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2.xml" ContentType="application/vnd.openxmlformats-officedocument.drawingml.chartshape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33.xml" ContentType="application/vnd.openxmlformats-officedocument.presentationml.notesSlide+xml"/>
  <Override PartName="/ppt/media/image118.jpg" ContentType="image/jpg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3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3" r:id="rId4"/>
    <p:sldMasterId id="2147483833" r:id="rId5"/>
  </p:sldMasterIdLst>
  <p:notesMasterIdLst>
    <p:notesMasterId r:id="rId49"/>
  </p:notesMasterIdLst>
  <p:handoutMasterIdLst>
    <p:handoutMasterId r:id="rId50"/>
  </p:handoutMasterIdLst>
  <p:sldIdLst>
    <p:sldId id="2147480075" r:id="rId6"/>
    <p:sldId id="2147483297" r:id="rId7"/>
    <p:sldId id="2147483298" r:id="rId8"/>
    <p:sldId id="2147480279" r:id="rId9"/>
    <p:sldId id="2147480356" r:id="rId10"/>
    <p:sldId id="2147480379" r:id="rId11"/>
    <p:sldId id="2147480380" r:id="rId12"/>
    <p:sldId id="2147480381" r:id="rId13"/>
    <p:sldId id="2147480281" r:id="rId14"/>
    <p:sldId id="2147480367" r:id="rId15"/>
    <p:sldId id="2147480368" r:id="rId16"/>
    <p:sldId id="2147480382" r:id="rId17"/>
    <p:sldId id="2147480383" r:id="rId18"/>
    <p:sldId id="2147480384" r:id="rId19"/>
    <p:sldId id="2147480283" r:id="rId20"/>
    <p:sldId id="2147308269" r:id="rId21"/>
    <p:sldId id="2147480282" r:id="rId22"/>
    <p:sldId id="2147308276" r:id="rId23"/>
    <p:sldId id="2147480401" r:id="rId24"/>
    <p:sldId id="2147483299" r:id="rId25"/>
    <p:sldId id="2147480385" r:id="rId26"/>
    <p:sldId id="2147480370" r:id="rId27"/>
    <p:sldId id="3422" r:id="rId28"/>
    <p:sldId id="2147480386" r:id="rId29"/>
    <p:sldId id="2147480387" r:id="rId30"/>
    <p:sldId id="2147480397" r:id="rId31"/>
    <p:sldId id="2147480295" r:id="rId32"/>
    <p:sldId id="3430" r:id="rId33"/>
    <p:sldId id="2147480399" r:id="rId34"/>
    <p:sldId id="2141411944" r:id="rId35"/>
    <p:sldId id="2147480394" r:id="rId36"/>
    <p:sldId id="2147480395" r:id="rId37"/>
    <p:sldId id="2147480396" r:id="rId38"/>
    <p:sldId id="2147480297" r:id="rId39"/>
    <p:sldId id="2147308259" r:id="rId40"/>
    <p:sldId id="2147480392" r:id="rId41"/>
    <p:sldId id="2147308270" r:id="rId42"/>
    <p:sldId id="2147480398" r:id="rId43"/>
    <p:sldId id="2147479167" r:id="rId44"/>
    <p:sldId id="2147308272" r:id="rId45"/>
    <p:sldId id="2147480402" r:id="rId46"/>
    <p:sldId id="2147483295" r:id="rId47"/>
    <p:sldId id="2147480374" r:id="rId48"/>
  </p:sldIdLst>
  <p:sldSz cx="12192000" cy="6858000"/>
  <p:notesSz cx="6858000" cy="9144000"/>
  <p:custDataLst>
    <p:tags r:id="rId5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053C25-5611-DB64-C45C-D4FEA5F5D2E2}" name="Calabrese Alessandra" initials="AC" userId="S::alessandra.calabrese@ompharma.com::9fe798da-1399-4d19-88ab-0a55b136becd" providerId="AD"/>
  <p188:author id="{A661E844-CDFF-DBFE-B171-B7821D1F5DD5}" name="Silvia Maggi" initials="" userId="S::silvia.maggi@vml.com::2bf17527-1874-48b9-86e6-75613de5d9a5" providerId="AD"/>
  <p188:author id="{2EED4D46-6428-FD1B-D34E-46E7E6E1432C}" name="Veronica Longhini" initials="" userId="S::veronica.longhini@vml.com::5dae4787-61ba-4b63-ad96-b23cf4efec20" providerId="AD"/>
  <p188:author id="{5BE65047-D1C5-03FB-A85C-0D270DAE9023}" name="Leboeuf Celine" initials="CL" userId="S::celine.leboeuf@ompharma.com::e20603da-8bc0-42e2-8c90-8bfd4d65981d" providerId="AD"/>
  <p188:author id="{B91A23D7-C45E-4771-AF13-42C90E2D553B}" name="Leclere Anne Laure" initials="AL" userId="S::annelaure.leclere@ompharma.com::0225a221-43f1-45d5-ac9b-22351c825179" providerId="AD"/>
  <p188:author id="{71E50BE2-6B34-5401-83EE-4BC02FC8537B}" name="Leah Pears" initials="LP" userId="06a52fe5b19fbbef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6185"/>
    <a:srgbClr val="E0770E"/>
    <a:srgbClr val="F28E2A"/>
    <a:srgbClr val="BFBFBF"/>
    <a:srgbClr val="BFD6E8"/>
    <a:srgbClr val="FFFFFF"/>
    <a:srgbClr val="72244B"/>
    <a:srgbClr val="E9EDF1"/>
    <a:srgbClr val="F4A14B"/>
    <a:srgbClr val="B3CE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25618B-EAE5-456A-9688-139007FF7AD9}" v="81" dt="2025-01-14T14:54:26.1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6" autoAdjust="0"/>
    <p:restoredTop sz="94431" autoAdjust="0"/>
  </p:normalViewPr>
  <p:slideViewPr>
    <p:cSldViewPr snapToGrid="0">
      <p:cViewPr varScale="1">
        <p:scale>
          <a:sx n="58" d="100"/>
          <a:sy n="58" d="100"/>
        </p:scale>
        <p:origin x="900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96" d="100"/>
          <a:sy n="96" d="100"/>
        </p:scale>
        <p:origin x="3120" y="176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notesMaster" Target="notesMasters/notesMaster1.xml"/><Relationship Id="rId57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microsoft.com/office/2015/10/relationships/revisionInfo" Target="revisionInfo.xml"/><Relationship Id="rId8" Type="http://schemas.openxmlformats.org/officeDocument/2006/relationships/slide" Target="slides/slide3.xml"/><Relationship Id="rId51" Type="http://schemas.openxmlformats.org/officeDocument/2006/relationships/tags" Target="tags/tag1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139181853516231"/>
          <c:y val="0.13669929617956422"/>
          <c:w val="0.7554373506972194"/>
          <c:h val="0.5993098197907295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Colonna1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Sheet1!$A$2:$A$7</c:f>
              <c:numCache>
                <c:formatCode>General</c:formatCode>
                <c:ptCount val="6"/>
                <c:pt idx="1">
                  <c:v>1</c:v>
                </c:pt>
                <c:pt idx="2">
                  <c:v>2</c:v>
                </c:pt>
                <c:pt idx="3">
                  <c:v>5</c:v>
                </c:pt>
                <c:pt idx="4">
                  <c:v>10</c:v>
                </c:pt>
                <c:pt idx="5">
                  <c:v>50</c:v>
                </c:pt>
              </c:numCache>
            </c:numRef>
          </c:xVal>
          <c:y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115-4282-A783-4B98078FDC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73288399"/>
        <c:axId val="1273279759"/>
      </c:scatterChart>
      <c:valAx>
        <c:axId val="1273288399"/>
        <c:scaling>
          <c:orientation val="minMax"/>
          <c:max val="10"/>
          <c:min val="-8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lnSpc>
                <a:spcPct val="80000"/>
              </a:lnSpc>
              <a:defRPr sz="1200" b="0" i="0" u="none" strike="noStrike" kern="1200" spc="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79759"/>
        <c:crosses val="autoZero"/>
        <c:crossBetween val="midCat"/>
        <c:majorUnit val="2"/>
        <c:minorUnit val="1"/>
      </c:valAx>
      <c:valAx>
        <c:axId val="1273279759"/>
        <c:scaling>
          <c:orientation val="minMax"/>
          <c:max val="14"/>
          <c:min val="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88399"/>
        <c:crossesAt val="-8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 sz="1200">
          <a:solidFill>
            <a:schemeClr val="accent6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587083333333334"/>
          <c:y val="6.3905555555555549E-2"/>
          <c:w val="0.67705381944444432"/>
          <c:h val="0.7478858333333333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29235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F37-4CAC-9932-0BAB47CB4DFB}"/>
              </c:ext>
            </c:extLst>
          </c:dPt>
          <c:dPt>
            <c:idx val="1"/>
            <c:invertIfNegative val="0"/>
            <c:bubble3D val="0"/>
            <c:spPr>
              <a:solidFill>
                <a:srgbClr val="31618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F4E4-4115-9328-73BE86DE2D4E}"/>
              </c:ext>
            </c:extLst>
          </c:dPt>
          <c:cat>
            <c:strRef>
              <c:f>Sheet1!$A$2:$A$3</c:f>
              <c:strCache>
                <c:ptCount val="2"/>
                <c:pt idx="0">
                  <c:v>Placebo
(n=109)</c:v>
                </c:pt>
                <c:pt idx="1">
                  <c:v>OM-85
(n=100)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65.099999999999994</c:v>
                </c:pt>
                <c:pt idx="1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37-4CAC-9932-0BAB47CB4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"/>
        <c:axId val="844394008"/>
        <c:axId val="844398688"/>
      </c:barChart>
      <c:catAx>
        <c:axId val="844394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lnSpc>
                <a:spcPct val="80000"/>
              </a:lnSpc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4398688"/>
        <c:crosses val="autoZero"/>
        <c:auto val="1"/>
        <c:lblAlgn val="ctr"/>
        <c:lblOffset val="100"/>
        <c:noMultiLvlLbl val="0"/>
      </c:catAx>
      <c:valAx>
        <c:axId val="844398688"/>
        <c:scaling>
          <c:orientation val="minMax"/>
          <c:max val="8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439400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accent6"/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028055555555555"/>
          <c:y val="6.3905555555555549E-2"/>
          <c:w val="0.67264409722222218"/>
          <c:h val="0.7478858333333333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29235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F37-4CAC-9932-0BAB47CB4DFB}"/>
              </c:ext>
            </c:extLst>
          </c:dPt>
          <c:dPt>
            <c:idx val="1"/>
            <c:invertIfNegative val="0"/>
            <c:bubble3D val="0"/>
            <c:spPr>
              <a:solidFill>
                <a:srgbClr val="31618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AEAE-448F-9EE1-988DF522234D}"/>
              </c:ext>
            </c:extLst>
          </c:dPt>
          <c:cat>
            <c:strRef>
              <c:f>Sheet1!$A$2:$A$3</c:f>
              <c:strCache>
                <c:ptCount val="2"/>
                <c:pt idx="0">
                  <c:v>Placebo
(n=109)</c:v>
                </c:pt>
                <c:pt idx="1">
                  <c:v>OM-85
(n=100)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2.6</c:v>
                </c:pt>
                <c:pt idx="1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37-4CAC-9932-0BAB47CB4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844394008"/>
        <c:axId val="844398688"/>
      </c:barChart>
      <c:catAx>
        <c:axId val="844394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lnSpc>
                <a:spcPct val="80000"/>
              </a:lnSpc>
              <a:defRPr lang="en-US"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4398688"/>
        <c:crosses val="autoZero"/>
        <c:auto val="1"/>
        <c:lblAlgn val="ctr"/>
        <c:lblOffset val="100"/>
        <c:noMultiLvlLbl val="0"/>
      </c:catAx>
      <c:valAx>
        <c:axId val="844398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439400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976249999999999"/>
          <c:y val="6.2387222222222219E-2"/>
          <c:w val="0.67519236111111114"/>
          <c:h val="0.748316666666666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IIV only (n=35)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Lower RTI</c:v>
                </c:pt>
                <c:pt idx="1">
                  <c:v>Upper RTI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</c:v>
                </c:pt>
                <c:pt idx="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82-4D31-8B4F-C6546F77AA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IIV + OM-85 (n=33)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1618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CF7-431F-9A1E-D27C9E1DD0B0}"/>
              </c:ext>
            </c:extLst>
          </c:dPt>
          <c:dPt>
            <c:idx val="1"/>
            <c:invertIfNegative val="0"/>
            <c:bubble3D val="0"/>
            <c:spPr>
              <a:solidFill>
                <a:srgbClr val="31618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CF7-431F-9A1E-D27C9E1DD0B0}"/>
              </c:ext>
            </c:extLst>
          </c:dPt>
          <c:cat>
            <c:strRef>
              <c:f>Sheet1!$A$2:$A$3</c:f>
              <c:strCache>
                <c:ptCount val="2"/>
                <c:pt idx="0">
                  <c:v>Lower RTI</c:v>
                </c:pt>
                <c:pt idx="1">
                  <c:v>Upper RTI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82-4D31-8B4F-C6546F77AA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10"/>
        <c:axId val="1283667896"/>
        <c:axId val="1283671424"/>
      </c:barChart>
      <c:catAx>
        <c:axId val="12836678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lnSpc>
                <a:spcPct val="80000"/>
              </a:lnSpc>
              <a:defRPr lang="en-US"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3671424"/>
        <c:crosses val="autoZero"/>
        <c:auto val="1"/>
        <c:lblAlgn val="ctr"/>
        <c:lblOffset val="100"/>
        <c:noMultiLvlLbl val="0"/>
      </c:catAx>
      <c:valAx>
        <c:axId val="1283671424"/>
        <c:scaling>
          <c:orientation val="minMax"/>
          <c:max val="4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3667896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2700" cap="flat" cmpd="sng" algn="ctr">
      <a:noFill/>
      <a:prstDash val="solid"/>
      <a:miter lim="800000"/>
    </a:ln>
    <a:effectLst/>
  </c:spPr>
  <c:txPr>
    <a:bodyPr/>
    <a:lstStyle/>
    <a:p>
      <a:pPr>
        <a:defRPr sz="1200"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028055555555555"/>
          <c:y val="6.1062500000000006E-2"/>
          <c:w val="0.67705381944444432"/>
          <c:h val="0.7507288888888888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29235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5B4-4EF0-B667-628145ACEC09}"/>
              </c:ext>
            </c:extLst>
          </c:dPt>
          <c:dPt>
            <c:idx val="1"/>
            <c:invertIfNegative val="0"/>
            <c:bubble3D val="0"/>
            <c:spPr>
              <a:solidFill>
                <a:srgbClr val="31618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817-46DA-85DE-D8C77C940045}"/>
              </c:ext>
            </c:extLst>
          </c:dPt>
          <c:cat>
            <c:strRef>
              <c:f>Sheet1!$A$2:$A$3</c:f>
              <c:strCache>
                <c:ptCount val="2"/>
                <c:pt idx="0">
                  <c:v>IIV only
(n=35)</c:v>
                </c:pt>
                <c:pt idx="1">
                  <c:v>IIV+OM-85
(n=33)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6.55</c:v>
                </c:pt>
                <c:pt idx="1">
                  <c:v>3.16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B4-4EF0-B667-628145ACE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844394008"/>
        <c:axId val="844398688"/>
      </c:barChart>
      <c:catAx>
        <c:axId val="844394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lnSpc>
                <a:spcPct val="80000"/>
              </a:lnSpc>
              <a:defRPr lang="en-US"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4398688"/>
        <c:crosses val="autoZero"/>
        <c:auto val="1"/>
        <c:lblAlgn val="ctr"/>
        <c:lblOffset val="100"/>
        <c:noMultiLvlLbl val="0"/>
      </c:catAx>
      <c:valAx>
        <c:axId val="844398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439400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802935010482183"/>
          <c:y val="6.2876736111111095E-2"/>
          <c:w val="0.70775550314465407"/>
          <c:h val="0.7281889467592593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29235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9-4F29-83FF-C154D2FE94E1}"/>
              </c:ext>
            </c:extLst>
          </c:dPt>
          <c:dPt>
            <c:idx val="1"/>
            <c:invertIfNegative val="0"/>
            <c:bubble3D val="0"/>
            <c:spPr>
              <a:solidFill>
                <a:srgbClr val="31618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AF6A-4864-B0E3-5BBF80C4ABB0}"/>
              </c:ext>
            </c:extLst>
          </c:dPt>
          <c:cat>
            <c:strRef>
              <c:f>Sheet1!$A$2:$A$3</c:f>
              <c:strCache>
                <c:ptCount val="2"/>
                <c:pt idx="0">
                  <c:v>Placebo
(n=20)</c:v>
                </c:pt>
                <c:pt idx="1">
                  <c:v>OM-85
(n=20)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5.2</c:v>
                </c:pt>
                <c:pt idx="1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F9-4F29-83FF-C154D2FE9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844394008"/>
        <c:axId val="844398688"/>
      </c:barChart>
      <c:catAx>
        <c:axId val="844394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marL="0" algn="ctr" defTabSz="914400" rtl="0" eaLnBrk="1" latinLnBrk="0" hangingPunct="1">
              <a:lnSpc>
                <a:spcPct val="80000"/>
              </a:lnSpc>
              <a:defRPr lang="en-US"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4398688"/>
        <c:crosses val="autoZero"/>
        <c:auto val="1"/>
        <c:lblAlgn val="ctr"/>
        <c:lblOffset val="100"/>
        <c:noMultiLvlLbl val="0"/>
      </c:catAx>
      <c:valAx>
        <c:axId val="844398688"/>
        <c:scaling>
          <c:orientation val="minMax"/>
          <c:max val="6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439400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685534591195"/>
          <c:y val="6.2876736111111095E-2"/>
          <c:w val="0.70775550314465407"/>
          <c:h val="0.7297037037037035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29235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9-4F29-83FF-C154D2FE94E1}"/>
              </c:ext>
            </c:extLst>
          </c:dPt>
          <c:dPt>
            <c:idx val="1"/>
            <c:invertIfNegative val="0"/>
            <c:bubble3D val="0"/>
            <c:spPr>
              <a:solidFill>
                <a:srgbClr val="31618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D33-44AB-BCA2-14569736510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accent6"/>
                        </a:solidFill>
                      </a:rPr>
                      <a:t>54%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DF9-4F29-83FF-C154D2FE94E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accent6"/>
                        </a:solidFill>
                      </a:rPr>
                      <a:t>57%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FD33-44AB-BCA2-1456973651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Benzathine 
penicillin G (n=47)</c:v>
                </c:pt>
                <c:pt idx="1">
                  <c:v>OM-85
(n=44)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54</c:v>
                </c:pt>
                <c:pt idx="1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F9-4F29-83FF-C154D2FE9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844394008"/>
        <c:axId val="844398688"/>
      </c:barChart>
      <c:catAx>
        <c:axId val="844394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lnSpc>
                <a:spcPct val="80000"/>
              </a:lnSpc>
              <a:defRPr lang="en-US"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4398688"/>
        <c:crosses val="autoZero"/>
        <c:auto val="1"/>
        <c:lblAlgn val="ctr"/>
        <c:lblOffset val="100"/>
        <c:noMultiLvlLbl val="0"/>
      </c:catAx>
      <c:valAx>
        <c:axId val="844398688"/>
        <c:scaling>
          <c:orientation val="minMax"/>
          <c:max val="8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4394008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156587368904139"/>
          <c:y val="0.13669929617956422"/>
          <c:w val="0.78660543576502195"/>
          <c:h val="0.63887712526835339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Colonna1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Sheet1!$A$2:$A$7</c:f>
              <c:numCache>
                <c:formatCode>General</c:formatCode>
                <c:ptCount val="6"/>
                <c:pt idx="1">
                  <c:v>1</c:v>
                </c:pt>
                <c:pt idx="2">
                  <c:v>2</c:v>
                </c:pt>
                <c:pt idx="3">
                  <c:v>5</c:v>
                </c:pt>
                <c:pt idx="4">
                  <c:v>10</c:v>
                </c:pt>
                <c:pt idx="5">
                  <c:v>50</c:v>
                </c:pt>
              </c:numCache>
            </c:numRef>
          </c:xVal>
          <c:y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60B-44D1-82DB-AFF56BFD9A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73288399"/>
        <c:axId val="1273279759"/>
      </c:scatterChart>
      <c:valAx>
        <c:axId val="1273288399"/>
        <c:scaling>
          <c:orientation val="minMax"/>
          <c:max val="20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lnSpc>
                <a:spcPct val="80000"/>
              </a:lnSpc>
              <a:defRPr sz="1200" b="0" i="0" u="none" strike="noStrike" kern="1200" spc="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79759"/>
        <c:crosses val="autoZero"/>
        <c:crossBetween val="midCat"/>
        <c:majorUnit val="2"/>
        <c:minorUnit val="1"/>
      </c:valAx>
      <c:valAx>
        <c:axId val="1273279759"/>
        <c:scaling>
          <c:orientation val="minMax"/>
          <c:max val="12"/>
          <c:min val="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88399"/>
        <c:crossesAt val="-8"/>
        <c:crossBetween val="midCat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 sz="1200"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734580694841528"/>
          <c:y val="9.9518121567733195E-2"/>
          <c:w val="0.74211701933028051"/>
          <c:h val="0.718972583417584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Placebo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001-4798-A85B-2AA7AA743B4E}"/>
              </c:ext>
            </c:extLst>
          </c:dPt>
          <c:cat>
            <c:strRef>
              <c:f>Feuil1!$A$2:$A$3</c:f>
              <c:strCache>
                <c:ptCount val="2"/>
                <c:pt idx="0">
                  <c:v>URI</c:v>
                </c:pt>
                <c:pt idx="1">
                  <c:v>sLRIs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52</c:v>
                </c:pt>
                <c:pt idx="1">
                  <c:v>88.5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01-4798-A85B-2AA7AA743B4E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OM-85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C2A-450A-9639-B1D820007CDE}"/>
              </c:ext>
            </c:extLst>
          </c:dPt>
          <c:cat>
            <c:strRef>
              <c:f>Feuil1!$A$2:$A$3</c:f>
              <c:strCache>
                <c:ptCount val="2"/>
                <c:pt idx="0">
                  <c:v>URI</c:v>
                </c:pt>
                <c:pt idx="1">
                  <c:v>sLRIs</c:v>
                </c:pt>
              </c:strCache>
            </c:strRef>
          </c:cat>
          <c:val>
            <c:numRef>
              <c:f>Feuil1!$C$2:$C$3</c:f>
              <c:numCache>
                <c:formatCode>General</c:formatCode>
                <c:ptCount val="2"/>
                <c:pt idx="0">
                  <c:v>24</c:v>
                </c:pt>
                <c:pt idx="1">
                  <c:v>45.8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9E2-4550-949F-C68691B6EE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"/>
        <c:axId val="749594624"/>
        <c:axId val="749595584"/>
      </c:barChart>
      <c:catAx>
        <c:axId val="74959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9595584"/>
        <c:crosses val="autoZero"/>
        <c:auto val="1"/>
        <c:lblAlgn val="ctr"/>
        <c:lblOffset val="100"/>
        <c:noMultiLvlLbl val="0"/>
      </c:catAx>
      <c:valAx>
        <c:axId val="74959558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9594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955927288217512"/>
          <c:y val="6.1996864830726112E-2"/>
          <c:w val="0.73648914702645729"/>
          <c:h val="0.74250323124371842"/>
        </c:manualLayout>
      </c:layout>
      <c:areaChart>
        <c:grouping val="standard"/>
        <c:varyColors val="0"/>
        <c:ser>
          <c:idx val="0"/>
          <c:order val="0"/>
          <c:tx>
            <c:v>Placebo (n=30)</c:v>
          </c:tx>
          <c:spPr>
            <a:solidFill>
              <a:schemeClr val="bg1">
                <a:lumMod val="75000"/>
              </a:schemeClr>
            </a:solidFill>
            <a:ln w="9525" cap="flat" cmpd="sng" algn="ctr">
              <a:noFill/>
              <a:round/>
            </a:ln>
            <a:effectLst/>
          </c:spPr>
          <c:cat>
            <c:strRef>
              <c:f>Sheet1!$B$36:$L$36</c:f>
              <c:strCache>
                <c:ptCount val="11"/>
                <c:pt idx="0">
                  <c:v>0–90</c:v>
                </c:pt>
                <c:pt idx="1">
                  <c:v>91–180</c:v>
                </c:pt>
                <c:pt idx="2">
                  <c:v>181–270</c:v>
                </c:pt>
                <c:pt idx="3">
                  <c:v>271–360</c:v>
                </c:pt>
                <c:pt idx="4">
                  <c:v>361–450</c:v>
                </c:pt>
                <c:pt idx="5">
                  <c:v>451–540</c:v>
                </c:pt>
                <c:pt idx="6">
                  <c:v>541–630</c:v>
                </c:pt>
                <c:pt idx="7">
                  <c:v>631–720</c:v>
                </c:pt>
                <c:pt idx="8">
                  <c:v>721–810</c:v>
                </c:pt>
                <c:pt idx="9">
                  <c:v>811-900</c:v>
                </c:pt>
                <c:pt idx="10">
                  <c:v>&gt;900</c:v>
                </c:pt>
              </c:strCache>
            </c:strRef>
          </c:cat>
          <c:val>
            <c:numRef>
              <c:f>Sheet1!$B$37:$L$37</c:f>
              <c:numCache>
                <c:formatCode>General</c:formatCode>
                <c:ptCount val="11"/>
                <c:pt idx="0">
                  <c:v>253</c:v>
                </c:pt>
                <c:pt idx="1">
                  <c:v>362</c:v>
                </c:pt>
                <c:pt idx="2">
                  <c:v>428</c:v>
                </c:pt>
                <c:pt idx="3">
                  <c:v>487</c:v>
                </c:pt>
                <c:pt idx="4">
                  <c:v>554</c:v>
                </c:pt>
                <c:pt idx="5">
                  <c:v>589</c:v>
                </c:pt>
                <c:pt idx="6">
                  <c:v>634</c:v>
                </c:pt>
                <c:pt idx="7">
                  <c:v>666</c:v>
                </c:pt>
                <c:pt idx="8">
                  <c:v>749</c:v>
                </c:pt>
                <c:pt idx="9">
                  <c:v>826</c:v>
                </c:pt>
                <c:pt idx="10">
                  <c:v>838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3A-4A2F-86AD-98CA5658B6A9}"/>
            </c:ext>
          </c:extLst>
        </c:ser>
        <c:ser>
          <c:idx val="1"/>
          <c:order val="1"/>
          <c:tx>
            <c:v>OM-85 (n=29)</c:v>
          </c:tx>
          <c:spPr>
            <a:solidFill>
              <a:srgbClr val="316185"/>
            </a:solidFill>
            <a:ln w="9525" cap="flat" cmpd="sng" algn="ctr">
              <a:noFill/>
              <a:round/>
            </a:ln>
            <a:effectLst/>
          </c:spPr>
          <c:cat>
            <c:strRef>
              <c:f>Sheet1!$B$36:$L$36</c:f>
              <c:strCache>
                <c:ptCount val="11"/>
                <c:pt idx="0">
                  <c:v>0–90</c:v>
                </c:pt>
                <c:pt idx="1">
                  <c:v>91–180</c:v>
                </c:pt>
                <c:pt idx="2">
                  <c:v>181–270</c:v>
                </c:pt>
                <c:pt idx="3">
                  <c:v>271–360</c:v>
                </c:pt>
                <c:pt idx="4">
                  <c:v>361–450</c:v>
                </c:pt>
                <c:pt idx="5">
                  <c:v>451–540</c:v>
                </c:pt>
                <c:pt idx="6">
                  <c:v>541–630</c:v>
                </c:pt>
                <c:pt idx="7">
                  <c:v>631–720</c:v>
                </c:pt>
                <c:pt idx="8">
                  <c:v>721–810</c:v>
                </c:pt>
                <c:pt idx="9">
                  <c:v>811-900</c:v>
                </c:pt>
                <c:pt idx="10">
                  <c:v>&gt;900</c:v>
                </c:pt>
              </c:strCache>
            </c:strRef>
          </c:cat>
          <c:val>
            <c:numRef>
              <c:f>Sheet1!$B$38:$L$38</c:f>
              <c:numCache>
                <c:formatCode>General</c:formatCode>
                <c:ptCount val="11"/>
                <c:pt idx="0">
                  <c:v>26</c:v>
                </c:pt>
                <c:pt idx="1">
                  <c:v>184</c:v>
                </c:pt>
                <c:pt idx="2">
                  <c:v>212</c:v>
                </c:pt>
                <c:pt idx="3">
                  <c:v>234</c:v>
                </c:pt>
                <c:pt idx="4">
                  <c:v>404</c:v>
                </c:pt>
                <c:pt idx="5">
                  <c:v>439</c:v>
                </c:pt>
                <c:pt idx="6">
                  <c:v>439</c:v>
                </c:pt>
                <c:pt idx="7">
                  <c:v>439</c:v>
                </c:pt>
                <c:pt idx="8">
                  <c:v>545</c:v>
                </c:pt>
                <c:pt idx="9">
                  <c:v>632</c:v>
                </c:pt>
                <c:pt idx="10">
                  <c:v>656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3A-4A2F-86AD-98CA5658B6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1613976"/>
        <c:axId val="621616496"/>
      </c:areaChart>
      <c:catAx>
        <c:axId val="621613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21616496"/>
        <c:crosses val="autoZero"/>
        <c:auto val="1"/>
        <c:lblAlgn val="ctr"/>
        <c:lblOffset val="100"/>
        <c:noMultiLvlLbl val="0"/>
      </c:catAx>
      <c:valAx>
        <c:axId val="621616496"/>
        <c:scaling>
          <c:orientation val="minMax"/>
          <c:max val="1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21613976"/>
        <c:crosses val="autoZero"/>
        <c:crossBetween val="midCat"/>
        <c:majorUnit val="200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200">
          <a:solidFill>
            <a:schemeClr val="accent6"/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49273091493287"/>
          <c:y val="6.2876736111111095E-2"/>
          <c:w val="0.8728967254408061"/>
          <c:h val="0.7553134629441857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29235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B4D-47BC-96BD-7F6FC8C2DBA6}"/>
              </c:ext>
            </c:extLst>
          </c:dPt>
          <c:cat>
            <c:numRef>
              <c:f>Sheet1!$A$2</c:f>
              <c:numCache>
                <c:formatCode>General</c:formatCode>
                <c:ptCount val="1"/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4-6B4D-47BC-96BD-7F6FC8C2DB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844394008"/>
        <c:axId val="844398688"/>
      </c:barChart>
      <c:catAx>
        <c:axId val="844394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marL="0" algn="ctr" defTabSz="914400" rtl="0" eaLnBrk="1" latinLnBrk="0" hangingPunct="1">
              <a:lnSpc>
                <a:spcPct val="80000"/>
              </a:lnSpc>
              <a:defRPr lang="en-US" sz="10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4398688"/>
        <c:crosses val="autoZero"/>
        <c:auto val="1"/>
        <c:lblAlgn val="ctr"/>
        <c:lblOffset val="100"/>
        <c:noMultiLvlLbl val="0"/>
      </c:catAx>
      <c:valAx>
        <c:axId val="844398688"/>
        <c:scaling>
          <c:orientation val="minMax"/>
          <c:max val="6"/>
        </c:scaling>
        <c:delete val="0"/>
        <c:axPos val="l"/>
        <c:numFmt formatCode="General" sourceLinked="1"/>
        <c:majorTickMark val="none"/>
        <c:minorTickMark val="none"/>
        <c:tickLblPos val="none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439400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1348897187879988E-2"/>
          <c:y val="8.2872339406479298E-2"/>
          <c:w val="0.75450991606377094"/>
          <c:h val="0.645964806406498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PBO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Baseline</c:v>
                </c:pt>
                <c:pt idx="1">
                  <c:v>Month 6</c:v>
                </c:pt>
                <c:pt idx="3">
                  <c:v>Baseline</c:v>
                </c:pt>
                <c:pt idx="4">
                  <c:v>Month 6</c:v>
                </c:pt>
                <c:pt idx="6">
                  <c:v>Baseline</c:v>
                </c:pt>
                <c:pt idx="7">
                  <c:v>Month 6</c:v>
                </c:pt>
                <c:pt idx="9">
                  <c:v>Baseline</c:v>
                </c:pt>
                <c:pt idx="10">
                  <c:v>Month 6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2.42</c:v>
                </c:pt>
                <c:pt idx="1">
                  <c:v>1.1499999999999999</c:v>
                </c:pt>
                <c:pt idx="3">
                  <c:v>2.57</c:v>
                </c:pt>
                <c:pt idx="4">
                  <c:v>1.29</c:v>
                </c:pt>
                <c:pt idx="6">
                  <c:v>2.41</c:v>
                </c:pt>
                <c:pt idx="7">
                  <c:v>1.25</c:v>
                </c:pt>
                <c:pt idx="9">
                  <c:v>2.21</c:v>
                </c:pt>
                <c:pt idx="10">
                  <c:v>1.08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1F4-4500-8B73-00A926EF02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B-V</c:v>
                </c:pt>
              </c:strCache>
            </c:strRef>
          </c:tx>
          <c:spPr>
            <a:solidFill>
              <a:srgbClr val="316185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Baseline</c:v>
                </c:pt>
                <c:pt idx="1">
                  <c:v>Month 6</c:v>
                </c:pt>
                <c:pt idx="3">
                  <c:v>Baseline</c:v>
                </c:pt>
                <c:pt idx="4">
                  <c:v>Month 6</c:v>
                </c:pt>
                <c:pt idx="6">
                  <c:v>Baseline</c:v>
                </c:pt>
                <c:pt idx="7">
                  <c:v>Month 6</c:v>
                </c:pt>
                <c:pt idx="9">
                  <c:v>Baseline</c:v>
                </c:pt>
                <c:pt idx="10">
                  <c:v>Month 6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2.48</c:v>
                </c:pt>
                <c:pt idx="1">
                  <c:v>0.56000000000000005</c:v>
                </c:pt>
                <c:pt idx="3">
                  <c:v>2.5</c:v>
                </c:pt>
                <c:pt idx="4">
                  <c:v>0.57999999999999996</c:v>
                </c:pt>
                <c:pt idx="6">
                  <c:v>2.34</c:v>
                </c:pt>
                <c:pt idx="7">
                  <c:v>0.61</c:v>
                </c:pt>
                <c:pt idx="9">
                  <c:v>2.19</c:v>
                </c:pt>
                <c:pt idx="10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D1F4-4500-8B73-00A926EF02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10"/>
        <c:axId val="684303256"/>
        <c:axId val="684304432"/>
      </c:barChart>
      <c:catAx>
        <c:axId val="684303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4304432"/>
        <c:crosses val="autoZero"/>
        <c:auto val="1"/>
        <c:lblAlgn val="ctr"/>
        <c:lblOffset val="100"/>
        <c:noMultiLvlLbl val="0"/>
      </c:catAx>
      <c:valAx>
        <c:axId val="684304432"/>
        <c:scaling>
          <c:orientation val="minMax"/>
          <c:max val="4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4303256"/>
        <c:crosses val="autoZero"/>
        <c:crossBetween val="between"/>
        <c:majorUnit val="1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12700" cap="flat" cmpd="sng" algn="ctr">
      <a:noFill/>
      <a:prstDash val="solid"/>
      <a:miter lim="800000"/>
    </a:ln>
    <a:effectLst/>
  </c:spPr>
  <c:txPr>
    <a:bodyPr/>
    <a:lstStyle/>
    <a:p>
      <a:pPr>
        <a:defRPr sz="1200">
          <a:solidFill>
            <a:schemeClr val="accent6"/>
          </a:solidFill>
          <a:latin typeface="+mn-lt"/>
        </a:defRPr>
      </a:pPr>
      <a:endParaRPr lang="en-US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68036199161525"/>
          <c:y val="9.811455228236135E-2"/>
          <c:w val="0.74092673086886074"/>
          <c:h val="0.753857528649669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Placebo (n=143)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Total lower RTIs</c:v>
                </c:pt>
                <c:pt idx="1">
                  <c:v>Exacerbations/acute bronchitis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156</c:v>
                </c:pt>
                <c:pt idx="1">
                  <c:v>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12-420E-BF09-20EA605AC0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OM-85 (n=147)</c:v>
                </c:pt>
              </c:strCache>
            </c:strRef>
          </c:tx>
          <c:spPr>
            <a:solidFill>
              <a:srgbClr val="31618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Total lower RTIs</c:v>
                </c:pt>
                <c:pt idx="1">
                  <c:v>Exacerbations/acute bronchitis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133</c:v>
                </c:pt>
                <c:pt idx="1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12-420E-BF09-20EA605AC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10"/>
        <c:axId val="1283672208"/>
        <c:axId val="1283672992"/>
      </c:barChart>
      <c:catAx>
        <c:axId val="128367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3672992"/>
        <c:crosses val="autoZero"/>
        <c:auto val="1"/>
        <c:lblAlgn val="ctr"/>
        <c:lblOffset val="100"/>
        <c:noMultiLvlLbl val="0"/>
      </c:catAx>
      <c:valAx>
        <c:axId val="1283672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3672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339432859310062"/>
          <c:y val="9.7828530645898054E-2"/>
          <c:w val="0.74023026954923454"/>
          <c:h val="0.753512032281206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F70-4EB9-9FE4-9730A306D44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F70-4EB9-9FE4-9730A306D446}"/>
              </c:ext>
            </c:extLst>
          </c:dPt>
          <c:cat>
            <c:strRef>
              <c:f>Sheet1!$A$2:$A$3</c:f>
              <c:strCache>
                <c:ptCount val="2"/>
                <c:pt idx="0">
                  <c:v>RTIs</c:v>
                </c:pt>
                <c:pt idx="1">
                  <c:v>Exacerbations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F70-4EB9-9FE4-9730A306D4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SOC+OM-85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F70-4EB9-9FE4-9730A306D446}"/>
              </c:ext>
            </c:extLst>
          </c:dPt>
          <c:cat>
            <c:strRef>
              <c:f>Sheet1!$A$2:$A$3</c:f>
              <c:strCache>
                <c:ptCount val="2"/>
                <c:pt idx="0">
                  <c:v>RTIs</c:v>
                </c:pt>
                <c:pt idx="1">
                  <c:v>Exacerbations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14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F70-4EB9-9FE4-9730A306D4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10"/>
        <c:axId val="1402271535"/>
        <c:axId val="1402275375"/>
      </c:barChart>
      <c:catAx>
        <c:axId val="14022715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2275375"/>
        <c:crosses val="autoZero"/>
        <c:auto val="1"/>
        <c:lblAlgn val="ctr"/>
        <c:lblOffset val="100"/>
        <c:noMultiLvlLbl val="0"/>
      </c:catAx>
      <c:valAx>
        <c:axId val="1402275375"/>
        <c:scaling>
          <c:orientation val="minMax"/>
          <c:max val="2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22715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1906058227524"/>
          <c:y val="7.5422525930847403E-2"/>
          <c:w val="0.75259683404008415"/>
          <c:h val="0.735088390008730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control (n=15)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F71-4B8B-BC80-FE089C4ACDB0}"/>
              </c:ext>
            </c:extLst>
          </c:dPt>
          <c:cat>
            <c:strRef>
              <c:f>Sheet1!$A$2:$A$3</c:f>
              <c:strCache>
                <c:ptCount val="2"/>
                <c:pt idx="0">
                  <c:v>RTI </c:v>
                </c:pt>
                <c:pt idx="1">
                  <c:v>duration of RTI 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71-4B8B-BC80-FE089C4ACD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OM-85 (n=16)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RTI </c:v>
                </c:pt>
                <c:pt idx="1">
                  <c:v>duration of RTI 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25</c:v>
                </c:pt>
                <c:pt idx="1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F71-4B8B-BC80-FE089C4ACD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10"/>
        <c:axId val="1283672208"/>
        <c:axId val="1283672992"/>
      </c:barChart>
      <c:catAx>
        <c:axId val="128367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3672992"/>
        <c:crosses val="autoZero"/>
        <c:auto val="1"/>
        <c:lblAlgn val="ctr"/>
        <c:lblOffset val="100"/>
        <c:noMultiLvlLbl val="0"/>
      </c:catAx>
      <c:valAx>
        <c:axId val="1283672992"/>
        <c:scaling>
          <c:orientation val="minMax"/>
          <c:max val="40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367220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16433726344464"/>
          <c:y val="0.11692555193153574"/>
          <c:w val="0.75795798970457029"/>
          <c:h val="0.706311294188909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F71-4B8B-BC80-FE089C4ACDB0}"/>
              </c:ext>
            </c:extLst>
          </c:dPt>
          <c:dLbls>
            <c:dLbl>
              <c:idx val="1"/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1F71-4B8B-BC80-FE089C4ACD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placebo (n=18)</c:v>
                </c:pt>
                <c:pt idx="1">
                  <c:v>OM-85 (n=17)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 formatCode="0%">
                  <c:v>0.5</c:v>
                </c:pt>
                <c:pt idx="1">
                  <c:v>0.82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71-4B8B-BC80-FE089C4ACD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83672208"/>
        <c:axId val="1283672992"/>
      </c:barChart>
      <c:catAx>
        <c:axId val="128367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3672992"/>
        <c:crosses val="autoZero"/>
        <c:auto val="1"/>
        <c:lblAlgn val="ctr"/>
        <c:lblOffset val="100"/>
        <c:noMultiLvlLbl val="0"/>
      </c:catAx>
      <c:valAx>
        <c:axId val="1283672992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 w="9525"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367220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54623309357546"/>
          <c:y val="9.6551060797425342E-2"/>
          <c:w val="0.75433507583598636"/>
          <c:h val="0.711230032470261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F5F-4734-9C60-5223E55A1A0C}"/>
              </c:ext>
            </c:extLst>
          </c:dPt>
          <c:cat>
            <c:strRef>
              <c:f>Sheet1!$A$2:$A$3</c:f>
              <c:strCache>
                <c:ptCount val="2"/>
                <c:pt idx="0">
                  <c:v>1999</c:v>
                </c:pt>
                <c:pt idx="1">
                  <c:v>OM-85 (2000)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F3-421D-9339-1C21B413D9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283672208"/>
        <c:axId val="1283672992"/>
      </c:barChart>
      <c:catAx>
        <c:axId val="128367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3672992"/>
        <c:crosses val="autoZero"/>
        <c:auto val="1"/>
        <c:lblAlgn val="ctr"/>
        <c:lblOffset val="100"/>
        <c:noMultiLvlLbl val="0"/>
      </c:catAx>
      <c:valAx>
        <c:axId val="1283672992"/>
        <c:scaling>
          <c:orientation val="minMax"/>
          <c:max val="1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367220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80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0.5172</cdr:x>
      <cdr:y>0.13237</cdr:y>
    </cdr:from>
    <cdr:to>
      <cdr:x>0.5172</cdr:x>
      <cdr:y>0.7358</cdr:y>
    </cdr:to>
    <cdr:cxnSp macro="">
      <cdr:nvCxnSpPr>
        <cdr:cNvPr id="3" name="Connettore diritto 2">
          <a:extLst xmlns:a="http://schemas.openxmlformats.org/drawingml/2006/main">
            <a:ext uri="{FF2B5EF4-FFF2-40B4-BE49-F238E27FC236}">
              <a16:creationId xmlns:a16="http://schemas.microsoft.com/office/drawing/2014/main" id="{FBA796E0-CE8E-7C3F-C45D-0AE417D2578F}"/>
            </a:ext>
          </a:extLst>
        </cdr:cNvPr>
        <cdr:cNvCxnSpPr/>
      </cdr:nvCxnSpPr>
      <cdr:spPr>
        <a:xfrm xmlns:a="http://schemas.openxmlformats.org/drawingml/2006/main" flipV="1">
          <a:off x="2960739" y="594815"/>
          <a:ext cx="0" cy="2711566"/>
        </a:xfrm>
        <a:prstGeom xmlns:a="http://schemas.openxmlformats.org/drawingml/2006/main" prst="line">
          <a:avLst/>
        </a:prstGeom>
        <a:ln xmlns:a="http://schemas.openxmlformats.org/drawingml/2006/main" w="9525" cap="rnd">
          <a:solidFill>
            <a:schemeClr val="bg1">
              <a:lumMod val="65000"/>
            </a:schemeClr>
          </a:solidFill>
          <a:prstDash val="dash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0.26016</cdr:x>
      <cdr:y>0.08136</cdr:y>
    </cdr:from>
    <cdr:to>
      <cdr:x>0.67438</cdr:x>
      <cdr:y>0.72803</cdr:y>
    </cdr:to>
    <cdr:grpSp>
      <cdr:nvGrpSpPr>
        <cdr:cNvPr id="6" name="Gruppo 5">
          <a:extLst xmlns:a="http://schemas.openxmlformats.org/drawingml/2006/main">
            <a:ext uri="{FF2B5EF4-FFF2-40B4-BE49-F238E27FC236}">
              <a16:creationId xmlns:a16="http://schemas.microsoft.com/office/drawing/2014/main" id="{9EB5BCC3-FC4D-3CFF-1C4E-3EFA2AAAA091}"/>
            </a:ext>
          </a:extLst>
        </cdr:cNvPr>
        <cdr:cNvGrpSpPr/>
      </cdr:nvGrpSpPr>
      <cdr:grpSpPr>
        <a:xfrm xmlns:a="http://schemas.openxmlformats.org/drawingml/2006/main">
          <a:off x="2978585" y="339740"/>
          <a:ext cx="4742425" cy="2700339"/>
          <a:chOff x="2978555" y="339725"/>
          <a:chExt cx="4742411" cy="2700338"/>
        </a:xfrm>
      </cdr:grpSpPr>
      <cdr:cxnSp macro="">
        <cdr:nvCxnSpPr>
          <cdr:cNvPr id="3" name="Connettore diritto 2">
            <a:extLst xmlns:a="http://schemas.openxmlformats.org/drawingml/2006/main">
              <a:ext uri="{FF2B5EF4-FFF2-40B4-BE49-F238E27FC236}">
                <a16:creationId xmlns:a16="http://schemas.microsoft.com/office/drawing/2014/main" id="{5EB549B6-0D6B-3930-3EFC-E51FFDEACB80}"/>
              </a:ext>
            </a:extLst>
          </cdr:cNvPr>
          <cdr:cNvCxnSpPr/>
        </cdr:nvCxnSpPr>
        <cdr:spPr>
          <a:xfrm xmlns:a="http://schemas.openxmlformats.org/drawingml/2006/main" flipV="1">
            <a:off x="2978555" y="339725"/>
            <a:ext cx="0" cy="2700338"/>
          </a:xfrm>
          <a:prstGeom xmlns:a="http://schemas.openxmlformats.org/drawingml/2006/main" prst="line">
            <a:avLst/>
          </a:prstGeom>
          <a:ln xmlns:a="http://schemas.openxmlformats.org/drawingml/2006/main" w="9525" cap="rnd">
            <a:solidFill>
              <a:schemeClr val="bg1">
                <a:lumMod val="65000"/>
              </a:schemeClr>
            </a:solidFill>
            <a:prstDash val="dash"/>
          </a:ln>
        </cdr:spPr>
        <cdr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cdr:style>
      </cdr:cxnSp>
      <cdr:cxnSp macro="">
        <cdr:nvCxnSpPr>
          <cdr:cNvPr id="4" name="Connettore diritto 3">
            <a:extLst xmlns:a="http://schemas.openxmlformats.org/drawingml/2006/main">
              <a:ext uri="{FF2B5EF4-FFF2-40B4-BE49-F238E27FC236}">
                <a16:creationId xmlns:a16="http://schemas.microsoft.com/office/drawing/2014/main" id="{185F4727-064F-07A9-0F8A-7AC6AC505E9B}"/>
              </a:ext>
            </a:extLst>
          </cdr:cNvPr>
          <cdr:cNvCxnSpPr/>
        </cdr:nvCxnSpPr>
        <cdr:spPr>
          <a:xfrm xmlns:a="http://schemas.openxmlformats.org/drawingml/2006/main" flipV="1">
            <a:off x="5349760" y="339725"/>
            <a:ext cx="0" cy="2700338"/>
          </a:xfrm>
          <a:prstGeom xmlns:a="http://schemas.openxmlformats.org/drawingml/2006/main" prst="line">
            <a:avLst/>
          </a:prstGeom>
          <a:ln xmlns:a="http://schemas.openxmlformats.org/drawingml/2006/main" w="9525" cap="rnd">
            <a:solidFill>
              <a:schemeClr val="bg1">
                <a:lumMod val="65000"/>
              </a:schemeClr>
            </a:solidFill>
            <a:prstDash val="dash"/>
          </a:ln>
        </cdr:spPr>
        <cdr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cdr:style>
      </cdr:cxnSp>
      <cdr:cxnSp macro="">
        <cdr:nvCxnSpPr>
          <cdr:cNvPr id="5" name="Connettore diritto 4">
            <a:extLst xmlns:a="http://schemas.openxmlformats.org/drawingml/2006/main">
              <a:ext uri="{FF2B5EF4-FFF2-40B4-BE49-F238E27FC236}">
                <a16:creationId xmlns:a16="http://schemas.microsoft.com/office/drawing/2014/main" id="{56E1B307-B5E7-54AE-ACD1-FA133B7F078F}"/>
              </a:ext>
            </a:extLst>
          </cdr:cNvPr>
          <cdr:cNvCxnSpPr/>
        </cdr:nvCxnSpPr>
        <cdr:spPr>
          <a:xfrm xmlns:a="http://schemas.openxmlformats.org/drawingml/2006/main" flipV="1">
            <a:off x="7720966" y="339725"/>
            <a:ext cx="0" cy="2700338"/>
          </a:xfrm>
          <a:prstGeom xmlns:a="http://schemas.openxmlformats.org/drawingml/2006/main" prst="line">
            <a:avLst/>
          </a:prstGeom>
          <a:ln xmlns:a="http://schemas.openxmlformats.org/drawingml/2006/main" w="9525" cap="rnd">
            <a:solidFill>
              <a:schemeClr val="bg1">
                <a:lumMod val="65000"/>
              </a:schemeClr>
            </a:solidFill>
            <a:prstDash val="dash"/>
          </a:ln>
        </cdr:spPr>
        <cdr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cdr:style>
      </cdr:cxnSp>
    </cdr:grp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7205A4-3632-08BD-E3EA-191B8207A0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116D8F-3199-0AAC-5516-006179C3E81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ADDB12-C1CB-F240-95AA-71555A536A5B}" type="datetimeFigureOut">
              <a:t>1/30/2025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580B-2DE4-00B7-16BF-CDEEC8E573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3360C1-D7BE-9E44-81E3-79CA60AD029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421C2-0742-4B44-80E5-DA5FEE85754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97226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9CFA5-BC54-9E4F-B81F-7F13A9AFC708}" type="datetimeFigureOut">
              <a:t>1/30/2025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317DAF-3287-3E42-AF7D-F50C9B301D4E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04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pha.net/consor/cgi-bin/OC_Exp.php?lng=en&amp;Expert=183675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3298-6094-4361-B311-891E531296F6}" type="slidenum">
              <a:rPr lang="de-CH" smtClean="0"/>
              <a:pPr/>
              <a:t>4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27921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36F7B-4BFD-13CA-1E1C-05AFD0E84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4FCD80-B17E-F434-3830-E4B8B8687C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AEB25D-74E8-5C04-2CB6-493FABADAF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/>
              <a:t>Up to 52 % </a:t>
            </a:r>
            <a:r>
              <a:rPr lang="fr-CH" dirty="0" err="1"/>
              <a:t>less</a:t>
            </a:r>
            <a:r>
              <a:rPr lang="fr-CH" dirty="0"/>
              <a:t> </a:t>
            </a:r>
            <a:r>
              <a:rPr lang="fr-CH" dirty="0" err="1"/>
              <a:t>day</a:t>
            </a:r>
            <a:r>
              <a:rPr lang="fr-CH" dirty="0"/>
              <a:t> </a:t>
            </a:r>
            <a:r>
              <a:rPr lang="fr-CH" dirty="0" err="1"/>
              <a:t>lost</a:t>
            </a:r>
            <a:r>
              <a:rPr lang="fr-CH" dirty="0"/>
              <a:t> </a:t>
            </a:r>
            <a:r>
              <a:rPr lang="fr-CH" dirty="0" err="1"/>
              <a:t>from</a:t>
            </a:r>
            <a:r>
              <a:rPr lang="fr-CH" dirty="0"/>
              <a:t> </a:t>
            </a:r>
            <a:r>
              <a:rPr lang="fr-CH" dirty="0" err="1"/>
              <a:t>school</a:t>
            </a:r>
            <a:r>
              <a:rPr lang="fr-CH" dirty="0"/>
              <a:t> </a:t>
            </a:r>
            <a:r>
              <a:rPr lang="fr-CH" dirty="0" err="1"/>
              <a:t>compared</a:t>
            </a:r>
            <a:r>
              <a:rPr lang="fr-CH" dirty="0"/>
              <a:t> to control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C24951-1104-AD58-7BB0-DE6CE19F19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A407B1-7B4A-4865-B902-95EBB5A58B1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534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42E32-1127-114E-A72F-5D0D4AC344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4006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42E32-1127-114E-A72F-5D0D4AC344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6702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42E32-1127-114E-A72F-5D0D4AC344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2003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3298-6094-4361-B311-891E531296F6}" type="slidenum">
              <a:rPr lang="de-CH" smtClean="0"/>
              <a:pPr/>
              <a:t>9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7276009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A407B1-7B4A-4865-B902-95EBB5A58B1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641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A407B1-7B4A-4865-B902-95EBB5A58B1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2169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42E32-1127-114E-A72F-5D0D4AC344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82543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42E32-1127-114E-A72F-5D0D4AC344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6264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3298-6094-4361-B311-891E531296F6}" type="slidenum">
              <a:rPr lang="de-CH" smtClean="0"/>
              <a:pPr/>
              <a:t>15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642216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/>
              <a:t>More </a:t>
            </a:r>
            <a:r>
              <a:rPr lang="fr-CH" dirty="0" err="1"/>
              <a:t>than</a:t>
            </a:r>
            <a:r>
              <a:rPr lang="fr-CH" dirty="0"/>
              <a:t> 50% </a:t>
            </a:r>
            <a:r>
              <a:rPr lang="fr-CH" dirty="0" err="1"/>
              <a:t>decrease</a:t>
            </a:r>
            <a:r>
              <a:rPr lang="fr-CH" dirty="0"/>
              <a:t> in RTI versus </a:t>
            </a:r>
            <a:r>
              <a:rPr lang="fr-CH" dirty="0" err="1"/>
              <a:t>pre-treatment</a:t>
            </a:r>
            <a:r>
              <a:rPr lang="fr-CH" dirty="0"/>
              <a:t>  </a:t>
            </a:r>
            <a:r>
              <a:rPr lang="fr-CH" dirty="0" err="1"/>
              <a:t>without</a:t>
            </a:r>
            <a:r>
              <a:rPr lang="fr-CH" dirty="0"/>
              <a:t> </a:t>
            </a:r>
            <a:r>
              <a:rPr lang="fr-CH" dirty="0" err="1"/>
              <a:t>any</a:t>
            </a:r>
            <a:r>
              <a:rPr lang="fr-CH" dirty="0"/>
              <a:t> </a:t>
            </a:r>
            <a:r>
              <a:rPr lang="fr-CH" dirty="0" err="1"/>
              <a:t>treatment-related</a:t>
            </a:r>
            <a:r>
              <a:rPr lang="fr-CH" dirty="0"/>
              <a:t> adverse </a:t>
            </a:r>
            <a:r>
              <a:rPr lang="fr-CH" dirty="0" err="1"/>
              <a:t>effect</a:t>
            </a:r>
            <a:endParaRPr lang="fr-CH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A407B1-7B4A-4865-B902-95EBB5A58B15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6030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Clr>
                <a:srgbClr val="21427E"/>
              </a:buClr>
              <a:buFont typeface="+mj-lt"/>
              <a:buAutoNum type="arabicPeriod"/>
              <a:defRPr/>
            </a:pPr>
            <a:r>
              <a:rPr lang="en-GB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Schaad U B, Esposito S, Razi C H. Diagnosis and Management of Recurrent Respiratory Tract Infections in Children: A Practical Guide. Arch </a:t>
            </a:r>
            <a:r>
              <a:rPr lang="en-GB" sz="120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Pediatr</a:t>
            </a:r>
            <a:r>
              <a:rPr lang="en-GB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 Infect Dis. 2016;4(1):e31039. </a:t>
            </a:r>
          </a:p>
          <a:p>
            <a:pPr marL="228600" indent="-228600">
              <a:buClr>
                <a:srgbClr val="21427E"/>
              </a:buClr>
              <a:buFont typeface="+mj-lt"/>
              <a:buAutoNum type="arabicPeriod"/>
              <a:defRPr/>
            </a:pPr>
            <a:r>
              <a:rPr lang="it-IT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Ozkan H, </a:t>
            </a:r>
            <a:r>
              <a:rPr lang="it-IT" sz="120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Atlihan</a:t>
            </a:r>
            <a:r>
              <a:rPr lang="it-IT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 F, </a:t>
            </a:r>
            <a:r>
              <a:rPr lang="it-IT" sz="120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Genel</a:t>
            </a:r>
            <a:r>
              <a:rPr lang="it-IT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 F, </a:t>
            </a:r>
            <a:r>
              <a:rPr lang="it-IT" sz="120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Targan</a:t>
            </a:r>
            <a:r>
              <a:rPr lang="it-IT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 S, </a:t>
            </a:r>
            <a:r>
              <a:rPr lang="it-IT" sz="120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Gunvar</a:t>
            </a:r>
            <a:r>
              <a:rPr lang="it-IT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 T. </a:t>
            </a:r>
            <a:r>
              <a:rPr lang="it-IT" sz="120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IgA</a:t>
            </a:r>
            <a:r>
              <a:rPr lang="it-IT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 and/or IgG </a:t>
            </a:r>
            <a:r>
              <a:rPr lang="it-IT" sz="120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subclass</a:t>
            </a:r>
            <a:r>
              <a:rPr lang="it-IT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 </a:t>
            </a:r>
            <a:r>
              <a:rPr lang="it-IT" sz="120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deficiency</a:t>
            </a:r>
            <a:r>
              <a:rPr lang="it-IT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 in </a:t>
            </a:r>
            <a:r>
              <a:rPr lang="it-IT" sz="120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children</a:t>
            </a:r>
            <a:r>
              <a:rPr lang="it-IT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 with </a:t>
            </a:r>
            <a:r>
              <a:rPr lang="it-IT" sz="120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recurrent</a:t>
            </a:r>
            <a:r>
              <a:rPr lang="it-IT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 </a:t>
            </a:r>
            <a:r>
              <a:rPr lang="it-IT" sz="120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respiratory</a:t>
            </a:r>
            <a:r>
              <a:rPr lang="it-IT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 </a:t>
            </a:r>
            <a:r>
              <a:rPr lang="it-IT" sz="120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infections</a:t>
            </a:r>
            <a:r>
              <a:rPr lang="it-IT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 and </a:t>
            </a:r>
            <a:r>
              <a:rPr lang="it-IT" sz="120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its</a:t>
            </a:r>
            <a:r>
              <a:rPr lang="it-IT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 </a:t>
            </a:r>
            <a:r>
              <a:rPr lang="it-IT" sz="120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relationship</a:t>
            </a:r>
            <a:r>
              <a:rPr lang="it-IT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 with </a:t>
            </a:r>
            <a:r>
              <a:rPr lang="it-IT" sz="120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chronic</a:t>
            </a:r>
            <a:r>
              <a:rPr lang="it-IT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 </a:t>
            </a:r>
            <a:r>
              <a:rPr lang="it-IT" sz="120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pulmonary</a:t>
            </a:r>
            <a:r>
              <a:rPr lang="it-IT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 </a:t>
            </a:r>
            <a:r>
              <a:rPr lang="it-IT" sz="120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damage</a:t>
            </a:r>
            <a:r>
              <a:rPr lang="it-IT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. J </a:t>
            </a:r>
            <a:r>
              <a:rPr lang="it-IT" sz="120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Investig</a:t>
            </a:r>
            <a:r>
              <a:rPr lang="it-IT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 </a:t>
            </a:r>
            <a:r>
              <a:rPr lang="it-IT" sz="120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Allergol</a:t>
            </a:r>
            <a:r>
              <a:rPr lang="it-IT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 </a:t>
            </a:r>
            <a:r>
              <a:rPr lang="it-IT" sz="120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Clin</a:t>
            </a:r>
            <a:r>
              <a:rPr lang="it-IT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 </a:t>
            </a:r>
            <a:r>
              <a:rPr lang="it-IT" sz="1200" dirty="0" err="1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Immunol</a:t>
            </a:r>
            <a:r>
              <a:rPr lang="it-IT" sz="12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t>. 2005;15(1):69-74.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427E"/>
              </a:buClr>
              <a:buSzTx/>
              <a:buFont typeface="+mj-lt"/>
              <a:buAutoNum type="arabicPeriod"/>
              <a:tabLst/>
              <a:defRPr/>
            </a:pP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Peltola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V, Waris M,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Osterback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R, Susi P,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Ruuskanen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O,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Hyypiä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T. Rhinovirus transmission within families with children: incidence of symptomatic and asymptomatic infections. J Infect Dis. 2008 Feb 1;197(3):382-9.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doi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: 10.1086/525542. PMID: 18248302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427E"/>
              </a:buClr>
              <a:buSzTx/>
              <a:buFont typeface="+mj-lt"/>
              <a:buAutoNum type="arabicPeriod"/>
              <a:tabLst/>
              <a:defRPr/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Sharma S,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Tasnim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N,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Agadi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K, et al. (September 06, 2022) Vulnerability for Respiratory Infections in Asthma Patients: A Systematic Review.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Cureus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14(9): e28839. DOI 10.7759/cureus.28839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Adeli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M, El-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Shareif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T,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Hendaus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MA. Asthma exacerbation related to viral infections: An up to date summary. J Family Med Prim Care. 2019 Sep 30;8(9):2753-2759.;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Feddema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JJ, Claassen E. Prevalence of viral respiratory infections amongst asthmatics: Results of a meta-regression analysis. Respir Med. 2020 Nov;173:106020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Van </a:t>
            </a:r>
            <a:r>
              <a:rPr lang="fr-FR" sz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Cleemput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J, </a:t>
            </a:r>
            <a:r>
              <a:rPr lang="fr-FR" sz="120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Pollens destroy </a:t>
            </a:r>
            <a:r>
              <a:rPr lang="fr-FR" sz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respiratory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epithelial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anchors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drive </a:t>
            </a:r>
            <a:r>
              <a:rPr lang="fr-FR" sz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alphaherpesvirus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infection.</a:t>
            </a:r>
            <a:r>
              <a:rPr lang="fr-FR" sz="120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Sci</a:t>
            </a:r>
            <a:r>
              <a:rPr lang="fr-FR" sz="120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Rep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2019;9:4787.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Guryanova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SV, 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How do pollen allergens sensitize?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Front Mol </a:t>
            </a:r>
            <a:r>
              <a:rPr lang="en-GB" sz="1200" b="0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Biosci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2022;9:900533.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Cecchi L, 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triggers to asthma: a narrative review on epithelium dysfunction.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b="0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Ann Allergy Clin Immunol 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2022;54:247–257.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Gilles S, 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Pollen exposure weakens innate </a:t>
            </a:r>
            <a:r>
              <a:rPr lang="en-GB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defense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against respiratory viruses.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Allergy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2020;75:576–587.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 YJ, </a:t>
            </a:r>
            <a:r>
              <a:rPr lang="fr-FR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Analysis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 association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among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air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pollutants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allergenic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pollen, and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respiratory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virus infection of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children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Guri,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Korea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during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recent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years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fr-FR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0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Allergy</a:t>
            </a:r>
            <a:r>
              <a:rPr lang="fr-FR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0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Asthma</a:t>
            </a:r>
            <a:r>
              <a:rPr lang="fr-FR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0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Immunol</a:t>
            </a:r>
            <a:r>
              <a:rPr lang="fr-FR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0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2022;14:289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299.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200" b="0" i="0" dirty="0" err="1">
                <a:solidFill>
                  <a:schemeClr val="bg1">
                    <a:lumMod val="50000"/>
                  </a:schemeClr>
                </a:solidFill>
                <a:effectLst/>
                <a:latin typeface="BlinkMacSystemFont"/>
              </a:rPr>
              <a:t>Bosken</a:t>
            </a:r>
            <a:r>
              <a:rPr lang="en-GB" sz="1200" b="0" i="0" dirty="0">
                <a:solidFill>
                  <a:schemeClr val="bg1">
                    <a:lumMod val="50000"/>
                  </a:schemeClr>
                </a:solidFill>
                <a:effectLst/>
                <a:latin typeface="BlinkMacSystemFont"/>
              </a:rPr>
              <a:t> CH, Hunt WC, Lambert WE, </a:t>
            </a:r>
            <a:r>
              <a:rPr lang="en-GB" sz="1200" b="0" i="0" dirty="0" err="1">
                <a:solidFill>
                  <a:schemeClr val="bg1">
                    <a:lumMod val="50000"/>
                  </a:schemeClr>
                </a:solidFill>
                <a:effectLst/>
                <a:latin typeface="BlinkMacSystemFont"/>
              </a:rPr>
              <a:t>Samet</a:t>
            </a:r>
            <a:r>
              <a:rPr lang="en-GB" sz="1200" b="0" i="0" dirty="0">
                <a:solidFill>
                  <a:schemeClr val="bg1">
                    <a:lumMod val="50000"/>
                  </a:schemeClr>
                </a:solidFill>
                <a:effectLst/>
                <a:latin typeface="BlinkMacSystemFont"/>
              </a:rPr>
              <a:t> JM. A parental history of asthma is a risk factor for wheezing and </a:t>
            </a:r>
            <a:r>
              <a:rPr lang="en-GB" sz="1200" b="0" i="0" dirty="0" err="1">
                <a:solidFill>
                  <a:schemeClr val="bg1">
                    <a:lumMod val="50000"/>
                  </a:schemeClr>
                </a:solidFill>
                <a:effectLst/>
                <a:latin typeface="BlinkMacSystemFont"/>
              </a:rPr>
              <a:t>nonwheezing</a:t>
            </a:r>
            <a:r>
              <a:rPr lang="en-GB" sz="1200" b="0" i="0" dirty="0">
                <a:solidFill>
                  <a:schemeClr val="bg1">
                    <a:lumMod val="50000"/>
                  </a:schemeClr>
                </a:solidFill>
                <a:effectLst/>
                <a:latin typeface="BlinkMacSystemFont"/>
              </a:rPr>
              <a:t> respiratory illnesses in infants younger than 18 months of age. Am J Respir Crit Care Med. 2000 Jun;161(6):1810-5.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hlinkClick r:id="rId3"/>
              </a:rPr>
              <a:t>https://www.orpha.net/consor/cgi-bin/OC_Exp.php?lng=en&amp;Expert=183675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. Accessed April 2023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it-IT" sz="1200" dirty="0">
                <a:solidFill>
                  <a:schemeClr val="bg1">
                    <a:lumMod val="50000"/>
                  </a:schemeClr>
                </a:solidFill>
              </a:rPr>
              <a:t>Ozkan H, </a:t>
            </a:r>
            <a:r>
              <a:rPr lang="it-IT" sz="1200" dirty="0" err="1">
                <a:solidFill>
                  <a:schemeClr val="bg1">
                    <a:lumMod val="50000"/>
                  </a:schemeClr>
                </a:solidFill>
              </a:rPr>
              <a:t>Atlihan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</a:rPr>
              <a:t> F, </a:t>
            </a:r>
            <a:r>
              <a:rPr lang="it-IT" sz="1200" dirty="0" err="1">
                <a:solidFill>
                  <a:schemeClr val="bg1">
                    <a:lumMod val="50000"/>
                  </a:schemeClr>
                </a:solidFill>
              </a:rPr>
              <a:t>Genel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</a:rPr>
              <a:t> F, </a:t>
            </a:r>
            <a:r>
              <a:rPr lang="it-IT" sz="1200" dirty="0" err="1">
                <a:solidFill>
                  <a:schemeClr val="bg1">
                    <a:lumMod val="50000"/>
                  </a:schemeClr>
                </a:solidFill>
              </a:rPr>
              <a:t>Targan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</a:rPr>
              <a:t> S, </a:t>
            </a:r>
            <a:r>
              <a:rPr lang="it-IT" sz="1200" dirty="0" err="1">
                <a:solidFill>
                  <a:schemeClr val="bg1">
                    <a:lumMod val="50000"/>
                  </a:schemeClr>
                </a:solidFill>
              </a:rPr>
              <a:t>Gunvar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</a:rPr>
              <a:t> T. </a:t>
            </a:r>
            <a:r>
              <a:rPr lang="it-IT" sz="1200" dirty="0" err="1">
                <a:solidFill>
                  <a:schemeClr val="bg1">
                    <a:lumMod val="50000"/>
                  </a:schemeClr>
                </a:solidFill>
              </a:rPr>
              <a:t>IgA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</a:rPr>
              <a:t> and/or IgG </a:t>
            </a:r>
            <a:r>
              <a:rPr lang="it-IT" sz="1200" dirty="0" err="1">
                <a:solidFill>
                  <a:schemeClr val="bg1">
                    <a:lumMod val="50000"/>
                  </a:schemeClr>
                </a:solidFill>
              </a:rPr>
              <a:t>subclass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sz="1200" dirty="0" err="1">
                <a:solidFill>
                  <a:schemeClr val="bg1">
                    <a:lumMod val="50000"/>
                  </a:schemeClr>
                </a:solidFill>
              </a:rPr>
              <a:t>deficiency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</a:rPr>
              <a:t> in </a:t>
            </a:r>
            <a:r>
              <a:rPr lang="it-IT" sz="1200" dirty="0" err="1">
                <a:solidFill>
                  <a:schemeClr val="bg1">
                    <a:lumMod val="50000"/>
                  </a:schemeClr>
                </a:solidFill>
              </a:rPr>
              <a:t>children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</a:rPr>
              <a:t> with </a:t>
            </a:r>
            <a:r>
              <a:rPr lang="it-IT" sz="1200" dirty="0" err="1">
                <a:solidFill>
                  <a:schemeClr val="bg1">
                    <a:lumMod val="50000"/>
                  </a:schemeClr>
                </a:solidFill>
              </a:rPr>
              <a:t>recurrent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sz="1200" dirty="0" err="1">
                <a:solidFill>
                  <a:schemeClr val="bg1">
                    <a:lumMod val="50000"/>
                  </a:schemeClr>
                </a:solidFill>
              </a:rPr>
              <a:t>respiratory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sz="1200" dirty="0" err="1">
                <a:solidFill>
                  <a:schemeClr val="bg1">
                    <a:lumMod val="50000"/>
                  </a:schemeClr>
                </a:solidFill>
              </a:rPr>
              <a:t>infections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</a:rPr>
              <a:t> and </a:t>
            </a:r>
            <a:r>
              <a:rPr lang="it-IT" sz="1200" dirty="0" err="1">
                <a:solidFill>
                  <a:schemeClr val="bg1">
                    <a:lumMod val="50000"/>
                  </a:schemeClr>
                </a:solidFill>
              </a:rPr>
              <a:t>its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sz="1200" dirty="0" err="1">
                <a:solidFill>
                  <a:schemeClr val="bg1">
                    <a:lumMod val="50000"/>
                  </a:schemeClr>
                </a:solidFill>
              </a:rPr>
              <a:t>relationship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</a:rPr>
              <a:t> with </a:t>
            </a:r>
            <a:r>
              <a:rPr lang="it-IT" sz="1200" dirty="0" err="1">
                <a:solidFill>
                  <a:schemeClr val="bg1">
                    <a:lumMod val="50000"/>
                  </a:schemeClr>
                </a:solidFill>
              </a:rPr>
              <a:t>chronic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sz="1200" dirty="0" err="1">
                <a:solidFill>
                  <a:schemeClr val="bg1">
                    <a:lumMod val="50000"/>
                  </a:schemeClr>
                </a:solidFill>
              </a:rPr>
              <a:t>pulmonary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sz="1200" dirty="0" err="1">
                <a:solidFill>
                  <a:schemeClr val="bg1">
                    <a:lumMod val="50000"/>
                  </a:schemeClr>
                </a:solidFill>
              </a:rPr>
              <a:t>damage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</a:rPr>
              <a:t>. J </a:t>
            </a:r>
            <a:r>
              <a:rPr lang="it-IT" sz="1200" dirty="0" err="1">
                <a:solidFill>
                  <a:schemeClr val="bg1">
                    <a:lumMod val="50000"/>
                  </a:schemeClr>
                </a:solidFill>
              </a:rPr>
              <a:t>Investig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sz="1200" dirty="0" err="1">
                <a:solidFill>
                  <a:schemeClr val="bg1">
                    <a:lumMod val="50000"/>
                  </a:schemeClr>
                </a:solidFill>
              </a:rPr>
              <a:t>Allergol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sz="1200" dirty="0" err="1">
                <a:solidFill>
                  <a:schemeClr val="bg1">
                    <a:lumMod val="50000"/>
                  </a:schemeClr>
                </a:solidFill>
              </a:rPr>
              <a:t>Clin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sz="1200" dirty="0" err="1">
                <a:solidFill>
                  <a:schemeClr val="bg1">
                    <a:lumMod val="50000"/>
                  </a:schemeClr>
                </a:solidFill>
              </a:rPr>
              <a:t>Immunol</a:t>
            </a:r>
            <a:r>
              <a:rPr lang="it-IT" sz="1200" dirty="0">
                <a:solidFill>
                  <a:schemeClr val="bg1">
                    <a:lumMod val="50000"/>
                  </a:schemeClr>
                </a:solidFill>
              </a:rPr>
              <a:t>. 2005;15(1):69-74.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Loaiza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-Ceballos, M.C., Marin-Palma, D., Zapata, W. et al. Viral respiratory infections and air pollutants. Air Qual Atmos Health 15, 105–114 (2022)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Kim D, Chen Z, Zhou LF, Huang SX. Air pollutants and early origins of respiratory diseases. Chronic Dis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Transl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Med. 2018 Jun 7;4(2):75-94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3298-6094-4361-B311-891E531296F6}" type="slidenum">
              <a:rPr lang="de-CH" smtClean="0"/>
              <a:pPr/>
              <a:t>17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6529558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Significant reduction of time to first severe lower respiratory illness compared to placebo </a:t>
            </a:r>
          </a:p>
          <a:p>
            <a:r>
              <a:rPr lang="en-US" dirty="0"/>
              <a:t>Note: As this is 3-9 months children is off-label , I do not think that you can use this study in a promotional material (to be confirm with reg/legal).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493298-6094-4361-B311-891E531296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91649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4199E-C6B6-4B42-98B8-EEC59F104AC7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21863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9C3A12-1E0F-412B-B376-8089A55D946C}" type="slidenum">
              <a:rPr kumimoji="0" lang="uk-U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+mn-ea"/>
                <a:cs typeface="+mn-cs"/>
              </a:rPr>
              <a:pPr marL="0" marR="0" lvl="0" indent="0" algn="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uk-U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88203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A407B1-7B4A-4865-B902-95EBB5A58B1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68739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295150"/>
                </a:solidFill>
                <a:effectLst/>
                <a:uLnTx/>
                <a:uFillTx/>
              </a:rPr>
              <a:t>OM-85 reduced the exacerbation rate by 13% versus control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A407B1-7B4A-4865-B902-95EBB5A58B1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83106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Reduction of nasal </a:t>
            </a:r>
            <a:r>
              <a:rPr kumimoji="0" lang="fr-CH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discharge</a:t>
            </a:r>
            <a:r>
              <a:rPr kumimoji="0" lang="fr-CH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up to 55% in </a:t>
            </a:r>
            <a:r>
              <a:rPr lang="en-GB" sz="1200" dirty="0">
                <a:solidFill>
                  <a:schemeClr val="accent2"/>
                </a:solidFill>
              </a:rPr>
              <a:t>adults with chronic purulent rhinosinusitis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493298-6094-4361-B311-891E531296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43087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42E32-1127-114E-A72F-5D0D4AC344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9529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42E32-1127-114E-A72F-5D0D4AC344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2979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A407B1-7B4A-4865-B902-95EBB5A58B1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26517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r>
              <a:rPr lang="en-US" dirty="0"/>
              <a:t>UP to 40% reduction in episodes of acute bronchitis versus placebo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493298-6094-4361-B311-891E531296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3881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21427E"/>
              </a:buClr>
              <a:buSzTx/>
              <a:buFont typeface="+mj-lt"/>
              <a:buAutoNum type="arabicPeriod"/>
              <a:tabLst/>
              <a:defRPr/>
            </a:pPr>
            <a:r>
              <a:rPr lang="en-GB" b="0" i="0" dirty="0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Edwards MR, Ritchie AI, Johnston SL. Exacerbations of chronic respiratory diseases. Rhinovirus Infections. 2019:137–68.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21427E"/>
              </a:buClr>
              <a:buSzTx/>
              <a:buFont typeface="+mj-lt"/>
              <a:buAutoNum type="arabicPeriod"/>
              <a:tabLst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Thomas M,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Bomar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 PA. Upper Respiratory Tract Infection. In: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StatPearls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 [Internet]. Treasure Island (FL):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StatPearls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 Publishing; 2021 [last updated 30 June 2021];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21427E"/>
              </a:buClr>
              <a:buSzTx/>
              <a:buFont typeface="+mj-lt"/>
              <a:buAutoNum type="arabicPeriod"/>
              <a:tabLst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Aw D, et al. </a:t>
            </a:r>
            <a:r>
              <a:rPr lang="en-GB" sz="1800" b="0" i="0" u="none" strike="noStrike" baseline="0" dirty="0" err="1">
                <a:latin typeface="AdvMETAB-R"/>
              </a:rPr>
              <a:t>Immunosenescence</a:t>
            </a:r>
            <a:r>
              <a:rPr lang="en-GB" sz="1800" b="0" i="0" u="none" strike="noStrike" baseline="0" dirty="0">
                <a:latin typeface="AdvMETAB-R"/>
              </a:rPr>
              <a:t>: emerging challenges for an ageing population.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 Immunology 2007;120:435–446;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21427E"/>
              </a:buClr>
              <a:buSzTx/>
              <a:buFont typeface="+mj-lt"/>
              <a:buAutoNum type="arabicPeriod"/>
              <a:tabLst/>
              <a:defRPr/>
            </a:pP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Loaiza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-Ceballos, M.C., Marin-Palma, D., Zapata, W. et al. Viral respiratory infections and air pollutants. Air Qual Atmos Health 15, 105–114 (2022)</a:t>
            </a:r>
          </a:p>
          <a:p>
            <a:pPr marL="228600" indent="-228600" algn="l">
              <a:buFont typeface="+mj-lt"/>
              <a:buAutoNum type="arabicPeriod"/>
            </a:pPr>
            <a:r>
              <a:rPr lang="it-IT" dirty="0">
                <a:solidFill>
                  <a:schemeClr val="tx1"/>
                </a:solidFill>
              </a:rPr>
              <a:t>Meyer KC. </a:t>
            </a:r>
            <a:r>
              <a:rPr lang="en-GB" sz="1800" b="0" i="0" u="none" strike="noStrike" baseline="0" dirty="0">
                <a:latin typeface="TimesNRMT"/>
              </a:rPr>
              <a:t>The role of immunity in susceptibility to respiratory infection in the aging lung. </a:t>
            </a:r>
            <a:r>
              <a:rPr lang="it-IT" i="1" dirty="0" err="1">
                <a:solidFill>
                  <a:schemeClr val="tx1"/>
                </a:solidFill>
              </a:rPr>
              <a:t>Respir</a:t>
            </a:r>
            <a:r>
              <a:rPr lang="it-IT" i="1" dirty="0">
                <a:solidFill>
                  <a:schemeClr val="tx1"/>
                </a:solidFill>
              </a:rPr>
              <a:t> </a:t>
            </a:r>
            <a:r>
              <a:rPr lang="it-IT" i="1" dirty="0" err="1">
                <a:solidFill>
                  <a:schemeClr val="tx1"/>
                </a:solidFill>
              </a:rPr>
              <a:t>Physiol</a:t>
            </a:r>
            <a:r>
              <a:rPr lang="it-IT" i="1" dirty="0">
                <a:solidFill>
                  <a:schemeClr val="tx1"/>
                </a:solidFill>
              </a:rPr>
              <a:t> </a:t>
            </a:r>
            <a:r>
              <a:rPr lang="it-IT" dirty="0">
                <a:solidFill>
                  <a:schemeClr val="tx1"/>
                </a:solidFill>
              </a:rPr>
              <a:t>2001;128:23–31;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Van </a:t>
            </a:r>
            <a:r>
              <a:rPr lang="fr-FR" sz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Cleemput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J, </a:t>
            </a:r>
            <a:r>
              <a:rPr lang="fr-FR" sz="120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Pollens destroy </a:t>
            </a:r>
            <a:r>
              <a:rPr lang="fr-FR" sz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respiratory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epithelial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anchors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drive </a:t>
            </a:r>
            <a:r>
              <a:rPr lang="fr-FR" sz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alphaherpesvirus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infection.</a:t>
            </a:r>
            <a:r>
              <a:rPr lang="fr-FR" sz="120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Sci</a:t>
            </a:r>
            <a:r>
              <a:rPr lang="fr-FR" sz="120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Rep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2019;9:4787.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Guryanova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SV, 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How do pollen allergens sensitize?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Front Mol </a:t>
            </a:r>
            <a:r>
              <a:rPr lang="en-GB" sz="1200" b="0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Biosci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2022;9:900533.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Cecchi L, 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triggers to asthma: a narrative review on epithelium dysfunction.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b="0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Ann Allergy Clin Immunol 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2022;54:247–257.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Gilles S, 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Pollen exposure weakens innate </a:t>
            </a:r>
            <a:r>
              <a:rPr lang="en-GB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defense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against respiratory viruses.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Allergy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2020;75:576–587.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 YJ, </a:t>
            </a:r>
            <a:r>
              <a:rPr lang="fr-FR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Analysis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 association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among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air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pollutants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allergenic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pollen, and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respiratory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virus infection of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children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Guri,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Korea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during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recent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years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fr-FR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0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Allergy</a:t>
            </a:r>
            <a:r>
              <a:rPr lang="fr-FR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0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Asthma</a:t>
            </a:r>
            <a:r>
              <a:rPr lang="fr-FR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0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Immunol</a:t>
            </a:r>
            <a:r>
              <a:rPr lang="fr-FR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0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2022;14:289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299.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Sharma S,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Tasnim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N,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Agadi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K, et al. (September 06, 2022) Vulnerability for Respiratory Infections in Asthma Patients: A Systematic Review.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Cureus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14(9): e28839.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Teichtahl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H, Buckmaster N,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Pertnikovs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E. The incidence of respiratory tract infection in adults requiring hospitalization for asthma. Chest. 1997 Sep;112(3):591-6. 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Feddema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JJ, Claassen E. Prevalence of viral respiratory infections amongst asthmatics: Results of a meta-regression analysis. Respir Med. 2020 Nov;173:106020.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Calibri" panose="020F0502020204030204"/>
            </a:endParaRPr>
          </a:p>
          <a:p>
            <a:pPr marL="228600" indent="-228600">
              <a:buFont typeface="+mj-lt"/>
              <a:buAutoNum type="arabicPeriod"/>
            </a:pP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Azoulay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E, Russell L, Van de Louw A, Metaxa V, Bauer P,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Povoa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P, Montero JG,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Loeches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IM, Mehta S,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Puxty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K,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Schellongowski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P,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Rello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J,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Mokart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D,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Lemiale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V,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Mirouse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A; Nine-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Investigators. Diagnosis of severe respiratory infections in immunocompromised patients. Intensive Care Med. 2020 Feb;46(2):298-314. 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Eleftheriadis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T,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Liakopoulos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V,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Leivaditis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K,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Antoniadi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G,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Stefanidis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I. Infections in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hemodialysis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: a concise review - Part 1: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bacteremia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and respiratory infections.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Hippokratia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. 2011 Jan;15(1):12-7. PMID: 21607029; PMCID: PMC3093138. 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Kim D, Chen Z, Zhou LF, Huang SX. Air pollutants and early origins of respiratory diseases. Chronic Dis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Transl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Med. 2018 Jun 7;4(2):75-94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Harati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B,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Shahtaheri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SJ, Karimi A, Azam K, Ahmadi A,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Afzali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Rad M,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Harati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A. Evaluation of Respiratory Symptoms among Workers in an Automobile Manufacturing Factory, Iran. Iran J Public Health. 2018 Feb;47(2):237-245. </a:t>
            </a:r>
          </a:p>
          <a:p>
            <a:pPr marL="228600" indent="-228600">
              <a:buFont typeface="+mj-lt"/>
              <a:buAutoNum type="arabicPeriod"/>
            </a:pP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21427E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latin typeface="Calibri" panose="020F050202020403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1200" b="0" i="0" dirty="0">
              <a:solidFill>
                <a:schemeClr val="bg1">
                  <a:lumMod val="50000"/>
                </a:schemeClr>
              </a:solidFill>
              <a:effectLst/>
              <a:latin typeface="BlinkMacSystemFont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1200" b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1200" b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1200" b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12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427E"/>
              </a:buClr>
              <a:buSzTx/>
              <a:buFontTx/>
              <a:buNone/>
              <a:tabLst/>
              <a:defRPr/>
            </a:pP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427E"/>
              </a:buClr>
              <a:buSzTx/>
              <a:buFontTx/>
              <a:buNone/>
              <a:tabLst/>
              <a:defRPr/>
            </a:pP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21427E"/>
              </a:buClr>
              <a:defRPr/>
            </a:pPr>
            <a:endParaRPr lang="en-GB" sz="1200" dirty="0">
              <a:solidFill>
                <a:prstClr val="white">
                  <a:lumMod val="50000"/>
                </a:prstClr>
              </a:solidFill>
              <a:latin typeface="Calibri" panose="020F0502020204030204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A407B1-7B4A-4865-B902-95EBB5A58B1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75058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/>
              <a:t>Up to 33% of </a:t>
            </a:r>
            <a:r>
              <a:rPr lang="fr-CH" dirty="0" err="1"/>
              <a:t>reduction</a:t>
            </a:r>
            <a:r>
              <a:rPr lang="fr-CH" dirty="0"/>
              <a:t> in </a:t>
            </a:r>
            <a:r>
              <a:rPr lang="fr-CH" dirty="0" err="1"/>
              <a:t>asthma</a:t>
            </a:r>
            <a:r>
              <a:rPr lang="fr-CH" dirty="0"/>
              <a:t> exacerbation versus standard of care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dirty="0"/>
              <a:t>Up to 33% of </a:t>
            </a:r>
            <a:r>
              <a:rPr lang="fr-CH" dirty="0" err="1"/>
              <a:t>reduction</a:t>
            </a:r>
            <a:r>
              <a:rPr lang="fr-CH" dirty="0"/>
              <a:t> in </a:t>
            </a:r>
            <a:r>
              <a:rPr lang="fr-CH" dirty="0" err="1"/>
              <a:t>allergic</a:t>
            </a:r>
            <a:r>
              <a:rPr lang="fr-CH" dirty="0"/>
              <a:t> </a:t>
            </a:r>
            <a:r>
              <a:rPr lang="fr-CH" dirty="0" err="1"/>
              <a:t>rhinitis</a:t>
            </a:r>
            <a:r>
              <a:rPr lang="fr-CH" dirty="0"/>
              <a:t> exacerbation versus standard of care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5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5A1247-B95C-48A4-B2D7-D2DAF47F3628}" type="slidenum"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5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62155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42E32-1127-114E-A72F-5D0D4AC344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88479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42E32-1127-114E-A72F-5D0D4AC344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40981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42E32-1127-114E-A72F-5D0D4AC344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34158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21427E"/>
              </a:buClr>
              <a:buSzTx/>
              <a:buFont typeface="+mj-lt"/>
              <a:buAutoNum type="arabicPeriod"/>
              <a:tabLst/>
              <a:defRPr/>
            </a:pPr>
            <a:r>
              <a:rPr lang="en-GB" b="0" i="0" dirty="0">
                <a:solidFill>
                  <a:srgbClr val="212121"/>
                </a:solidFill>
                <a:effectLst/>
                <a:latin typeface="Roboto" panose="02000000000000000000" pitchFamily="2" charset="0"/>
              </a:rPr>
              <a:t>Edwards MR, Ritchie AI, Johnston SL. Exacerbations of chronic respiratory diseases. Rhinovirus Infections. 2019:137–68.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21427E"/>
              </a:buClr>
              <a:buSzTx/>
              <a:buFont typeface="+mj-lt"/>
              <a:buAutoNum type="arabicPeriod"/>
              <a:tabLst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Thomas M,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Bomar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 PA. Upper Respiratory Tract Infection. In: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StatPearls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 [Internet]. Treasure Island (FL):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StatPearls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 Publishing; 2021 [last updated 30 June 2021];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21427E"/>
              </a:buClr>
              <a:buSzTx/>
              <a:buFont typeface="+mj-lt"/>
              <a:buAutoNum type="arabicPeriod"/>
              <a:tabLst/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Aw D, et al. </a:t>
            </a:r>
            <a:r>
              <a:rPr lang="en-GB" sz="1800" b="0" i="0" u="none" strike="noStrike" baseline="0" dirty="0" err="1">
                <a:latin typeface="AdvMETAB-R"/>
              </a:rPr>
              <a:t>Immunosenescence</a:t>
            </a:r>
            <a:r>
              <a:rPr lang="en-GB" sz="1800" b="0" i="0" u="none" strike="noStrike" baseline="0" dirty="0">
                <a:latin typeface="AdvMETAB-R"/>
              </a:rPr>
              <a:t>: emerging challenges for an ageing population.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 Immunology 2007;120:435–446;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21427E"/>
              </a:buClr>
              <a:buSzTx/>
              <a:buFont typeface="+mj-lt"/>
              <a:buAutoNum type="arabicPeriod"/>
              <a:tabLst/>
              <a:defRPr/>
            </a:pP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Loaiza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-Ceballos, M.C., Marin-Palma, D., Zapata, W. et al. Viral respiratory infections and air pollutants. Air Qual Atmos Health 15, 105–114 (2022)</a:t>
            </a:r>
          </a:p>
          <a:p>
            <a:pPr marL="228600" indent="-228600" algn="l">
              <a:buFont typeface="+mj-lt"/>
              <a:buAutoNum type="arabicPeriod"/>
            </a:pPr>
            <a:r>
              <a:rPr lang="it-IT" dirty="0">
                <a:solidFill>
                  <a:schemeClr val="tx1"/>
                </a:solidFill>
              </a:rPr>
              <a:t>Meyer KC. </a:t>
            </a:r>
            <a:r>
              <a:rPr lang="en-GB" sz="1800" b="0" i="0" u="none" strike="noStrike" baseline="0" dirty="0">
                <a:latin typeface="TimesNRMT"/>
              </a:rPr>
              <a:t>The role of immunity in susceptibility to respiratory infection in the aging lung. </a:t>
            </a:r>
            <a:r>
              <a:rPr lang="it-IT" i="1" dirty="0" err="1">
                <a:solidFill>
                  <a:schemeClr val="tx1"/>
                </a:solidFill>
              </a:rPr>
              <a:t>Respir</a:t>
            </a:r>
            <a:r>
              <a:rPr lang="it-IT" i="1" dirty="0">
                <a:solidFill>
                  <a:schemeClr val="tx1"/>
                </a:solidFill>
              </a:rPr>
              <a:t> </a:t>
            </a:r>
            <a:r>
              <a:rPr lang="it-IT" i="1" dirty="0" err="1">
                <a:solidFill>
                  <a:schemeClr val="tx1"/>
                </a:solidFill>
              </a:rPr>
              <a:t>Physiol</a:t>
            </a:r>
            <a:r>
              <a:rPr lang="it-IT" i="1" dirty="0">
                <a:solidFill>
                  <a:schemeClr val="tx1"/>
                </a:solidFill>
              </a:rPr>
              <a:t> </a:t>
            </a:r>
            <a:r>
              <a:rPr lang="it-IT" dirty="0">
                <a:solidFill>
                  <a:schemeClr val="tx1"/>
                </a:solidFill>
              </a:rPr>
              <a:t>2001;128:23–31;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Van </a:t>
            </a:r>
            <a:r>
              <a:rPr lang="fr-FR" sz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Cleemput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J, </a:t>
            </a:r>
            <a:r>
              <a:rPr lang="fr-FR" sz="120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Pollens destroy </a:t>
            </a:r>
            <a:r>
              <a:rPr lang="fr-FR" sz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respiratory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epithelial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anchors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drive </a:t>
            </a:r>
            <a:r>
              <a:rPr lang="fr-FR" sz="12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alphaherpesvirus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infection.</a:t>
            </a:r>
            <a:r>
              <a:rPr lang="fr-FR" sz="120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Sci</a:t>
            </a:r>
            <a:r>
              <a:rPr lang="fr-FR" sz="120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Rep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2019;9:4787.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Guryanova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SV, 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How do pollen allergens sensitize?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Front Mol </a:t>
            </a:r>
            <a:r>
              <a:rPr lang="en-GB" sz="1200" b="0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Biosci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2022;9:900533.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Cecchi L, 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triggers to asthma: a narrative review on epithelium dysfunction.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b="0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Ann Allergy Clin Immunol 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2022;54:247–257.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Gilles S, 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Pollen exposure weakens innate </a:t>
            </a:r>
            <a:r>
              <a:rPr lang="en-GB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defense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against respiratory viruses.</a:t>
            </a:r>
            <a:r>
              <a:rPr lang="en-GB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Allergy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2020;75:576–587.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 YJ, </a:t>
            </a:r>
            <a:r>
              <a:rPr lang="fr-FR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al.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Analysis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 association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among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air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pollutants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allergenic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pollen, and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respiratory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virus infection of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children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Guri,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Korea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during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recent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5 </a:t>
            </a:r>
            <a:r>
              <a:rPr lang="fr-FR" sz="1200" b="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years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fr-FR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0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Allergy</a:t>
            </a:r>
            <a:r>
              <a:rPr lang="fr-FR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0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Asthma</a:t>
            </a:r>
            <a:r>
              <a:rPr lang="fr-FR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0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Immunol</a:t>
            </a:r>
            <a:r>
              <a:rPr lang="fr-FR" sz="1200" b="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200" b="0" i="1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2022;14:289</a:t>
            </a:r>
            <a:r>
              <a:rPr lang="en-GB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fr-FR" sz="12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299.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Sharma S,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Tasnim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N,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Agadi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K, et al. (September 06, 2022) Vulnerability for Respiratory Infections in Asthma Patients: A Systematic Review.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Cureus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14(9): e28839.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Teichtahl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H, Buckmaster N,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Pertnikovs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E. The incidence of respiratory tract infection in adults requiring hospitalization for asthma. Chest. 1997 Sep;112(3):591-6. 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Feddema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JJ, Claassen E. Prevalence of viral respiratory infections amongst asthmatics: Results of a meta-regression analysis. Respir Med. 2020 Nov;173:106020.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Calibri" panose="020F0502020204030204"/>
            </a:endParaRPr>
          </a:p>
          <a:p>
            <a:pPr marL="228600" indent="-228600">
              <a:buFont typeface="+mj-lt"/>
              <a:buAutoNum type="arabicPeriod"/>
            </a:pP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Azoulay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E, Russell L, Van de Louw A, Metaxa V, Bauer P,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Povoa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P, Montero JG,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Loeches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IM, Mehta S,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Puxty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K,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Schellongowski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P,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Rello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J,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Mokart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D,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Lemiale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V,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Mirouse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A; Nine-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Investigators. Diagnosis of severe respiratory infections in immunocompromised patients. Intensive Care Med. 2020 Feb;46(2):298-314. 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Eleftheriadis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T,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Liakopoulos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V,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Leivaditis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K,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Antoniadi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G,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Stefanidis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I. Infections in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hemodialysis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: a concise review - Part 1: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bacteremia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and respiratory infections.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Hippokratia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. 2011 Jan;15(1):12-7. PMID: 21607029; PMCID: PMC3093138. 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Kim D, Chen Z, Zhou LF, Huang SX. Air pollutants and early origins of respiratory diseases. Chronic Dis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Transl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Med. 2018 Jun 7;4(2):75-94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Harati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B,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Shahtaheri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SJ, Karimi A, Azam K, Ahmadi A,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Afzali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Rad M,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Harati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A. Evaluation of Respiratory Symptoms among Workers in an Automobile Manufacturing Factory, Iran. Iran J Public Health. 2018 Feb;47(2):237-245. </a:t>
            </a:r>
          </a:p>
          <a:p>
            <a:pPr marL="228600" indent="-228600">
              <a:buFont typeface="+mj-lt"/>
              <a:buAutoNum type="arabicPeriod"/>
            </a:pP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21427E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olidFill>
                <a:schemeClr val="bg1">
                  <a:lumMod val="50000"/>
                </a:schemeClr>
              </a:solidFill>
              <a:latin typeface="Calibri" panose="020F050202020403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1200" b="0" i="0" dirty="0">
              <a:solidFill>
                <a:schemeClr val="bg1">
                  <a:lumMod val="50000"/>
                </a:schemeClr>
              </a:solidFill>
              <a:effectLst/>
              <a:latin typeface="BlinkMacSystemFont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1200" b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1200" b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1200" b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12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427E"/>
              </a:buClr>
              <a:buSzTx/>
              <a:buFontTx/>
              <a:buNone/>
              <a:tabLst/>
              <a:defRPr/>
            </a:pP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427E"/>
              </a:buClr>
              <a:buSzTx/>
              <a:buFontTx/>
              <a:buNone/>
              <a:tabLst/>
              <a:defRPr/>
            </a:pPr>
            <a:endParaRPr lang="en-GB" sz="12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Clr>
                <a:srgbClr val="21427E"/>
              </a:buClr>
              <a:defRPr/>
            </a:pPr>
            <a:endParaRPr lang="en-GB" sz="1200" dirty="0">
              <a:solidFill>
                <a:prstClr val="white">
                  <a:lumMod val="50000"/>
                </a:prstClr>
              </a:solidFill>
              <a:latin typeface="Calibri" panose="020F0502020204030204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A407B1-7B4A-4865-B902-95EBB5A58B1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49802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/>
              <a:t>Up to 53% </a:t>
            </a:r>
            <a:r>
              <a:rPr lang="fr-CH" dirty="0" err="1"/>
              <a:t>decrease</a:t>
            </a:r>
            <a:r>
              <a:rPr lang="fr-CH" dirty="0"/>
              <a:t> in RTI duration in patients </a:t>
            </a:r>
            <a:r>
              <a:rPr lang="fr-CH" dirty="0" err="1"/>
              <a:t>with</a:t>
            </a:r>
            <a:r>
              <a:rPr lang="fr-CH" dirty="0"/>
              <a:t> </a:t>
            </a:r>
            <a:r>
              <a:rPr lang="fr-CH" dirty="0" err="1"/>
              <a:t>autoimmune</a:t>
            </a:r>
            <a:r>
              <a:rPr lang="fr-CH" dirty="0"/>
              <a:t> </a:t>
            </a:r>
            <a:r>
              <a:rPr lang="fr-CH" dirty="0" err="1"/>
              <a:t>nephrosis</a:t>
            </a:r>
            <a:r>
              <a:rPr lang="fr-CH" dirty="0"/>
              <a:t>, </a:t>
            </a:r>
            <a:r>
              <a:rPr lang="fr-CH" dirty="0" err="1"/>
              <a:t>receiving</a:t>
            </a:r>
            <a:r>
              <a:rPr lang="fr-CH" dirty="0"/>
              <a:t> </a:t>
            </a:r>
            <a:r>
              <a:rPr lang="fr-CH" dirty="0" err="1"/>
              <a:t>immunosuppressants</a:t>
            </a:r>
            <a:r>
              <a:rPr lang="fr-CH" dirty="0"/>
              <a:t> and/or </a:t>
            </a:r>
            <a:r>
              <a:rPr lang="en-GB" sz="1200" b="0" kern="0" dirty="0">
                <a:solidFill>
                  <a:srgbClr val="295150"/>
                </a:solidFill>
              </a:rPr>
              <a:t>corticosteroids versus controls.</a:t>
            </a: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A407B1-7B4A-4865-B902-95EBB5A58B1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7482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2D60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Air pollutants are </a:t>
            </a: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associated with an increased rate of RTI. The f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ine particulate matter (PM) emitted by industry, households and vehicles can:</a:t>
            </a:r>
            <a:r>
              <a:rPr kumimoji="0" lang="en-GB" sz="1200" b="0" i="0" u="none" strike="noStrike" kern="1200" cap="none" spc="0" normalizeH="0" baseline="3000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1,2</a:t>
            </a:r>
          </a:p>
          <a:p>
            <a:pPr marL="358775" marR="0" lvl="0" indent="-195263" algn="l" defTabSz="914400" rtl="0" eaLnBrk="1" fontAlgn="auto" latinLnBrk="0" hangingPunct="1"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Induce inflammatory states</a:t>
            </a:r>
          </a:p>
          <a:p>
            <a:pPr marL="358775" marR="0" lvl="0" indent="-195263" algn="l" defTabSz="914400" rtl="0" eaLnBrk="1" fontAlgn="auto" latinLnBrk="0" hangingPunct="1"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Modulate the immune system</a:t>
            </a:r>
          </a:p>
          <a:p>
            <a:pPr marL="358775" marR="0" lvl="0" indent="-195263" algn="l" defTabSz="914400" rtl="0" eaLnBrk="1" fontAlgn="auto" latinLnBrk="0" hangingPunct="1"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Increase expression of molecules that favour respiratory infection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rgbClr val="2D60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Outdoor pollution in large cities and traffic related pollutants is associated with a higher risk of respiratory infection in adults and </a:t>
            </a:r>
            <a:r>
              <a:rPr kumimoji="0" lang="en-GB" sz="1200" b="0" i="0" u="none" strike="noStrike" kern="1200" cap="none" normalizeH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children</a:t>
            </a:r>
            <a:r>
              <a:rPr kumimoji="0" lang="en-GB" sz="1200" b="0" i="0" u="none" strike="noStrike" kern="1200" cap="none" normalizeH="0" baseline="3000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2,3</a:t>
            </a:r>
            <a:endParaRPr kumimoji="0" lang="en-GB" sz="1200" b="0" i="0" u="none" strike="noStrike" kern="1200" cap="none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2D606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b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Workers (e.g. car-factory workers) are potentially exposed to biological pollutants, chemical airborne pollutan</a:t>
            </a:r>
            <a:r>
              <a:rPr lang="en-GB" sz="12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ts, and dust, which may cause an increase in chronic respiratory symptoms</a:t>
            </a:r>
            <a:r>
              <a:rPr lang="en-GB" sz="1200" b="0" baseline="30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2D6064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2D606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1.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Loaiza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-Ceballos MC, </a:t>
            </a:r>
            <a:r>
              <a:rPr kumimoji="0" lang="en-GB" sz="1000" b="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et al. Air Qual Atmos Health 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2022;15:105-14;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2D606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2. Kim D, </a:t>
            </a:r>
            <a:r>
              <a:rPr kumimoji="0" lang="en-GB" sz="1000" b="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et al. Chronic Dis </a:t>
            </a:r>
            <a:r>
              <a:rPr kumimoji="0" lang="en-GB" sz="1000" b="0" i="1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Transl</a:t>
            </a:r>
            <a:r>
              <a:rPr kumimoji="0" lang="en-GB" sz="1000" b="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Med 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2018;4:75-94;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2D606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3. Kirwa K, </a:t>
            </a:r>
            <a:r>
              <a:rPr kumimoji="0" lang="en-GB" sz="1000" b="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et al. BMJ Open Respir Res 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2021;8:e000866;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2D6064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4. 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Harati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 B, </a:t>
            </a:r>
            <a:r>
              <a:rPr kumimoji="0" lang="en-GB" sz="1000" b="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et al. Iran J Public Health 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2018;47:237-245. </a:t>
            </a: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endParaRPr lang="en-GB" sz="1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CFC066-F452-44EC-B755-BC1E3E5065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61565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kern="0" dirty="0">
                <a:solidFill>
                  <a:srgbClr val="295150"/>
                </a:solidFill>
              </a:rPr>
              <a:t>35% reduction in the incidence of RTIs in car manufacturing workers, exposed to environment pollutants, compared to previous year.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A407B1-7B4A-4865-B902-95EBB5A58B1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35050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493298-6094-4361-B311-891E531296F6}" type="slidenum">
              <a:rPr lang="de-CH" smtClean="0"/>
              <a:pPr/>
              <a:t>40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8796701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48238-EB8B-07F9-A3E3-833581CA1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>
            <a:extLst>
              <a:ext uri="{FF2B5EF4-FFF2-40B4-BE49-F238E27FC236}">
                <a16:creationId xmlns:a16="http://schemas.microsoft.com/office/drawing/2014/main" id="{B511ADC3-D6C6-4064-D3BC-AE6DA38F7E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7413"/>
          </a:xfrm>
          <a:ln/>
        </p:spPr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63FA0DF2-CC06-04A5-03D1-5D31A8FFA4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897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oleObject" Target="../embeddings/oleObject2.bin"/><Relationship Id="rId7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oleObject" Target="../embeddings/oleObject4.bin"/><Relationship Id="rId7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3.svg"/><Relationship Id="rId4" Type="http://schemas.openxmlformats.org/officeDocument/2006/relationships/image" Target="../media/image4.emf"/><Relationship Id="rId9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4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1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1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11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12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11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4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3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01">
    <p:bg>
      <p:bgPr>
        <a:gradFill>
          <a:gsLst>
            <a:gs pos="44000">
              <a:schemeClr val="bg2"/>
            </a:gs>
            <a:gs pos="0">
              <a:schemeClr val="tx2"/>
            </a:gs>
          </a:gsLst>
          <a:lin ang="1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3" name="Rectangle 2102">
            <a:extLst>
              <a:ext uri="{FF2B5EF4-FFF2-40B4-BE49-F238E27FC236}">
                <a16:creationId xmlns:a16="http://schemas.microsoft.com/office/drawing/2014/main" id="{0958AAF7-8FDD-C46B-275E-6A9F8581A4F7}"/>
              </a:ext>
            </a:extLst>
          </p:cNvPr>
          <p:cNvSpPr/>
          <p:nvPr userDrawn="1"/>
        </p:nvSpPr>
        <p:spPr>
          <a:xfrm flipH="1">
            <a:off x="0" y="0"/>
            <a:ext cx="96879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8BDC39-1ADD-AFB1-1F55-586FADEE1BAF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accent1">
                  <a:alpha val="37532"/>
                </a:schemeClr>
              </a:gs>
              <a:gs pos="13000">
                <a:schemeClr val="accent1">
                  <a:lumMod val="50000"/>
                  <a:alpha val="3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C1F7C738-8EFF-E89B-7517-ABBF09DDB6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4615134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1F7C738-8EFF-E89B-7517-ABBF09DDB6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Gráfico 4">
            <a:extLst>
              <a:ext uri="{FF2B5EF4-FFF2-40B4-BE49-F238E27FC236}">
                <a16:creationId xmlns:a16="http://schemas.microsoft.com/office/drawing/2014/main" id="{F55912F7-88FC-4D33-8762-D09083391F3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44817" y="201800"/>
            <a:ext cx="875708" cy="648772"/>
          </a:xfrm>
          <a:prstGeom prst="rect">
            <a:avLst/>
          </a:prstGeom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1B19B6B3-5327-0F4D-4296-1DEC1F749B21}"/>
              </a:ext>
            </a:extLst>
          </p:cNvPr>
          <p:cNvSpPr/>
          <p:nvPr userDrawn="1"/>
        </p:nvSpPr>
        <p:spPr>
          <a:xfrm rot="10147477" flipH="1">
            <a:off x="8275847" y="1305229"/>
            <a:ext cx="4361098" cy="5832884"/>
          </a:xfrm>
          <a:custGeom>
            <a:avLst/>
            <a:gdLst>
              <a:gd name="connsiteX0" fmla="*/ 375500 w 4361098"/>
              <a:gd name="connsiteY0" fmla="*/ 5832884 h 5832884"/>
              <a:gd name="connsiteX1" fmla="*/ 4361098 w 4361098"/>
              <a:gd name="connsiteY1" fmla="*/ 5067154 h 5832884"/>
              <a:gd name="connsiteX2" fmla="*/ 3387576 w 4361098"/>
              <a:gd name="connsiteY2" fmla="*/ 0 h 5832884"/>
              <a:gd name="connsiteX3" fmla="*/ 529677 w 4361098"/>
              <a:gd name="connsiteY3" fmla="*/ 549071 h 5832884"/>
              <a:gd name="connsiteX4" fmla="*/ 464137 w 4361098"/>
              <a:gd name="connsiteY4" fmla="*/ 727031 h 5832884"/>
              <a:gd name="connsiteX5" fmla="*/ 0 w 4361098"/>
              <a:gd name="connsiteY5" fmla="*/ 3503200 h 5832884"/>
              <a:gd name="connsiteX6" fmla="*/ 266358 w 4361098"/>
              <a:gd name="connsiteY6" fmla="*/ 5446164 h 5832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1098" h="5832884">
                <a:moveTo>
                  <a:pt x="375500" y="5832884"/>
                </a:moveTo>
                <a:lnTo>
                  <a:pt x="4361098" y="5067154"/>
                </a:lnTo>
                <a:lnTo>
                  <a:pt x="3387576" y="0"/>
                </a:lnTo>
                <a:lnTo>
                  <a:pt x="529677" y="549071"/>
                </a:lnTo>
                <a:lnTo>
                  <a:pt x="464137" y="727031"/>
                </a:lnTo>
                <a:cubicBezTo>
                  <a:pt x="163595" y="1597339"/>
                  <a:pt x="0" y="2531632"/>
                  <a:pt x="0" y="3503200"/>
                </a:cubicBezTo>
                <a:cubicBezTo>
                  <a:pt x="0" y="4110428"/>
                  <a:pt x="92467" y="4773960"/>
                  <a:pt x="266358" y="5446164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ED482B2-7101-1A54-29EE-D80809AC4BD3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8017784" y="0"/>
            <a:ext cx="4174216" cy="6858000"/>
          </a:xfrm>
          <a:custGeom>
            <a:avLst/>
            <a:gdLst>
              <a:gd name="connsiteX0" fmla="*/ 259767 w 4174216"/>
              <a:gd name="connsiteY0" fmla="*/ 0 h 6858000"/>
              <a:gd name="connsiteX1" fmla="*/ 4174216 w 4174216"/>
              <a:gd name="connsiteY1" fmla="*/ 0 h 6858000"/>
              <a:gd name="connsiteX2" fmla="*/ 4174216 w 4174216"/>
              <a:gd name="connsiteY2" fmla="*/ 6858000 h 6858000"/>
              <a:gd name="connsiteX3" fmla="*/ 1872153 w 4174216"/>
              <a:gd name="connsiteY3" fmla="*/ 6858000 h 6858000"/>
              <a:gd name="connsiteX4" fmla="*/ 1751982 w 4174216"/>
              <a:gd name="connsiteY4" fmla="*/ 6684686 h 6858000"/>
              <a:gd name="connsiteX5" fmla="*/ 1494679 w 4174216"/>
              <a:gd name="connsiteY5" fmla="*/ 6337428 h 6858000"/>
              <a:gd name="connsiteX6" fmla="*/ 0 w 4174216"/>
              <a:gd name="connsiteY6" fmla="*/ 1922988 h 6858000"/>
              <a:gd name="connsiteX7" fmla="*/ 228483 w 4174216"/>
              <a:gd name="connsiteY7" fmla="*/ 110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4216" h="6858000">
                <a:moveTo>
                  <a:pt x="259767" y="0"/>
                </a:moveTo>
                <a:lnTo>
                  <a:pt x="4174216" y="0"/>
                </a:lnTo>
                <a:lnTo>
                  <a:pt x="4174216" y="6858000"/>
                </a:lnTo>
                <a:lnTo>
                  <a:pt x="1872153" y="6858000"/>
                </a:lnTo>
                <a:lnTo>
                  <a:pt x="1751982" y="6684686"/>
                </a:lnTo>
                <a:cubicBezTo>
                  <a:pt x="1666528" y="6565399"/>
                  <a:pt x="1580737" y="6449596"/>
                  <a:pt x="1494679" y="6337428"/>
                </a:cubicBezTo>
                <a:cubicBezTo>
                  <a:pt x="558916" y="5114968"/>
                  <a:pt x="0" y="3926464"/>
                  <a:pt x="0" y="1922988"/>
                </a:cubicBezTo>
                <a:cubicBezTo>
                  <a:pt x="0" y="1296904"/>
                  <a:pt x="79392" y="689473"/>
                  <a:pt x="228483" y="11014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792000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GB" dirty="0"/>
              <a:t>Click icon to add image</a:t>
            </a:r>
          </a:p>
        </p:txBody>
      </p:sp>
      <p:sp>
        <p:nvSpPr>
          <p:cNvPr id="2100" name="Text Placeholder 2097">
            <a:extLst>
              <a:ext uri="{FF2B5EF4-FFF2-40B4-BE49-F238E27FC236}">
                <a16:creationId xmlns:a16="http://schemas.microsoft.com/office/drawing/2014/main" id="{2E83DF16-A38F-6450-5FB8-3B328EDD010B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89965" y="3692588"/>
            <a:ext cx="7555155" cy="60567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None/>
              <a:defRPr lang="en-GB" sz="4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edit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545F95-D1D4-3D90-FFBF-81063628AB0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4" name="Text Placeholder 2099">
            <a:extLst>
              <a:ext uri="{FF2B5EF4-FFF2-40B4-BE49-F238E27FC236}">
                <a16:creationId xmlns:a16="http://schemas.microsoft.com/office/drawing/2014/main" id="{24C74851-E397-D1E9-580A-7ACD60DC25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2333" y="4467691"/>
            <a:ext cx="7555155" cy="30284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600"/>
              </a:spcBef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6600" b="1">
                <a:solidFill>
                  <a:schemeClr val="bg1"/>
                </a:solidFill>
              </a:defRPr>
            </a:lvl2pPr>
            <a:lvl3pPr marL="914400" indent="0">
              <a:buNone/>
              <a:defRPr sz="6600" b="1">
                <a:solidFill>
                  <a:schemeClr val="bg1"/>
                </a:solidFill>
              </a:defRPr>
            </a:lvl3pPr>
            <a:lvl4pPr marL="1371600" indent="0">
              <a:buNone/>
              <a:defRPr sz="6600" b="1">
                <a:solidFill>
                  <a:schemeClr val="bg1"/>
                </a:solidFill>
              </a:defRPr>
            </a:lvl4pPr>
            <a:lvl5pPr marL="1828800" indent="0">
              <a:buNone/>
              <a:defRPr sz="6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11" name="Text Placeholder 2099">
            <a:extLst>
              <a:ext uri="{FF2B5EF4-FFF2-40B4-BE49-F238E27FC236}">
                <a16:creationId xmlns:a16="http://schemas.microsoft.com/office/drawing/2014/main" id="{094283B5-FEFB-B551-4BAF-24947C57C9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9965" y="5394437"/>
            <a:ext cx="5320273" cy="30284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600"/>
              </a:spcBef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6600" b="1">
                <a:solidFill>
                  <a:schemeClr val="bg1"/>
                </a:solidFill>
              </a:defRPr>
            </a:lvl2pPr>
            <a:lvl3pPr marL="914400" indent="0">
              <a:buNone/>
              <a:defRPr sz="6600" b="1">
                <a:solidFill>
                  <a:schemeClr val="bg1"/>
                </a:solidFill>
              </a:defRPr>
            </a:lvl3pPr>
            <a:lvl4pPr marL="1371600" indent="0">
              <a:buNone/>
              <a:defRPr sz="6600" b="1">
                <a:solidFill>
                  <a:schemeClr val="bg1"/>
                </a:solidFill>
              </a:defRPr>
            </a:lvl4pPr>
            <a:lvl5pPr marL="1828800" indent="0">
              <a:buNone/>
              <a:defRPr sz="6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C09793-345E-5BAC-4B0D-96DF275FA917}"/>
              </a:ext>
            </a:extLst>
          </p:cNvPr>
          <p:cNvSpPr txBox="1"/>
          <p:nvPr userDrawn="1"/>
        </p:nvSpPr>
        <p:spPr>
          <a:xfrm>
            <a:off x="389965" y="6606082"/>
            <a:ext cx="3294743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Date of preparation: January 2025</a:t>
            </a:r>
          </a:p>
          <a:p>
            <a:r>
              <a:rPr lang="en-IT" sz="800" dirty="0">
                <a:solidFill>
                  <a:schemeClr val="bg1"/>
                </a:solidFill>
              </a:rPr>
              <a:t>MAT Number: </a:t>
            </a:r>
            <a:r>
              <a:rPr lang="en-GB" sz="8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MED-HQ-BV-24328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D0B8617-BE47-5857-CF81-2939453FE16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9229" y="243467"/>
            <a:ext cx="1509251" cy="107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1962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_0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C81F4B-2AF2-9335-B27A-2E4D66AE1C1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accent1">
                  <a:alpha val="35000"/>
                </a:schemeClr>
              </a:gs>
              <a:gs pos="13000">
                <a:schemeClr val="accent1">
                  <a:lumMod val="50000"/>
                  <a:alpha val="48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C1F7C738-8EFF-E89B-7517-ABBF09DDB6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196953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1F7C738-8EFF-E89B-7517-ABBF09DDB6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9" name="Freeform 2098">
            <a:extLst>
              <a:ext uri="{FF2B5EF4-FFF2-40B4-BE49-F238E27FC236}">
                <a16:creationId xmlns:a16="http://schemas.microsoft.com/office/drawing/2014/main" id="{67EDDEA9-60DC-3D0C-814E-E26A212188DA}"/>
              </a:ext>
            </a:extLst>
          </p:cNvPr>
          <p:cNvSpPr/>
          <p:nvPr userDrawn="1"/>
        </p:nvSpPr>
        <p:spPr>
          <a:xfrm rot="11700000">
            <a:off x="1492650" y="-418808"/>
            <a:ext cx="3629622" cy="7413419"/>
          </a:xfrm>
          <a:custGeom>
            <a:avLst/>
            <a:gdLst>
              <a:gd name="connsiteX0" fmla="*/ 3629622 w 3629622"/>
              <a:gd name="connsiteY0" fmla="*/ 6624320 h 7413419"/>
              <a:gd name="connsiteX1" fmla="*/ 684663 w 3629622"/>
              <a:gd name="connsiteY1" fmla="*/ 7413419 h 7413419"/>
              <a:gd name="connsiteX2" fmla="*/ 507581 w 3629622"/>
              <a:gd name="connsiteY2" fmla="*/ 6948201 h 7413419"/>
              <a:gd name="connsiteX3" fmla="*/ 0 w 3629622"/>
              <a:gd name="connsiteY3" fmla="*/ 4183426 h 7413419"/>
              <a:gd name="connsiteX4" fmla="*/ 803939 w 3629622"/>
              <a:gd name="connsiteY4" fmla="*/ 525640 h 7413419"/>
              <a:gd name="connsiteX5" fmla="*/ 945041 w 3629622"/>
              <a:gd name="connsiteY5" fmla="*/ 243726 h 7413419"/>
              <a:gd name="connsiteX6" fmla="*/ 1854641 w 3629622"/>
              <a:gd name="connsiteY6" fmla="*/ 0 h 7413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29622" h="7413419">
                <a:moveTo>
                  <a:pt x="3629622" y="6624320"/>
                </a:moveTo>
                <a:lnTo>
                  <a:pt x="684663" y="7413419"/>
                </a:lnTo>
                <a:lnTo>
                  <a:pt x="507581" y="6948201"/>
                </a:lnTo>
                <a:cubicBezTo>
                  <a:pt x="178992" y="6002135"/>
                  <a:pt x="0" y="5038293"/>
                  <a:pt x="0" y="4183426"/>
                </a:cubicBezTo>
                <a:cubicBezTo>
                  <a:pt x="0" y="2877812"/>
                  <a:pt x="288540" y="1637938"/>
                  <a:pt x="803939" y="525640"/>
                </a:cubicBezTo>
                <a:lnTo>
                  <a:pt x="945041" y="243726"/>
                </a:lnTo>
                <a:lnTo>
                  <a:pt x="1854641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00" name="Text Placeholder 2097">
            <a:extLst>
              <a:ext uri="{FF2B5EF4-FFF2-40B4-BE49-F238E27FC236}">
                <a16:creationId xmlns:a16="http://schemas.microsoft.com/office/drawing/2014/main" id="{1CF0150C-4026-A2A3-8B9B-F4528D10F9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3633470"/>
            <a:ext cx="5594353" cy="66479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None/>
              <a:defRPr lang="en-GB" sz="4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edit title</a:t>
            </a:r>
          </a:p>
        </p:txBody>
      </p:sp>
      <p:sp>
        <p:nvSpPr>
          <p:cNvPr id="5" name="Text Placeholder 2099">
            <a:extLst>
              <a:ext uri="{FF2B5EF4-FFF2-40B4-BE49-F238E27FC236}">
                <a16:creationId xmlns:a16="http://schemas.microsoft.com/office/drawing/2014/main" id="{7E04355A-C21A-C256-10EF-F4338F3A4A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4467691"/>
            <a:ext cx="5594353" cy="30284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600"/>
              </a:spcBef>
              <a:buNone/>
              <a:defRPr sz="3200" b="0">
                <a:solidFill>
                  <a:schemeClr val="bg1"/>
                </a:solidFill>
              </a:defRPr>
            </a:lvl1pPr>
            <a:lvl2pPr marL="457200" indent="0">
              <a:buNone/>
              <a:defRPr sz="6600" b="1">
                <a:solidFill>
                  <a:schemeClr val="bg1"/>
                </a:solidFill>
              </a:defRPr>
            </a:lvl2pPr>
            <a:lvl3pPr marL="914400" indent="0">
              <a:buNone/>
              <a:defRPr sz="6600" b="1">
                <a:solidFill>
                  <a:schemeClr val="bg1"/>
                </a:solidFill>
              </a:defRPr>
            </a:lvl3pPr>
            <a:lvl4pPr marL="1371600" indent="0">
              <a:buNone/>
              <a:defRPr sz="6600" b="1">
                <a:solidFill>
                  <a:schemeClr val="bg1"/>
                </a:solidFill>
              </a:defRPr>
            </a:lvl4pPr>
            <a:lvl5pPr marL="1828800" indent="0">
              <a:buNone/>
              <a:defRPr sz="6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pic>
        <p:nvPicPr>
          <p:cNvPr id="2" name="Gráfico 4">
            <a:extLst>
              <a:ext uri="{FF2B5EF4-FFF2-40B4-BE49-F238E27FC236}">
                <a16:creationId xmlns:a16="http://schemas.microsoft.com/office/drawing/2014/main" id="{9A76B25F-685A-A759-67FA-06EE845D27A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02965" y="6227763"/>
            <a:ext cx="687388" cy="509255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435D49E-7789-960E-0F8B-0EC7B65987F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913455" y="6615636"/>
            <a:ext cx="134652" cy="11355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B3A0937B-B9FE-630B-D600-BC981C3A039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5162552" cy="6864350"/>
          </a:xfrm>
          <a:custGeom>
            <a:avLst/>
            <a:gdLst>
              <a:gd name="connsiteX0" fmla="*/ 0 w 5158706"/>
              <a:gd name="connsiteY0" fmla="*/ 0 h 6858000"/>
              <a:gd name="connsiteX1" fmla="*/ 5158706 w 5158706"/>
              <a:gd name="connsiteY1" fmla="*/ 0 h 6858000"/>
              <a:gd name="connsiteX2" fmla="*/ 5158706 w 5158706"/>
              <a:gd name="connsiteY2" fmla="*/ 0 h 6858000"/>
              <a:gd name="connsiteX3" fmla="*/ 5158706 w 5158706"/>
              <a:gd name="connsiteY3" fmla="*/ 6858000 h 6858000"/>
              <a:gd name="connsiteX4" fmla="*/ 5158706 w 5158706"/>
              <a:gd name="connsiteY4" fmla="*/ 6858000 h 6858000"/>
              <a:gd name="connsiteX5" fmla="*/ 0 w 5158706"/>
              <a:gd name="connsiteY5" fmla="*/ 6858000 h 6858000"/>
              <a:gd name="connsiteX6" fmla="*/ 0 w 5158706"/>
              <a:gd name="connsiteY6" fmla="*/ 6858000 h 6858000"/>
              <a:gd name="connsiteX7" fmla="*/ 0 w 5158706"/>
              <a:gd name="connsiteY7" fmla="*/ 0 h 6858000"/>
              <a:gd name="connsiteX8" fmla="*/ 0 w 5158706"/>
              <a:gd name="connsiteY8" fmla="*/ 0 h 6858000"/>
              <a:gd name="connsiteX0" fmla="*/ 0 w 5158706"/>
              <a:gd name="connsiteY0" fmla="*/ 0 h 6858000"/>
              <a:gd name="connsiteX1" fmla="*/ 5158706 w 5158706"/>
              <a:gd name="connsiteY1" fmla="*/ 0 h 6858000"/>
              <a:gd name="connsiteX2" fmla="*/ 5158706 w 5158706"/>
              <a:gd name="connsiteY2" fmla="*/ 0 h 6858000"/>
              <a:gd name="connsiteX3" fmla="*/ 5149849 w 5158706"/>
              <a:gd name="connsiteY3" fmla="*/ 2273300 h 6858000"/>
              <a:gd name="connsiteX4" fmla="*/ 5158706 w 5158706"/>
              <a:gd name="connsiteY4" fmla="*/ 6858000 h 6858000"/>
              <a:gd name="connsiteX5" fmla="*/ 5158706 w 5158706"/>
              <a:gd name="connsiteY5" fmla="*/ 6858000 h 6858000"/>
              <a:gd name="connsiteX6" fmla="*/ 0 w 5158706"/>
              <a:gd name="connsiteY6" fmla="*/ 6858000 h 6858000"/>
              <a:gd name="connsiteX7" fmla="*/ 0 w 5158706"/>
              <a:gd name="connsiteY7" fmla="*/ 6858000 h 6858000"/>
              <a:gd name="connsiteX8" fmla="*/ 0 w 5158706"/>
              <a:gd name="connsiteY8" fmla="*/ 0 h 6858000"/>
              <a:gd name="connsiteX9" fmla="*/ 0 w 5158706"/>
              <a:gd name="connsiteY9" fmla="*/ 0 h 6858000"/>
              <a:gd name="connsiteX0" fmla="*/ 0 w 5158706"/>
              <a:gd name="connsiteY0" fmla="*/ 0 h 6858000"/>
              <a:gd name="connsiteX1" fmla="*/ 5158706 w 5158706"/>
              <a:gd name="connsiteY1" fmla="*/ 0 h 6858000"/>
              <a:gd name="connsiteX2" fmla="*/ 4885656 w 5158706"/>
              <a:gd name="connsiteY2" fmla="*/ 6350 h 6858000"/>
              <a:gd name="connsiteX3" fmla="*/ 5149849 w 5158706"/>
              <a:gd name="connsiteY3" fmla="*/ 2273300 h 6858000"/>
              <a:gd name="connsiteX4" fmla="*/ 5158706 w 5158706"/>
              <a:gd name="connsiteY4" fmla="*/ 6858000 h 6858000"/>
              <a:gd name="connsiteX5" fmla="*/ 5158706 w 5158706"/>
              <a:gd name="connsiteY5" fmla="*/ 6858000 h 6858000"/>
              <a:gd name="connsiteX6" fmla="*/ 0 w 5158706"/>
              <a:gd name="connsiteY6" fmla="*/ 6858000 h 6858000"/>
              <a:gd name="connsiteX7" fmla="*/ 0 w 5158706"/>
              <a:gd name="connsiteY7" fmla="*/ 6858000 h 6858000"/>
              <a:gd name="connsiteX8" fmla="*/ 0 w 5158706"/>
              <a:gd name="connsiteY8" fmla="*/ 0 h 6858000"/>
              <a:gd name="connsiteX9" fmla="*/ 0 w 5158706"/>
              <a:gd name="connsiteY9" fmla="*/ 0 h 6858000"/>
              <a:gd name="connsiteX0" fmla="*/ 0 w 5158706"/>
              <a:gd name="connsiteY0" fmla="*/ 0 h 6858000"/>
              <a:gd name="connsiteX1" fmla="*/ 5158706 w 5158706"/>
              <a:gd name="connsiteY1" fmla="*/ 0 h 6858000"/>
              <a:gd name="connsiteX2" fmla="*/ 4885656 w 5158706"/>
              <a:gd name="connsiteY2" fmla="*/ 6350 h 6858000"/>
              <a:gd name="connsiteX3" fmla="*/ 5149849 w 5158706"/>
              <a:gd name="connsiteY3" fmla="*/ 2273300 h 6858000"/>
              <a:gd name="connsiteX4" fmla="*/ 5158706 w 5158706"/>
              <a:gd name="connsiteY4" fmla="*/ 6858000 h 6858000"/>
              <a:gd name="connsiteX5" fmla="*/ 5158706 w 5158706"/>
              <a:gd name="connsiteY5" fmla="*/ 6858000 h 6858000"/>
              <a:gd name="connsiteX6" fmla="*/ 0 w 5158706"/>
              <a:gd name="connsiteY6" fmla="*/ 6858000 h 6858000"/>
              <a:gd name="connsiteX7" fmla="*/ 0 w 5158706"/>
              <a:gd name="connsiteY7" fmla="*/ 6858000 h 6858000"/>
              <a:gd name="connsiteX8" fmla="*/ 0 w 5158706"/>
              <a:gd name="connsiteY8" fmla="*/ 0 h 6858000"/>
              <a:gd name="connsiteX9" fmla="*/ 0 w 5158706"/>
              <a:gd name="connsiteY9" fmla="*/ 0 h 6858000"/>
              <a:gd name="connsiteX0" fmla="*/ 0 w 5158706"/>
              <a:gd name="connsiteY0" fmla="*/ 0 h 6864350"/>
              <a:gd name="connsiteX1" fmla="*/ 5158706 w 5158706"/>
              <a:gd name="connsiteY1" fmla="*/ 0 h 6864350"/>
              <a:gd name="connsiteX2" fmla="*/ 4885656 w 5158706"/>
              <a:gd name="connsiteY2" fmla="*/ 6350 h 6864350"/>
              <a:gd name="connsiteX3" fmla="*/ 5149849 w 5158706"/>
              <a:gd name="connsiteY3" fmla="*/ 2273300 h 6864350"/>
              <a:gd name="connsiteX4" fmla="*/ 5158706 w 5158706"/>
              <a:gd name="connsiteY4" fmla="*/ 6858000 h 6864350"/>
              <a:gd name="connsiteX5" fmla="*/ 3291806 w 5158706"/>
              <a:gd name="connsiteY5" fmla="*/ 6864350 h 6864350"/>
              <a:gd name="connsiteX6" fmla="*/ 0 w 5158706"/>
              <a:gd name="connsiteY6" fmla="*/ 6858000 h 6864350"/>
              <a:gd name="connsiteX7" fmla="*/ 0 w 5158706"/>
              <a:gd name="connsiteY7" fmla="*/ 6858000 h 6864350"/>
              <a:gd name="connsiteX8" fmla="*/ 0 w 5158706"/>
              <a:gd name="connsiteY8" fmla="*/ 0 h 6864350"/>
              <a:gd name="connsiteX9" fmla="*/ 0 w 5158706"/>
              <a:gd name="connsiteY9" fmla="*/ 0 h 6864350"/>
              <a:gd name="connsiteX0" fmla="*/ 0 w 5158706"/>
              <a:gd name="connsiteY0" fmla="*/ 0 h 6864350"/>
              <a:gd name="connsiteX1" fmla="*/ 5158706 w 5158706"/>
              <a:gd name="connsiteY1" fmla="*/ 0 h 6864350"/>
              <a:gd name="connsiteX2" fmla="*/ 4885656 w 5158706"/>
              <a:gd name="connsiteY2" fmla="*/ 6350 h 6864350"/>
              <a:gd name="connsiteX3" fmla="*/ 5149849 w 5158706"/>
              <a:gd name="connsiteY3" fmla="*/ 2273300 h 6864350"/>
              <a:gd name="connsiteX4" fmla="*/ 4999956 w 5158706"/>
              <a:gd name="connsiteY4" fmla="*/ 6089650 h 6864350"/>
              <a:gd name="connsiteX5" fmla="*/ 3291806 w 5158706"/>
              <a:gd name="connsiteY5" fmla="*/ 6864350 h 6864350"/>
              <a:gd name="connsiteX6" fmla="*/ 0 w 5158706"/>
              <a:gd name="connsiteY6" fmla="*/ 6858000 h 6864350"/>
              <a:gd name="connsiteX7" fmla="*/ 0 w 5158706"/>
              <a:gd name="connsiteY7" fmla="*/ 6858000 h 6864350"/>
              <a:gd name="connsiteX8" fmla="*/ 0 w 5158706"/>
              <a:gd name="connsiteY8" fmla="*/ 0 h 6864350"/>
              <a:gd name="connsiteX9" fmla="*/ 0 w 5158706"/>
              <a:gd name="connsiteY9" fmla="*/ 0 h 6864350"/>
              <a:gd name="connsiteX0" fmla="*/ 0 w 5158706"/>
              <a:gd name="connsiteY0" fmla="*/ 0 h 6864350"/>
              <a:gd name="connsiteX1" fmla="*/ 5158706 w 5158706"/>
              <a:gd name="connsiteY1" fmla="*/ 0 h 6864350"/>
              <a:gd name="connsiteX2" fmla="*/ 4885656 w 5158706"/>
              <a:gd name="connsiteY2" fmla="*/ 6350 h 6864350"/>
              <a:gd name="connsiteX3" fmla="*/ 5149849 w 5158706"/>
              <a:gd name="connsiteY3" fmla="*/ 2273300 h 6864350"/>
              <a:gd name="connsiteX4" fmla="*/ 3291806 w 5158706"/>
              <a:gd name="connsiteY4" fmla="*/ 6864350 h 6864350"/>
              <a:gd name="connsiteX5" fmla="*/ 0 w 5158706"/>
              <a:gd name="connsiteY5" fmla="*/ 6858000 h 6864350"/>
              <a:gd name="connsiteX6" fmla="*/ 0 w 5158706"/>
              <a:gd name="connsiteY6" fmla="*/ 6858000 h 6864350"/>
              <a:gd name="connsiteX7" fmla="*/ 0 w 5158706"/>
              <a:gd name="connsiteY7" fmla="*/ 0 h 6864350"/>
              <a:gd name="connsiteX8" fmla="*/ 0 w 5158706"/>
              <a:gd name="connsiteY8" fmla="*/ 0 h 6864350"/>
              <a:gd name="connsiteX0" fmla="*/ 0 w 5224237"/>
              <a:gd name="connsiteY0" fmla="*/ 0 h 6864350"/>
              <a:gd name="connsiteX1" fmla="*/ 5158706 w 5224237"/>
              <a:gd name="connsiteY1" fmla="*/ 0 h 6864350"/>
              <a:gd name="connsiteX2" fmla="*/ 4885656 w 5224237"/>
              <a:gd name="connsiteY2" fmla="*/ 6350 h 6864350"/>
              <a:gd name="connsiteX3" fmla="*/ 5149849 w 5224237"/>
              <a:gd name="connsiteY3" fmla="*/ 2273300 h 6864350"/>
              <a:gd name="connsiteX4" fmla="*/ 3291806 w 5224237"/>
              <a:gd name="connsiteY4" fmla="*/ 6864350 h 6864350"/>
              <a:gd name="connsiteX5" fmla="*/ 0 w 5224237"/>
              <a:gd name="connsiteY5" fmla="*/ 6858000 h 6864350"/>
              <a:gd name="connsiteX6" fmla="*/ 0 w 5224237"/>
              <a:gd name="connsiteY6" fmla="*/ 6858000 h 6864350"/>
              <a:gd name="connsiteX7" fmla="*/ 0 w 5224237"/>
              <a:gd name="connsiteY7" fmla="*/ 0 h 6864350"/>
              <a:gd name="connsiteX8" fmla="*/ 0 w 5224237"/>
              <a:gd name="connsiteY8" fmla="*/ 0 h 6864350"/>
              <a:gd name="connsiteX0" fmla="*/ 0 w 5158706"/>
              <a:gd name="connsiteY0" fmla="*/ 0 h 6864350"/>
              <a:gd name="connsiteX1" fmla="*/ 5158706 w 5158706"/>
              <a:gd name="connsiteY1" fmla="*/ 0 h 6864350"/>
              <a:gd name="connsiteX2" fmla="*/ 4885656 w 5158706"/>
              <a:gd name="connsiteY2" fmla="*/ 6350 h 6864350"/>
              <a:gd name="connsiteX3" fmla="*/ 5149849 w 5158706"/>
              <a:gd name="connsiteY3" fmla="*/ 2273300 h 6864350"/>
              <a:gd name="connsiteX4" fmla="*/ 3291806 w 5158706"/>
              <a:gd name="connsiteY4" fmla="*/ 6864350 h 6864350"/>
              <a:gd name="connsiteX5" fmla="*/ 0 w 5158706"/>
              <a:gd name="connsiteY5" fmla="*/ 6858000 h 6864350"/>
              <a:gd name="connsiteX6" fmla="*/ 0 w 5158706"/>
              <a:gd name="connsiteY6" fmla="*/ 6858000 h 6864350"/>
              <a:gd name="connsiteX7" fmla="*/ 0 w 5158706"/>
              <a:gd name="connsiteY7" fmla="*/ 0 h 6864350"/>
              <a:gd name="connsiteX8" fmla="*/ 0 w 5158706"/>
              <a:gd name="connsiteY8" fmla="*/ 0 h 6864350"/>
              <a:gd name="connsiteX0" fmla="*/ 0 w 5158706"/>
              <a:gd name="connsiteY0" fmla="*/ 0 h 6864350"/>
              <a:gd name="connsiteX1" fmla="*/ 5158706 w 5158706"/>
              <a:gd name="connsiteY1" fmla="*/ 0 h 6864350"/>
              <a:gd name="connsiteX2" fmla="*/ 4885656 w 5158706"/>
              <a:gd name="connsiteY2" fmla="*/ 6350 h 6864350"/>
              <a:gd name="connsiteX3" fmla="*/ 5149849 w 5158706"/>
              <a:gd name="connsiteY3" fmla="*/ 2273300 h 6864350"/>
              <a:gd name="connsiteX4" fmla="*/ 3291806 w 5158706"/>
              <a:gd name="connsiteY4" fmla="*/ 6864350 h 6864350"/>
              <a:gd name="connsiteX5" fmla="*/ 0 w 5158706"/>
              <a:gd name="connsiteY5" fmla="*/ 6858000 h 6864350"/>
              <a:gd name="connsiteX6" fmla="*/ 0 w 5158706"/>
              <a:gd name="connsiteY6" fmla="*/ 6858000 h 6864350"/>
              <a:gd name="connsiteX7" fmla="*/ 0 w 5158706"/>
              <a:gd name="connsiteY7" fmla="*/ 0 h 6864350"/>
              <a:gd name="connsiteX8" fmla="*/ 0 w 5158706"/>
              <a:gd name="connsiteY8" fmla="*/ 0 h 6864350"/>
              <a:gd name="connsiteX0" fmla="*/ 0 w 5158706"/>
              <a:gd name="connsiteY0" fmla="*/ 0 h 6864350"/>
              <a:gd name="connsiteX1" fmla="*/ 5158706 w 5158706"/>
              <a:gd name="connsiteY1" fmla="*/ 0 h 6864350"/>
              <a:gd name="connsiteX2" fmla="*/ 4885656 w 5158706"/>
              <a:gd name="connsiteY2" fmla="*/ 6350 h 6864350"/>
              <a:gd name="connsiteX3" fmla="*/ 5149849 w 5158706"/>
              <a:gd name="connsiteY3" fmla="*/ 2273300 h 6864350"/>
              <a:gd name="connsiteX4" fmla="*/ 3291806 w 5158706"/>
              <a:gd name="connsiteY4" fmla="*/ 6864350 h 6864350"/>
              <a:gd name="connsiteX5" fmla="*/ 0 w 5158706"/>
              <a:gd name="connsiteY5" fmla="*/ 6858000 h 6864350"/>
              <a:gd name="connsiteX6" fmla="*/ 0 w 5158706"/>
              <a:gd name="connsiteY6" fmla="*/ 6858000 h 6864350"/>
              <a:gd name="connsiteX7" fmla="*/ 0 w 5158706"/>
              <a:gd name="connsiteY7" fmla="*/ 0 h 6864350"/>
              <a:gd name="connsiteX8" fmla="*/ 0 w 5158706"/>
              <a:gd name="connsiteY8" fmla="*/ 0 h 6864350"/>
              <a:gd name="connsiteX0" fmla="*/ 0 w 5158706"/>
              <a:gd name="connsiteY0" fmla="*/ 0 h 6864350"/>
              <a:gd name="connsiteX1" fmla="*/ 5158706 w 5158706"/>
              <a:gd name="connsiteY1" fmla="*/ 0 h 6864350"/>
              <a:gd name="connsiteX2" fmla="*/ 4885656 w 5158706"/>
              <a:gd name="connsiteY2" fmla="*/ 6350 h 6864350"/>
              <a:gd name="connsiteX3" fmla="*/ 5149849 w 5158706"/>
              <a:gd name="connsiteY3" fmla="*/ 2273300 h 6864350"/>
              <a:gd name="connsiteX4" fmla="*/ 3291806 w 5158706"/>
              <a:gd name="connsiteY4" fmla="*/ 6864350 h 6864350"/>
              <a:gd name="connsiteX5" fmla="*/ 0 w 5158706"/>
              <a:gd name="connsiteY5" fmla="*/ 6858000 h 6864350"/>
              <a:gd name="connsiteX6" fmla="*/ 0 w 5158706"/>
              <a:gd name="connsiteY6" fmla="*/ 6858000 h 6864350"/>
              <a:gd name="connsiteX7" fmla="*/ 0 w 5158706"/>
              <a:gd name="connsiteY7" fmla="*/ 0 h 6864350"/>
              <a:gd name="connsiteX8" fmla="*/ 0 w 5158706"/>
              <a:gd name="connsiteY8" fmla="*/ 0 h 6864350"/>
              <a:gd name="connsiteX0" fmla="*/ 0 w 5152279"/>
              <a:gd name="connsiteY0" fmla="*/ 0 h 6864350"/>
              <a:gd name="connsiteX1" fmla="*/ 4885656 w 5152279"/>
              <a:gd name="connsiteY1" fmla="*/ 6350 h 6864350"/>
              <a:gd name="connsiteX2" fmla="*/ 5149849 w 5152279"/>
              <a:gd name="connsiteY2" fmla="*/ 2273300 h 6864350"/>
              <a:gd name="connsiteX3" fmla="*/ 3291806 w 5152279"/>
              <a:gd name="connsiteY3" fmla="*/ 6864350 h 6864350"/>
              <a:gd name="connsiteX4" fmla="*/ 0 w 5152279"/>
              <a:gd name="connsiteY4" fmla="*/ 6858000 h 6864350"/>
              <a:gd name="connsiteX5" fmla="*/ 0 w 5152279"/>
              <a:gd name="connsiteY5" fmla="*/ 6858000 h 6864350"/>
              <a:gd name="connsiteX6" fmla="*/ 0 w 5152279"/>
              <a:gd name="connsiteY6" fmla="*/ 0 h 6864350"/>
              <a:gd name="connsiteX7" fmla="*/ 0 w 5152279"/>
              <a:gd name="connsiteY7" fmla="*/ 0 h 6864350"/>
              <a:gd name="connsiteX0" fmla="*/ 0 w 5153931"/>
              <a:gd name="connsiteY0" fmla="*/ 0 h 6864350"/>
              <a:gd name="connsiteX1" fmla="*/ 4885656 w 5153931"/>
              <a:gd name="connsiteY1" fmla="*/ 6350 h 6864350"/>
              <a:gd name="connsiteX2" fmla="*/ 5149849 w 5153931"/>
              <a:gd name="connsiteY2" fmla="*/ 2273300 h 6864350"/>
              <a:gd name="connsiteX3" fmla="*/ 3291806 w 5153931"/>
              <a:gd name="connsiteY3" fmla="*/ 6864350 h 6864350"/>
              <a:gd name="connsiteX4" fmla="*/ 0 w 5153931"/>
              <a:gd name="connsiteY4" fmla="*/ 6858000 h 6864350"/>
              <a:gd name="connsiteX5" fmla="*/ 0 w 5153931"/>
              <a:gd name="connsiteY5" fmla="*/ 6858000 h 6864350"/>
              <a:gd name="connsiteX6" fmla="*/ 0 w 5153931"/>
              <a:gd name="connsiteY6" fmla="*/ 0 h 6864350"/>
              <a:gd name="connsiteX7" fmla="*/ 0 w 5153931"/>
              <a:gd name="connsiteY7" fmla="*/ 0 h 6864350"/>
              <a:gd name="connsiteX0" fmla="*/ 0 w 5166381"/>
              <a:gd name="connsiteY0" fmla="*/ 0 h 6864350"/>
              <a:gd name="connsiteX1" fmla="*/ 4885656 w 5166381"/>
              <a:gd name="connsiteY1" fmla="*/ 6350 h 6864350"/>
              <a:gd name="connsiteX2" fmla="*/ 5162549 w 5166381"/>
              <a:gd name="connsiteY2" fmla="*/ 2315634 h 6864350"/>
              <a:gd name="connsiteX3" fmla="*/ 3291806 w 5166381"/>
              <a:gd name="connsiteY3" fmla="*/ 6864350 h 6864350"/>
              <a:gd name="connsiteX4" fmla="*/ 0 w 5166381"/>
              <a:gd name="connsiteY4" fmla="*/ 6858000 h 6864350"/>
              <a:gd name="connsiteX5" fmla="*/ 0 w 5166381"/>
              <a:gd name="connsiteY5" fmla="*/ 6858000 h 6864350"/>
              <a:gd name="connsiteX6" fmla="*/ 0 w 5166381"/>
              <a:gd name="connsiteY6" fmla="*/ 0 h 6864350"/>
              <a:gd name="connsiteX7" fmla="*/ 0 w 5166381"/>
              <a:gd name="connsiteY7" fmla="*/ 0 h 6864350"/>
              <a:gd name="connsiteX0" fmla="*/ 0 w 5162662"/>
              <a:gd name="connsiteY0" fmla="*/ 0 h 6864350"/>
              <a:gd name="connsiteX1" fmla="*/ 4885656 w 5162662"/>
              <a:gd name="connsiteY1" fmla="*/ 6350 h 6864350"/>
              <a:gd name="connsiteX2" fmla="*/ 5162549 w 5162662"/>
              <a:gd name="connsiteY2" fmla="*/ 2315634 h 6864350"/>
              <a:gd name="connsiteX3" fmla="*/ 3291806 w 5162662"/>
              <a:gd name="connsiteY3" fmla="*/ 6864350 h 6864350"/>
              <a:gd name="connsiteX4" fmla="*/ 0 w 5162662"/>
              <a:gd name="connsiteY4" fmla="*/ 6858000 h 6864350"/>
              <a:gd name="connsiteX5" fmla="*/ 0 w 5162662"/>
              <a:gd name="connsiteY5" fmla="*/ 6858000 h 6864350"/>
              <a:gd name="connsiteX6" fmla="*/ 0 w 5162662"/>
              <a:gd name="connsiteY6" fmla="*/ 0 h 6864350"/>
              <a:gd name="connsiteX7" fmla="*/ 0 w 5162662"/>
              <a:gd name="connsiteY7" fmla="*/ 0 h 6864350"/>
              <a:gd name="connsiteX0" fmla="*/ 0 w 5244200"/>
              <a:gd name="connsiteY0" fmla="*/ 0 h 6864350"/>
              <a:gd name="connsiteX1" fmla="*/ 4856023 w 5244200"/>
              <a:gd name="connsiteY1" fmla="*/ 2117 h 6864350"/>
              <a:gd name="connsiteX2" fmla="*/ 5162549 w 5244200"/>
              <a:gd name="connsiteY2" fmla="*/ 2315634 h 6864350"/>
              <a:gd name="connsiteX3" fmla="*/ 3291806 w 5244200"/>
              <a:gd name="connsiteY3" fmla="*/ 6864350 h 6864350"/>
              <a:gd name="connsiteX4" fmla="*/ 0 w 5244200"/>
              <a:gd name="connsiteY4" fmla="*/ 6858000 h 6864350"/>
              <a:gd name="connsiteX5" fmla="*/ 0 w 5244200"/>
              <a:gd name="connsiteY5" fmla="*/ 6858000 h 6864350"/>
              <a:gd name="connsiteX6" fmla="*/ 0 w 5244200"/>
              <a:gd name="connsiteY6" fmla="*/ 0 h 6864350"/>
              <a:gd name="connsiteX7" fmla="*/ 0 w 5244200"/>
              <a:gd name="connsiteY7" fmla="*/ 0 h 6864350"/>
              <a:gd name="connsiteX0" fmla="*/ 0 w 5162729"/>
              <a:gd name="connsiteY0" fmla="*/ 0 h 6864350"/>
              <a:gd name="connsiteX1" fmla="*/ 4856023 w 5162729"/>
              <a:gd name="connsiteY1" fmla="*/ 2117 h 6864350"/>
              <a:gd name="connsiteX2" fmla="*/ 5162549 w 5162729"/>
              <a:gd name="connsiteY2" fmla="*/ 2315634 h 6864350"/>
              <a:gd name="connsiteX3" fmla="*/ 3291806 w 5162729"/>
              <a:gd name="connsiteY3" fmla="*/ 6864350 h 6864350"/>
              <a:gd name="connsiteX4" fmla="*/ 0 w 5162729"/>
              <a:gd name="connsiteY4" fmla="*/ 6858000 h 6864350"/>
              <a:gd name="connsiteX5" fmla="*/ 0 w 5162729"/>
              <a:gd name="connsiteY5" fmla="*/ 6858000 h 6864350"/>
              <a:gd name="connsiteX6" fmla="*/ 0 w 5162729"/>
              <a:gd name="connsiteY6" fmla="*/ 0 h 6864350"/>
              <a:gd name="connsiteX7" fmla="*/ 0 w 5162729"/>
              <a:gd name="connsiteY7" fmla="*/ 0 h 6864350"/>
              <a:gd name="connsiteX0" fmla="*/ 0 w 5162552"/>
              <a:gd name="connsiteY0" fmla="*/ 0 h 6864350"/>
              <a:gd name="connsiteX1" fmla="*/ 4856023 w 5162552"/>
              <a:gd name="connsiteY1" fmla="*/ 2117 h 6864350"/>
              <a:gd name="connsiteX2" fmla="*/ 5162549 w 5162552"/>
              <a:gd name="connsiteY2" fmla="*/ 2315634 h 6864350"/>
              <a:gd name="connsiteX3" fmla="*/ 3291806 w 5162552"/>
              <a:gd name="connsiteY3" fmla="*/ 6864350 h 6864350"/>
              <a:gd name="connsiteX4" fmla="*/ 0 w 5162552"/>
              <a:gd name="connsiteY4" fmla="*/ 6858000 h 6864350"/>
              <a:gd name="connsiteX5" fmla="*/ 0 w 5162552"/>
              <a:gd name="connsiteY5" fmla="*/ 6858000 h 6864350"/>
              <a:gd name="connsiteX6" fmla="*/ 0 w 5162552"/>
              <a:gd name="connsiteY6" fmla="*/ 0 h 6864350"/>
              <a:gd name="connsiteX7" fmla="*/ 0 w 5162552"/>
              <a:gd name="connsiteY7" fmla="*/ 0 h 6864350"/>
              <a:gd name="connsiteX0" fmla="*/ 0 w 5162552"/>
              <a:gd name="connsiteY0" fmla="*/ 0 h 6864350"/>
              <a:gd name="connsiteX1" fmla="*/ 4856023 w 5162552"/>
              <a:gd name="connsiteY1" fmla="*/ 2117 h 6864350"/>
              <a:gd name="connsiteX2" fmla="*/ 5162549 w 5162552"/>
              <a:gd name="connsiteY2" fmla="*/ 2315634 h 6864350"/>
              <a:gd name="connsiteX3" fmla="*/ 3291806 w 5162552"/>
              <a:gd name="connsiteY3" fmla="*/ 6864350 h 6864350"/>
              <a:gd name="connsiteX4" fmla="*/ 0 w 5162552"/>
              <a:gd name="connsiteY4" fmla="*/ 6858000 h 6864350"/>
              <a:gd name="connsiteX5" fmla="*/ 0 w 5162552"/>
              <a:gd name="connsiteY5" fmla="*/ 6858000 h 6864350"/>
              <a:gd name="connsiteX6" fmla="*/ 0 w 5162552"/>
              <a:gd name="connsiteY6" fmla="*/ 0 h 6864350"/>
              <a:gd name="connsiteX7" fmla="*/ 0 w 5162552"/>
              <a:gd name="connsiteY7" fmla="*/ 0 h 6864350"/>
              <a:gd name="connsiteX0" fmla="*/ 0 w 5162552"/>
              <a:gd name="connsiteY0" fmla="*/ 0 h 6864350"/>
              <a:gd name="connsiteX1" fmla="*/ 4856023 w 5162552"/>
              <a:gd name="connsiteY1" fmla="*/ 2117 h 6864350"/>
              <a:gd name="connsiteX2" fmla="*/ 5162549 w 5162552"/>
              <a:gd name="connsiteY2" fmla="*/ 2315634 h 6864350"/>
              <a:gd name="connsiteX3" fmla="*/ 3291806 w 5162552"/>
              <a:gd name="connsiteY3" fmla="*/ 6864350 h 6864350"/>
              <a:gd name="connsiteX4" fmla="*/ 0 w 5162552"/>
              <a:gd name="connsiteY4" fmla="*/ 6858000 h 6864350"/>
              <a:gd name="connsiteX5" fmla="*/ 0 w 5162552"/>
              <a:gd name="connsiteY5" fmla="*/ 6858000 h 6864350"/>
              <a:gd name="connsiteX6" fmla="*/ 0 w 5162552"/>
              <a:gd name="connsiteY6" fmla="*/ 0 h 6864350"/>
              <a:gd name="connsiteX7" fmla="*/ 0 w 5162552"/>
              <a:gd name="connsiteY7" fmla="*/ 0 h 686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2552" h="6864350">
                <a:moveTo>
                  <a:pt x="0" y="0"/>
                </a:moveTo>
                <a:lnTo>
                  <a:pt x="4856023" y="2117"/>
                </a:lnTo>
                <a:cubicBezTo>
                  <a:pt x="4979430" y="416983"/>
                  <a:pt x="5161217" y="1159210"/>
                  <a:pt x="5162549" y="2315634"/>
                </a:cubicBezTo>
                <a:cubicBezTo>
                  <a:pt x="5164217" y="3763824"/>
                  <a:pt x="4550164" y="5524500"/>
                  <a:pt x="3291806" y="6864350"/>
                </a:cubicBezTo>
                <a:lnTo>
                  <a:pt x="0" y="6858000"/>
                </a:lnTo>
                <a:lnTo>
                  <a:pt x="0" y="685800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042906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_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C1F7C738-8EFF-E89B-7517-ABBF09DDB6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16598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1F7C738-8EFF-E89B-7517-ABBF09DDB6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DD8364-0D55-8DAF-6824-24ED7C408C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5" name="Gráfico 6">
            <a:extLst>
              <a:ext uri="{FF2B5EF4-FFF2-40B4-BE49-F238E27FC236}">
                <a16:creationId xmlns:a16="http://schemas.microsoft.com/office/drawing/2014/main" id="{3B56B2D6-3440-713A-0049-630419D52B2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379151" y="2169284"/>
            <a:ext cx="2539115" cy="2519432"/>
          </a:xfrm>
          <a:prstGeom prst="rect">
            <a:avLst/>
          </a:prstGeom>
        </p:spPr>
      </p:pic>
      <p:pic>
        <p:nvPicPr>
          <p:cNvPr id="6" name="Gráfico 8">
            <a:extLst>
              <a:ext uri="{FF2B5EF4-FFF2-40B4-BE49-F238E27FC236}">
                <a16:creationId xmlns:a16="http://schemas.microsoft.com/office/drawing/2014/main" id="{FA213410-00A4-140A-039C-FD697D953E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t="41177" b="1"/>
          <a:stretch/>
        </p:blipFill>
        <p:spPr>
          <a:xfrm rot="16200000">
            <a:off x="-1027083" y="1956752"/>
            <a:ext cx="4988501" cy="2934333"/>
          </a:xfrm>
          <a:prstGeom prst="rect">
            <a:avLst/>
          </a:prstGeom>
        </p:spPr>
      </p:pic>
      <p:sp>
        <p:nvSpPr>
          <p:cNvPr id="7" name="Text Placeholder 2097">
            <a:extLst>
              <a:ext uri="{FF2B5EF4-FFF2-40B4-BE49-F238E27FC236}">
                <a16:creationId xmlns:a16="http://schemas.microsoft.com/office/drawing/2014/main" id="{68758E40-1E59-1005-6296-F00288BF82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98925" y="3208657"/>
            <a:ext cx="8191428" cy="605679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None/>
              <a:defRPr lang="en-GB" sz="4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edit title</a:t>
            </a:r>
          </a:p>
        </p:txBody>
      </p:sp>
      <p:sp>
        <p:nvSpPr>
          <p:cNvPr id="8" name="Text Placeholder 2099">
            <a:extLst>
              <a:ext uri="{FF2B5EF4-FFF2-40B4-BE49-F238E27FC236}">
                <a16:creationId xmlns:a16="http://schemas.microsoft.com/office/drawing/2014/main" id="{3BE07261-079D-9695-1D5D-2B3048D27A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1293" y="3983760"/>
            <a:ext cx="8191428" cy="30284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600"/>
              </a:spcBef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6600" b="1">
                <a:solidFill>
                  <a:schemeClr val="bg1"/>
                </a:solidFill>
              </a:defRPr>
            </a:lvl2pPr>
            <a:lvl3pPr marL="914400" indent="0">
              <a:buNone/>
              <a:defRPr sz="6600" b="1">
                <a:solidFill>
                  <a:schemeClr val="bg1"/>
                </a:solidFill>
              </a:defRPr>
            </a:lvl3pPr>
            <a:lvl4pPr marL="1371600" indent="0">
              <a:buNone/>
              <a:defRPr sz="6600" b="1">
                <a:solidFill>
                  <a:schemeClr val="bg1"/>
                </a:solidFill>
              </a:defRPr>
            </a:lvl4pPr>
            <a:lvl5pPr marL="1828800" indent="0">
              <a:buNone/>
              <a:defRPr sz="6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pic>
        <p:nvPicPr>
          <p:cNvPr id="9" name="Gráfico 4">
            <a:extLst>
              <a:ext uri="{FF2B5EF4-FFF2-40B4-BE49-F238E27FC236}">
                <a16:creationId xmlns:a16="http://schemas.microsoft.com/office/drawing/2014/main" id="{1884FE32-D3E6-A295-7349-3B3DF9895928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02965" y="6227763"/>
            <a:ext cx="687388" cy="50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2909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_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C1F7C738-8EFF-E89B-7517-ABBF09DDB6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16598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1F7C738-8EFF-E89B-7517-ABBF09DDB6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DD8364-0D55-8DAF-6824-24ED7C408C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7" name="Text Placeholder 2097">
            <a:extLst>
              <a:ext uri="{FF2B5EF4-FFF2-40B4-BE49-F238E27FC236}">
                <a16:creationId xmlns:a16="http://schemas.microsoft.com/office/drawing/2014/main" id="{68758E40-1E59-1005-6296-F00288BF82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98925" y="3149539"/>
            <a:ext cx="8191428" cy="66479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buNone/>
              <a:defRPr lang="en-GB" sz="4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edit title</a:t>
            </a:r>
          </a:p>
        </p:txBody>
      </p:sp>
      <p:sp>
        <p:nvSpPr>
          <p:cNvPr id="8" name="Text Placeholder 2099">
            <a:extLst>
              <a:ext uri="{FF2B5EF4-FFF2-40B4-BE49-F238E27FC236}">
                <a16:creationId xmlns:a16="http://schemas.microsoft.com/office/drawing/2014/main" id="{3BE07261-079D-9695-1D5D-2B3048D27A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1293" y="3954201"/>
            <a:ext cx="8191428" cy="33239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6600" b="1">
                <a:solidFill>
                  <a:schemeClr val="bg1"/>
                </a:solidFill>
              </a:defRPr>
            </a:lvl2pPr>
            <a:lvl3pPr marL="914400" indent="0">
              <a:buNone/>
              <a:defRPr sz="6600" b="1">
                <a:solidFill>
                  <a:schemeClr val="bg1"/>
                </a:solidFill>
              </a:defRPr>
            </a:lvl3pPr>
            <a:lvl4pPr marL="1371600" indent="0">
              <a:buNone/>
              <a:defRPr sz="6600" b="1">
                <a:solidFill>
                  <a:schemeClr val="bg1"/>
                </a:solidFill>
              </a:defRPr>
            </a:lvl4pPr>
            <a:lvl5pPr marL="1828800" indent="0">
              <a:buNone/>
              <a:defRPr sz="6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B60C7B4A-5EDF-74F0-A90E-0841970C1AA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02965" y="6227763"/>
            <a:ext cx="687388" cy="50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9176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9D113D3A-A346-F583-FD27-AB3E9581F19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240393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D113D3A-A346-F583-FD27-AB3E9581F1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EAD2AA8-AA5B-623E-1738-FFF638CDA6B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913455" y="6615636"/>
            <a:ext cx="134652" cy="113557"/>
          </a:xfrm>
        </p:spPr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84565BD-29CB-E264-A014-A36EC41689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1474" y="1520824"/>
            <a:ext cx="11449049" cy="4657177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55F5D2C6-5538-2B41-91D6-E8E682E674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893014"/>
            <a:ext cx="11449048" cy="252377"/>
          </a:xfrm>
        </p:spPr>
        <p:txBody>
          <a:bodyPr bIns="0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9525" indent="0">
              <a:buNone/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dirty="0"/>
              <a:t>Click to edit 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2BB1735-16C8-C399-5B1D-0A266EC5F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30CB9C6-3A6C-2CD2-5015-DEB9FFD6097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 bIns="0" anchor="b"/>
          <a:lstStyle>
            <a:lvl1pPr>
              <a:spcBef>
                <a:spcPts val="300"/>
              </a:spcBef>
              <a:defRPr sz="900" b="0"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6444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x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5A5B3C6-7C50-1EA9-2CEC-3934AAD7071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49207" y="1520825"/>
            <a:ext cx="5471317" cy="4657177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1A0C27A-0536-42E0-DC06-7F4F5273372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1475" y="1520825"/>
            <a:ext cx="5471317" cy="4657177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9D113D3A-A346-F583-FD27-AB3E9581F19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1260845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D113D3A-A346-F583-FD27-AB3E9581F1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CFB2BC-3A91-B02C-1450-83DF1405A55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4CAFCC-A369-4C55-64FD-627FA996B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2815A956-B03F-0098-DC5A-27E0B7E971C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71474" y="6628203"/>
            <a:ext cx="10183580" cy="100990"/>
          </a:xfrm>
        </p:spPr>
        <p:txBody>
          <a:bodyPr bIns="0" anchor="b"/>
          <a:lstStyle>
            <a:lvl1pPr>
              <a:spcBef>
                <a:spcPts val="300"/>
              </a:spcBef>
              <a:defRPr sz="900" b="0"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8C0FBE7D-298E-BCE3-7D15-057557293C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893014"/>
            <a:ext cx="11449048" cy="252377"/>
          </a:xfrm>
        </p:spPr>
        <p:txBody>
          <a:bodyPr bIns="0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9525" indent="0">
              <a:buNone/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2980213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3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B9C08B4-A3E1-0ED7-07F0-F0A884B48A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1476" y="1520825"/>
            <a:ext cx="3551938" cy="460612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AF11BAF-C634-CCE0-2E54-5AD598DE2F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20031" y="1520824"/>
            <a:ext cx="3551938" cy="460612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61B350A-6DAD-7022-BFBA-11A0B95524B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268586" y="1520824"/>
            <a:ext cx="3551938" cy="460612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9D113D3A-A346-F583-FD27-AB3E9581F19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7835130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D113D3A-A346-F583-FD27-AB3E9581F1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A60D01-2F8D-536A-C274-C0A5C2348A6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1A5987B3-7713-E832-87E3-CFBDB96B00D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1474" y="6628203"/>
            <a:ext cx="10183580" cy="100990"/>
          </a:xfrm>
        </p:spPr>
        <p:txBody>
          <a:bodyPr bIns="0" anchor="b"/>
          <a:lstStyle>
            <a:lvl1pPr>
              <a:spcBef>
                <a:spcPts val="300"/>
              </a:spcBef>
              <a:defRPr sz="900" b="0"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A18B5FA-A6B2-3224-0601-5B0F4FEC8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D5C5F18A-E6B6-726C-33A8-9F072A2BAC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893014"/>
            <a:ext cx="11449048" cy="252377"/>
          </a:xfrm>
        </p:spPr>
        <p:txBody>
          <a:bodyPr bIns="0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9525" indent="0">
              <a:buNone/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2856804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B758548-1D16-8615-7493-0402C52A3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1475" y="1520825"/>
            <a:ext cx="5593389" cy="4476749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3B94AA48-C169-98C3-930D-DCE298008A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88113" y="1520825"/>
            <a:ext cx="5332412" cy="44767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bIns="648000" anchor="ctr"/>
          <a:lstStyle>
            <a:lvl1pPr marL="0" indent="0" algn="ctr">
              <a:buNone/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A04133-CB28-6B94-833A-6A878F921AE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E35CAD-E986-7291-BD28-B99865798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731879AF-201C-A7EF-B985-72D4D3E3AD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893014"/>
            <a:ext cx="11449048" cy="252377"/>
          </a:xfrm>
        </p:spPr>
        <p:txBody>
          <a:bodyPr bIns="0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9525" indent="0">
              <a:buNone/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dirty="0"/>
              <a:t>Click to edit title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00C2A2AD-84F3-174A-CE93-D951B67AEF8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 bIns="0" anchor="b"/>
          <a:lstStyle>
            <a:lvl1pPr>
              <a:spcBef>
                <a:spcPts val="300"/>
              </a:spcBef>
              <a:defRPr sz="900" b="0"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8150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ata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876077-5F29-0444-FA61-EA03011B77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92A905-D7F4-8E15-9488-3B4D482F8EC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27136" y="1520825"/>
            <a:ext cx="5593389" cy="4476749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293A6AE5-B20F-B716-1E28-433FBF674C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1520825"/>
            <a:ext cx="5332412" cy="44767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bIns="648000" anchor="ctr"/>
          <a:lstStyle>
            <a:lvl1pPr marL="0" indent="0" algn="ctr">
              <a:buNone/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18E6B6-104A-A476-192A-1971B89BD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8F49B525-01B9-CE19-FBCD-691F70677D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893014"/>
            <a:ext cx="11449048" cy="252377"/>
          </a:xfrm>
        </p:spPr>
        <p:txBody>
          <a:bodyPr bIns="0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9525" indent="0">
              <a:buNone/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dirty="0"/>
              <a:t>Click to edit title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B8FAE37B-D26F-F209-C181-DD5CA15CEA5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 bIns="0" anchor="b"/>
          <a:lstStyle>
            <a:lvl1pPr>
              <a:spcBef>
                <a:spcPts val="300"/>
              </a:spcBef>
              <a:defRPr sz="900" b="0"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4124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9D113D3A-A346-F583-FD27-AB3E9581F19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240393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D113D3A-A346-F583-FD27-AB3E9581F1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EAD2AA8-AA5B-623E-1738-FFF638CDA6B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913455" y="6615636"/>
            <a:ext cx="134652" cy="113557"/>
          </a:xfrm>
        </p:spPr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55F5D2C6-5538-2B41-91D6-E8E682E674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893014"/>
            <a:ext cx="11449048" cy="252377"/>
          </a:xfrm>
        </p:spPr>
        <p:txBody>
          <a:bodyPr bIns="0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9525" indent="0">
              <a:buNone/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dirty="0"/>
              <a:t>Click to edit 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2BB1735-16C8-C399-5B1D-0A266EC5F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48B6B526-AF5A-7200-4182-A000DB9CD4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 bIns="0" anchor="b"/>
          <a:lstStyle>
            <a:lvl1pPr>
              <a:spcBef>
                <a:spcPts val="300"/>
              </a:spcBef>
              <a:defRPr sz="900" b="0"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5742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00CFC0E7-CEB3-F812-2153-AB2B0A941A0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450552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0CFC0E7-CEB3-F812-2153-AB2B0A941A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39A310-7B99-7045-88D5-F372244209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846F144F-FE87-A9BA-13DE-DE8B7546A2F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 bIns="0" anchor="b"/>
          <a:lstStyle>
            <a:lvl1pPr>
              <a:spcBef>
                <a:spcPts val="300"/>
              </a:spcBef>
              <a:defRPr sz="900" b="0"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00456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7446">
          <p15:clr>
            <a:srgbClr val="FBAE40"/>
          </p15:clr>
        </p15:guide>
        <p15:guide id="3" pos="23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87D08B6A-B903-3139-0BAA-34B57A12868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6479709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7D08B6A-B903-3139-0BAA-34B57A1286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FDAC13-5A24-908F-D6D4-C74A71DA4A1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 dirty="0"/>
              <a:t>Click icon to add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9B3EF3-586D-F043-8F72-03E5147E8F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3" name="Gráfico 4">
            <a:extLst>
              <a:ext uri="{FF2B5EF4-FFF2-40B4-BE49-F238E27FC236}">
                <a16:creationId xmlns:a16="http://schemas.microsoft.com/office/drawing/2014/main" id="{FC98C001-02B5-9CD8-D8D5-5D87EFE2B63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44817" y="201800"/>
            <a:ext cx="875708" cy="64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656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04C9EF-38FE-B10F-7627-723E2024A18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1475" y="1520825"/>
            <a:ext cx="6221413" cy="1050159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9D113D3A-A346-F583-FD27-AB3E9581F19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454856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D113D3A-A346-F583-FD27-AB3E9581F1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Marcador de texto 6">
            <a:extLst>
              <a:ext uri="{FF2B5EF4-FFF2-40B4-BE49-F238E27FC236}">
                <a16:creationId xmlns:a16="http://schemas.microsoft.com/office/drawing/2014/main" id="{85AC227F-AF66-D736-FA2E-CD92EE2960B2}"/>
              </a:ext>
            </a:extLst>
          </p:cNvPr>
          <p:cNvSpPr txBox="1">
            <a:spLocks/>
          </p:cNvSpPr>
          <p:nvPr userDrawn="1"/>
        </p:nvSpPr>
        <p:spPr>
          <a:xfrm>
            <a:off x="11358018" y="6495472"/>
            <a:ext cx="462507" cy="213278"/>
          </a:xfrm>
          <a:prstGeom prst="rect">
            <a:avLst/>
          </a:prstGeom>
        </p:spPr>
        <p:txBody>
          <a:bodyPr vert="horz" lIns="91440" tIns="46800" rIns="0" bIns="45720" rtlCol="0">
            <a:normAutofit lnSpcReduction="10000"/>
          </a:bodyPr>
          <a:lstStyle>
            <a:lvl1pPr marL="22860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918CEB-A63B-41CB-85D9-CA2466257266}" type="slidenum">
              <a:rPr lang="es-ES" b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‹#›</a:t>
            </a:fld>
            <a:endParaRPr lang="es-E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E62045B7-46C2-D083-A7F7-352C748FBF19}"/>
              </a:ext>
            </a:extLst>
          </p:cNvPr>
          <p:cNvSpPr/>
          <p:nvPr userDrawn="1"/>
        </p:nvSpPr>
        <p:spPr>
          <a:xfrm rot="9900000" flipH="1">
            <a:off x="8203498" y="-418808"/>
            <a:ext cx="3629622" cy="7413419"/>
          </a:xfrm>
          <a:custGeom>
            <a:avLst/>
            <a:gdLst>
              <a:gd name="connsiteX0" fmla="*/ 3629622 w 3629622"/>
              <a:gd name="connsiteY0" fmla="*/ 6624320 h 7413419"/>
              <a:gd name="connsiteX1" fmla="*/ 684663 w 3629622"/>
              <a:gd name="connsiteY1" fmla="*/ 7413419 h 7413419"/>
              <a:gd name="connsiteX2" fmla="*/ 507581 w 3629622"/>
              <a:gd name="connsiteY2" fmla="*/ 6948201 h 7413419"/>
              <a:gd name="connsiteX3" fmla="*/ 0 w 3629622"/>
              <a:gd name="connsiteY3" fmla="*/ 4183426 h 7413419"/>
              <a:gd name="connsiteX4" fmla="*/ 803939 w 3629622"/>
              <a:gd name="connsiteY4" fmla="*/ 525640 h 7413419"/>
              <a:gd name="connsiteX5" fmla="*/ 945041 w 3629622"/>
              <a:gd name="connsiteY5" fmla="*/ 243726 h 7413419"/>
              <a:gd name="connsiteX6" fmla="*/ 1854641 w 3629622"/>
              <a:gd name="connsiteY6" fmla="*/ 0 h 7413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29622" h="7413419">
                <a:moveTo>
                  <a:pt x="3629622" y="6624320"/>
                </a:moveTo>
                <a:lnTo>
                  <a:pt x="684663" y="7413419"/>
                </a:lnTo>
                <a:lnTo>
                  <a:pt x="507581" y="6948201"/>
                </a:lnTo>
                <a:cubicBezTo>
                  <a:pt x="178992" y="6002135"/>
                  <a:pt x="0" y="5038293"/>
                  <a:pt x="0" y="4183426"/>
                </a:cubicBezTo>
                <a:cubicBezTo>
                  <a:pt x="0" y="2877812"/>
                  <a:pt x="288540" y="1637938"/>
                  <a:pt x="803939" y="525640"/>
                </a:cubicBezTo>
                <a:lnTo>
                  <a:pt x="945041" y="243726"/>
                </a:lnTo>
                <a:lnTo>
                  <a:pt x="185464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C28D286D-6DA3-2F16-64A0-82A343B2D09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50542" y="0"/>
            <a:ext cx="4041459" cy="6858000"/>
          </a:xfrm>
          <a:custGeom>
            <a:avLst/>
            <a:gdLst>
              <a:gd name="connsiteX0" fmla="*/ 299845 w 4041459"/>
              <a:gd name="connsiteY0" fmla="*/ 0 h 6858000"/>
              <a:gd name="connsiteX1" fmla="*/ 4041459 w 4041459"/>
              <a:gd name="connsiteY1" fmla="*/ 0 h 6858000"/>
              <a:gd name="connsiteX2" fmla="*/ 4041459 w 4041459"/>
              <a:gd name="connsiteY2" fmla="*/ 6858000 h 6858000"/>
              <a:gd name="connsiteX3" fmla="*/ 1933759 w 4041459"/>
              <a:gd name="connsiteY3" fmla="*/ 6858000 h 6858000"/>
              <a:gd name="connsiteX4" fmla="*/ 1846067 w 4041459"/>
              <a:gd name="connsiteY4" fmla="*/ 6768638 h 6858000"/>
              <a:gd name="connsiteX5" fmla="*/ 200120 w 4041459"/>
              <a:gd name="connsiteY5" fmla="*/ 3814672 h 6858000"/>
              <a:gd name="connsiteX6" fmla="*/ 253564 w 4041459"/>
              <a:gd name="connsiteY6" fmla="*/ 16295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41459" h="6858000">
                <a:moveTo>
                  <a:pt x="299845" y="0"/>
                </a:moveTo>
                <a:lnTo>
                  <a:pt x="4041459" y="0"/>
                </a:lnTo>
                <a:lnTo>
                  <a:pt x="4041459" y="6858000"/>
                </a:lnTo>
                <a:lnTo>
                  <a:pt x="1933759" y="6858000"/>
                </a:lnTo>
                <a:lnTo>
                  <a:pt x="1846067" y="6768638"/>
                </a:lnTo>
                <a:cubicBezTo>
                  <a:pt x="1085563" y="5962020"/>
                  <a:pt x="507026" y="4960059"/>
                  <a:pt x="200120" y="3814672"/>
                </a:cubicBezTo>
                <a:cubicBezTo>
                  <a:pt x="-81210" y="2764734"/>
                  <a:pt x="-68183" y="1406399"/>
                  <a:pt x="253564" y="16295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icon to add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45F306-344E-3A71-5382-DE754B5DD8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8AB61A19-6A49-A77E-1B28-8C1C3BC8AE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893014"/>
            <a:ext cx="6221413" cy="276999"/>
          </a:xfrm>
        </p:spPr>
        <p:txBody>
          <a:bodyPr bIns="0"/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  <a:lvl2pPr marL="9525" indent="0">
              <a:buNone/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dirty="0"/>
              <a:t>Click to edit 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8C550A-5F16-7945-2CC0-381321BA8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7310413" cy="35330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8052EFF-F21E-E7E3-BB00-5D26A461C1B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05031"/>
            <a:ext cx="8800376" cy="124162"/>
          </a:xfrm>
        </p:spPr>
        <p:txBody>
          <a:bodyPr bIns="0" anchor="b"/>
          <a:lstStyle>
            <a:lvl1pPr>
              <a:spcBef>
                <a:spcPts val="300"/>
              </a:spcBef>
              <a:defRPr sz="900" b="0"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7572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876077-5F29-0444-FA61-EA03011B77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689585E2-F985-8D55-3D77-E4BBEBDE5C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4" y="1520825"/>
            <a:ext cx="11449047" cy="44767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bIns="648000" anchor="ctr"/>
          <a:lstStyle>
            <a:lvl1pPr marL="0" indent="0" algn="ctr">
              <a:buNone/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4BF278-FAEB-6988-7991-0B8A33966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E87F738F-DC06-6E33-6D48-C5074ED61E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893014"/>
            <a:ext cx="11449048" cy="252377"/>
          </a:xfrm>
        </p:spPr>
        <p:txBody>
          <a:bodyPr bIns="0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9525" indent="0">
              <a:buNone/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dirty="0"/>
              <a:t>Click to edit title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1C4F3FD4-096C-A4D4-CC94-C07C2F82A63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 bIns="0" anchor="b"/>
          <a:lstStyle>
            <a:lvl1pPr>
              <a:spcBef>
                <a:spcPts val="300"/>
              </a:spcBef>
              <a:defRPr sz="900" b="0"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19618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large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3C0EF8A0-2D89-537D-8489-1D1A38148D4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bIns="648000" anchor="ctr"/>
          <a:lstStyle>
            <a:lvl1pPr marL="0" indent="0" algn="ctr">
              <a:buNone/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D28AB1E3-1A2D-BF21-969B-01B983C06B8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140721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28AB1E3-1A2D-BF21-969B-01B983C06B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65FB88-F082-A99F-711E-F538AD3738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CBDDB8-41F3-4203-91B8-3679F9CC1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DCCD5049-7B37-9461-42E4-3EF5AB7DE4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893014"/>
            <a:ext cx="11449048" cy="252377"/>
          </a:xfrm>
        </p:spPr>
        <p:txBody>
          <a:bodyPr bIns="0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9525" indent="0">
              <a:buNone/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dirty="0"/>
              <a:t>Click to edit title</a:t>
            </a:r>
          </a:p>
        </p:txBody>
      </p:sp>
      <p:pic>
        <p:nvPicPr>
          <p:cNvPr id="4" name="Gráfico 4">
            <a:extLst>
              <a:ext uri="{FF2B5EF4-FFF2-40B4-BE49-F238E27FC236}">
                <a16:creationId xmlns:a16="http://schemas.microsoft.com/office/drawing/2014/main" id="{0CB4654E-E4A8-BE0A-C013-9BD52860106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05291" y="6228466"/>
            <a:ext cx="685268" cy="50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094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7446">
          <p15:clr>
            <a:srgbClr val="FBAE40"/>
          </p15:clr>
        </p15:guide>
        <p15:guide id="3" pos="234">
          <p15:clr>
            <a:srgbClr val="FBAE40"/>
          </p15:clr>
        </p15:guide>
        <p15:guide id="4" orient="horz" pos="408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517B3-1213-4CD7-9D34-461E801991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65500" y="1376363"/>
            <a:ext cx="8491538" cy="2052637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bg1"/>
                </a:solidFill>
                <a:latin typeface="Arial Black" panose="020B0A04020102020204" pitchFamily="34" charset="0"/>
              </a:defRPr>
            </a:lvl1pPr>
            <a:lvl2pPr marL="212725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2pPr>
            <a:lvl3pPr marL="452438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3pPr>
            <a:lvl4pPr marL="612775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4pPr>
            <a:lvl5pPr marL="790575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25" y="6008155"/>
            <a:ext cx="903662" cy="715375"/>
          </a:xfrm>
          <a:prstGeom prst="rect">
            <a:avLst/>
          </a:prstGeom>
        </p:spPr>
      </p:pic>
      <p:pic>
        <p:nvPicPr>
          <p:cNvPr id="7" name="9D0A9FB5-A629-4E29-BF86-5AA5E31CCAB2" descr="925DCB6D-F86E-4F28-BDC4-FAA22B0614BD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20" b="49992"/>
          <a:stretch/>
        </p:blipFill>
        <p:spPr bwMode="auto">
          <a:xfrm>
            <a:off x="0" y="0"/>
            <a:ext cx="12206689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76431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blue banner 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0749BE6-69FA-4215-8AEF-60F6677B83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lvl1pPr>
              <a:buClr>
                <a:schemeClr val="tx1"/>
              </a:buCl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Footer Placeholder 11">
            <a:extLst>
              <a:ext uri="{FF2B5EF4-FFF2-40B4-BE49-F238E27FC236}">
                <a16:creationId xmlns:a16="http://schemas.microsoft.com/office/drawing/2014/main" id="{6FD924A6-0DE7-4012-BC7C-4EB3810BA6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57425" y="6165850"/>
            <a:ext cx="9058275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363A2B-3ABA-4B22-8A2E-C82AFD5B2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5" y="365125"/>
            <a:ext cx="10729913" cy="7794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63943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TIENTS AND RISK FACT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1E9E3E-7ED8-40F4-ACFF-FF3C101A8FF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517B3-1213-4CD7-9D34-461E801991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2943" y="4654401"/>
            <a:ext cx="10153650" cy="1535513"/>
          </a:xfrm>
        </p:spPr>
        <p:txBody>
          <a:bodyPr anchor="b"/>
          <a:lstStyle>
            <a:lvl1pPr marL="0" indent="0">
              <a:spcAft>
                <a:spcPts val="0"/>
              </a:spcAft>
              <a:buNone/>
              <a:defRPr sz="36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12725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2pPr>
            <a:lvl3pPr marL="452438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3pPr>
            <a:lvl4pPr marL="612775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4pPr>
            <a:lvl5pPr marL="790575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5" name="Image 4">
            <a:extLst>
              <a:ext uri="{FF2B5EF4-FFF2-40B4-BE49-F238E27FC236}">
                <a16:creationId xmlns:a16="http://schemas.microsoft.com/office/drawing/2014/main" id="{E9F8D82A-5DC3-4423-9972-1D156F0A04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4000"/>
          </a:blip>
          <a:stretch>
            <a:fillRect/>
          </a:stretch>
        </p:blipFill>
        <p:spPr>
          <a:xfrm>
            <a:off x="-954552" y="-90972"/>
            <a:ext cx="4654356" cy="3130122"/>
          </a:xfrm>
          <a:prstGeom prst="rect">
            <a:avLst/>
          </a:prstGeom>
        </p:spPr>
      </p:pic>
      <p:pic>
        <p:nvPicPr>
          <p:cNvPr id="6" name="Image 12">
            <a:extLst>
              <a:ext uri="{FF2B5EF4-FFF2-40B4-BE49-F238E27FC236}">
                <a16:creationId xmlns:a16="http://schemas.microsoft.com/office/drawing/2014/main" id="{563710DF-FB10-4567-B14F-C81B6479F0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29080" y="6251646"/>
            <a:ext cx="1304470" cy="39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656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ATIENTS AND RISK FACTOR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1E9E3E-7ED8-40F4-ACFF-FF3C101A8FF1}"/>
              </a:ext>
            </a:extLst>
          </p:cNvPr>
          <p:cNvSpPr/>
          <p:nvPr userDrawn="1"/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517B3-1213-4CD7-9D34-461E801991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03388" y="1376363"/>
            <a:ext cx="10153650" cy="1535513"/>
          </a:xfrm>
        </p:spPr>
        <p:txBody>
          <a:bodyPr anchor="b"/>
          <a:lstStyle>
            <a:lvl1pPr marL="0" indent="0">
              <a:spcAft>
                <a:spcPts val="0"/>
              </a:spcAft>
              <a:buNone/>
              <a:defRPr sz="36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12725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2pPr>
            <a:lvl3pPr marL="452438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3pPr>
            <a:lvl4pPr marL="612775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4pPr>
            <a:lvl5pPr marL="790575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25" y="6008155"/>
            <a:ext cx="903662" cy="715375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4F97111-084C-4E39-8932-8254647E62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03388" y="3071674"/>
            <a:ext cx="10153650" cy="1358283"/>
          </a:xfrm>
        </p:spPr>
        <p:txBody>
          <a:bodyPr anchor="t" anchorCtr="0"/>
          <a:lstStyle>
            <a:lvl1pPr marL="0" indent="0">
              <a:spcAft>
                <a:spcPts val="0"/>
              </a:spcAft>
              <a:buNone/>
              <a:defRPr sz="28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12725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2pPr>
            <a:lvl3pPr marL="452438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3pPr>
            <a:lvl4pPr marL="612775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4pPr>
            <a:lvl5pPr marL="790575" indent="0">
              <a:buNone/>
              <a:defRPr sz="2400">
                <a:solidFill>
                  <a:schemeClr val="bg1"/>
                </a:solidFill>
                <a:latin typeface="Arial Black" panose="020B0A040201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5" name="Image 4">
            <a:extLst>
              <a:ext uri="{FF2B5EF4-FFF2-40B4-BE49-F238E27FC236}">
                <a16:creationId xmlns:a16="http://schemas.microsoft.com/office/drawing/2014/main" id="{E9F8D82A-5DC3-4423-9972-1D156F0A04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4000"/>
          </a:blip>
          <a:stretch>
            <a:fillRect/>
          </a:stretch>
        </p:blipFill>
        <p:spPr>
          <a:xfrm>
            <a:off x="-954552" y="-90972"/>
            <a:ext cx="4654356" cy="3130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478D32-437C-4E6F-82A8-3A92D2CADFB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9863" t="11667" r="14254" b="1690"/>
          <a:stretch/>
        </p:blipFill>
        <p:spPr>
          <a:xfrm>
            <a:off x="9718144" y="5086905"/>
            <a:ext cx="2348355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2302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ATIENTS AND RISK FACTORS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63A2B-3ABA-4B22-8A2E-C82AFD5B2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05AE81A1-88A4-4128-8F31-7908EE75C2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963" y="1376363"/>
            <a:ext cx="11522075" cy="4321175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chemeClr val="tx2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3DB40-B488-4E37-86BD-E587439516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13472" y="5890167"/>
            <a:ext cx="8031192" cy="674702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References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2584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ATIENTS AND RISK FACTORS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63A2B-3ABA-4B22-8A2E-C82AFD5B2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05AE81A1-88A4-4128-8F31-7908EE75C2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964" y="1376363"/>
            <a:ext cx="5582758" cy="4321175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2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3DB40-B488-4E37-86BD-E587439516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13472" y="5890167"/>
            <a:ext cx="8031192" cy="674702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References</a:t>
            </a:r>
            <a:endParaRPr lang="en-GB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5393EC5-2D9A-4FA4-B5B3-C5BE3C8E9AB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69938" y="1376363"/>
            <a:ext cx="5582758" cy="4321175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2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0284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ATIENTS AND RISK FACTORS MUL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63A2B-3ABA-4B22-8A2E-C82AFD5B2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05AE81A1-88A4-4128-8F31-7908EE75C2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963" y="2362651"/>
            <a:ext cx="11522075" cy="828000"/>
          </a:xfrm>
        </p:spPr>
        <p:txBody>
          <a:bodyPr anchor="ctr" anchorCtr="0"/>
          <a:lstStyle>
            <a:lvl1pPr marL="342900" indent="-342900">
              <a:buClr>
                <a:schemeClr val="accent1"/>
              </a:buClr>
              <a:buFont typeface="Calibri" panose="020F0502020204030204" pitchFamily="34" charset="0"/>
              <a:buChar char="●"/>
              <a:defRPr sz="2000">
                <a:solidFill>
                  <a:schemeClr val="accent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rgbClr val="21427E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rgbClr val="21427E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rgbClr val="21427E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3DB40-B488-4E37-86BD-E587439516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13472" y="5890167"/>
            <a:ext cx="8031192" cy="674702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References</a:t>
            </a:r>
            <a:endParaRPr lang="en-GB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2631246B-17D3-405C-98E5-DBDA1A60E6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963" y="3348938"/>
            <a:ext cx="11522075" cy="828000"/>
          </a:xfrm>
        </p:spPr>
        <p:txBody>
          <a:bodyPr anchor="ctr" anchorCtr="0"/>
          <a:lstStyle>
            <a:lvl1pPr marL="342900" indent="-342900">
              <a:buClr>
                <a:schemeClr val="accent5"/>
              </a:buClr>
              <a:buFont typeface="Calibri" panose="020F0502020204030204" pitchFamily="34" charset="0"/>
              <a:buChar char="●"/>
              <a:defRPr sz="2000">
                <a:solidFill>
                  <a:schemeClr val="accent5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rgbClr val="21427E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rgbClr val="21427E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rgbClr val="21427E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C6F8AD7F-7755-4195-AC2B-B224AD5375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4335224"/>
            <a:ext cx="11522075" cy="828000"/>
          </a:xfrm>
        </p:spPr>
        <p:txBody>
          <a:bodyPr anchor="ctr" anchorCtr="0"/>
          <a:lstStyle>
            <a:lvl1pPr marL="342900" indent="-342900">
              <a:buClr>
                <a:schemeClr val="accent3"/>
              </a:buClr>
              <a:buFont typeface="Calibri" panose="020F0502020204030204" pitchFamily="34" charset="0"/>
              <a:buChar char="●"/>
              <a:defRPr sz="2000">
                <a:solidFill>
                  <a:schemeClr val="accent3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rgbClr val="21427E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rgbClr val="21427E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rgbClr val="21427E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846526B7-963C-4878-B5F7-FEB77B2F5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963" y="1376364"/>
            <a:ext cx="11522075" cy="828000"/>
          </a:xfrm>
        </p:spPr>
        <p:txBody>
          <a:bodyPr/>
          <a:lstStyle>
            <a:lvl1pPr marL="0" indent="0">
              <a:buClr>
                <a:schemeClr val="tx2"/>
              </a:buClr>
              <a:buNone/>
              <a:defRPr sz="2000">
                <a:solidFill>
                  <a:schemeClr val="tx2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rgbClr val="21427E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rgbClr val="21427E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rgbClr val="21427E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45764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 cont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ED102E27-A533-4560-93A4-8AF653092A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5352" y="332130"/>
            <a:ext cx="1338547" cy="991668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E6440EB0-8F98-48E1-BDCD-7AB07F2C51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9125"/>
          <a:stretch/>
        </p:blipFill>
        <p:spPr>
          <a:xfrm>
            <a:off x="-272616" y="-10162"/>
            <a:ext cx="1404729" cy="1136074"/>
          </a:xfrm>
          <a:prstGeom prst="rect">
            <a:avLst/>
          </a:prstGeom>
        </p:spPr>
      </p:pic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86A5F9CE-6CDE-45EF-AAEE-021C18028D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6443" y="487045"/>
            <a:ext cx="9360000" cy="534035"/>
          </a:xfrm>
          <a:prstGeom prst="rect">
            <a:avLst/>
          </a:prstGeom>
        </p:spPr>
        <p:txBody>
          <a:bodyPr/>
          <a:lstStyle>
            <a:lvl1pPr>
              <a:buNone/>
              <a:defRPr sz="3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s-ES"/>
              <a:t>SLIDE TITLE (SIZE 32, CAPITAL LETTERS, BOLD)</a:t>
            </a:r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FD213EDB-EF60-4E75-9634-45387D4F7C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6125" y="1828800"/>
            <a:ext cx="10867774" cy="4130675"/>
          </a:xfrm>
          <a:prstGeom prst="rect">
            <a:avLst/>
          </a:prstGeom>
        </p:spPr>
        <p:txBody>
          <a:bodyPr/>
          <a:lstStyle>
            <a:lvl1pPr marL="228600" indent="-228600">
              <a:buFont typeface="Calibri" panose="020F0502020204030204" pitchFamily="34" charset="0"/>
              <a:buChar char="-"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buFont typeface="Calibri" panose="020F0502020204030204" pitchFamily="34" charset="0"/>
              <a:buChar char="-"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buFont typeface="Calibri" panose="020F0502020204030204" pitchFamily="34" charset="0"/>
              <a:buChar char="-"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s-ES"/>
          </a:p>
        </p:txBody>
      </p:sp>
      <p:sp>
        <p:nvSpPr>
          <p:cNvPr id="9" name="Marcador de texto 6">
            <a:extLst>
              <a:ext uri="{FF2B5EF4-FFF2-40B4-BE49-F238E27FC236}">
                <a16:creationId xmlns:a16="http://schemas.microsoft.com/office/drawing/2014/main" id="{90A5C1E9-8B78-43C9-8D6C-475C39CDDD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6124" y="1021080"/>
            <a:ext cx="9360000" cy="302718"/>
          </a:xfrm>
          <a:prstGeom prst="rect">
            <a:avLst/>
          </a:prstGeom>
        </p:spPr>
        <p:txBody>
          <a:bodyPr/>
          <a:lstStyle>
            <a:lvl1pPr>
              <a:buNone/>
              <a:defRPr sz="1800" b="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"/>
              <a:t>SUBTITLE (SIZE 18, CAPITAL LETTERS, NOT BOLD)</a:t>
            </a:r>
          </a:p>
        </p:txBody>
      </p:sp>
      <p:sp>
        <p:nvSpPr>
          <p:cNvPr id="10" name="Marcador de texto 6">
            <a:extLst>
              <a:ext uri="{FF2B5EF4-FFF2-40B4-BE49-F238E27FC236}">
                <a16:creationId xmlns:a16="http://schemas.microsoft.com/office/drawing/2014/main" id="{A037D194-24B1-4F3D-B71F-DE8BDFE8029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6125" y="6312592"/>
            <a:ext cx="10263997" cy="213278"/>
          </a:xfrm>
          <a:prstGeom prst="rect">
            <a:avLst/>
          </a:prstGeom>
        </p:spPr>
        <p:txBody>
          <a:bodyPr/>
          <a:lstStyle>
            <a:lvl1pPr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" err="1"/>
              <a:t>Source</a:t>
            </a:r>
            <a:r>
              <a:rPr lang="es-ES"/>
              <a:t>:</a:t>
            </a:r>
          </a:p>
        </p:txBody>
      </p:sp>
      <p:sp>
        <p:nvSpPr>
          <p:cNvPr id="11" name="Marcador de texto 6">
            <a:extLst>
              <a:ext uri="{FF2B5EF4-FFF2-40B4-BE49-F238E27FC236}">
                <a16:creationId xmlns:a16="http://schemas.microsoft.com/office/drawing/2014/main" id="{485F64BC-8A46-BD46-A33C-A6D400F641DB}"/>
              </a:ext>
            </a:extLst>
          </p:cNvPr>
          <p:cNvSpPr txBox="1">
            <a:spLocks/>
          </p:cNvSpPr>
          <p:nvPr userDrawn="1"/>
        </p:nvSpPr>
        <p:spPr>
          <a:xfrm>
            <a:off x="11151392" y="6312592"/>
            <a:ext cx="462507" cy="21327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918CEB-A63B-41CB-85D9-CA2466257266}" type="slidenum">
              <a:rPr lang="es-ES" b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‹#›</a:t>
            </a:fld>
            <a:endParaRPr lang="es-ES" b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960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image" Target="../media/image19.emf"/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2.xml"/><Relationship Id="rId12" Type="http://schemas.openxmlformats.org/officeDocument/2006/relationships/image" Target="../media/image18.emf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image" Target="../media/image17.emf"/><Relationship Id="rId5" Type="http://schemas.openxmlformats.org/officeDocument/2006/relationships/slideLayout" Target="../slideLayouts/slideLayout22.xml"/><Relationship Id="rId10" Type="http://schemas.openxmlformats.org/officeDocument/2006/relationships/oleObject" Target="../embeddings/oleObject11.bin"/><Relationship Id="rId4" Type="http://schemas.openxmlformats.org/officeDocument/2006/relationships/slideLayout" Target="../slideLayouts/slideLayout21.xml"/><Relationship Id="rId9" Type="http://schemas.openxmlformats.org/officeDocument/2006/relationships/tags" Target="../tags/tag16.xml"/><Relationship Id="rId14" Type="http://schemas.openxmlformats.org/officeDocument/2006/relationships/image" Target="../media/image20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hink-cell data - do not delete" hidden="1">
            <a:extLst>
              <a:ext uri="{FF2B5EF4-FFF2-40B4-BE49-F238E27FC236}">
                <a16:creationId xmlns:a16="http://schemas.microsoft.com/office/drawing/2014/main" id="{3E3CF0AA-677C-7E0A-0491-50F125807E9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90663336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0" imgW="7772400" imgH="10058400" progId="TCLayout.ActiveDocument.1">
                  <p:embed/>
                </p:oleObj>
              </mc:Choice>
              <mc:Fallback>
                <p:oleObj name="think-cell Slide" r:id="rId20" imgW="7772400" imgH="10058400" progId="TCLayout.ActiveDocument.1">
                  <p:embed/>
                  <p:pic>
                    <p:nvPicPr>
                      <p:cNvPr id="1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E3CF0AA-677C-7E0A-0491-50F125807E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89FD63-6557-24EE-4EB2-AC3412C9C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GB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945712-88BF-CABE-1FEC-942E7AD65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1520825"/>
            <a:ext cx="11449049" cy="459549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A2FD25-4940-7E3A-1069-689C8F0E9B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913455" y="6615636"/>
            <a:ext cx="134652" cy="113557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>
            <a:lvl1pPr algn="r">
              <a:lnSpc>
                <a:spcPct val="80000"/>
              </a:lnSpc>
              <a:defRPr sz="900">
                <a:solidFill>
                  <a:schemeClr val="accent6"/>
                </a:solidFill>
              </a:defRPr>
            </a:lvl1pPr>
          </a:lstStyle>
          <a:p>
            <a:fld id="{0C2A03C2-618D-0049-8007-B6874CE3F48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E3107BF-8C42-6730-5382-2BBC52067F5A}"/>
              </a:ext>
            </a:extLst>
          </p:cNvPr>
          <p:cNvSpPr txBox="1">
            <a:spLocks/>
          </p:cNvSpPr>
          <p:nvPr userDrawn="1"/>
        </p:nvSpPr>
        <p:spPr>
          <a:xfrm>
            <a:off x="6232779" y="6265244"/>
            <a:ext cx="4114800" cy="123111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pic>
        <p:nvPicPr>
          <p:cNvPr id="4" name="Gráfico 4">
            <a:extLst>
              <a:ext uri="{FF2B5EF4-FFF2-40B4-BE49-F238E27FC236}">
                <a16:creationId xmlns:a16="http://schemas.microsoft.com/office/drawing/2014/main" id="{707B8BC9-2720-AB6B-778B-FD0D0ECD2D7B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1005291" y="6228466"/>
            <a:ext cx="685268" cy="50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466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829" r:id="rId2"/>
    <p:sldLayoutId id="2147483737" r:id="rId3"/>
    <p:sldLayoutId id="2147483805" r:id="rId4"/>
    <p:sldLayoutId id="2147483781" r:id="rId5"/>
    <p:sldLayoutId id="2147483786" r:id="rId6"/>
    <p:sldLayoutId id="2147483787" r:id="rId7"/>
    <p:sldLayoutId id="2147483788" r:id="rId8"/>
    <p:sldLayoutId id="2147483791" r:id="rId9"/>
    <p:sldLayoutId id="2147483824" r:id="rId10"/>
    <p:sldLayoutId id="2147483746" r:id="rId11"/>
    <p:sldLayoutId id="2147483792" r:id="rId12"/>
    <p:sldLayoutId id="2147483778" r:id="rId13"/>
    <p:sldLayoutId id="2147483797" r:id="rId14"/>
    <p:sldLayoutId id="2147483759" r:id="rId15"/>
    <p:sldLayoutId id="2147483830" r:id="rId16"/>
    <p:sldLayoutId id="2147483832" r:id="rId17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2800" b="1" kern="1200">
          <a:solidFill>
            <a:schemeClr val="tx2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80000"/>
        </a:lnSpc>
        <a:spcBef>
          <a:spcPts val="2400"/>
        </a:spcBef>
        <a:buClr>
          <a:schemeClr val="tx2"/>
        </a:buClr>
        <a:buFont typeface="Arial" panose="020B0604020202020204" pitchFamily="34" charset="0"/>
        <a:buNone/>
        <a:tabLst/>
        <a:defRPr sz="1800" b="1" kern="1200">
          <a:solidFill>
            <a:schemeClr val="accent6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  <a:lvl2pPr marL="139700" indent="-139700" algn="l" defTabSz="914400" rtl="0" eaLnBrk="1" latinLnBrk="0" hangingPunct="1">
        <a:lnSpc>
          <a:spcPct val="8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tabLst/>
        <a:defRPr sz="1600" kern="1200">
          <a:solidFill>
            <a:schemeClr val="accent6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2pPr>
      <a:lvl3pPr marL="315913" indent="-134938" algn="l" defTabSz="914400" rtl="0" eaLnBrk="1" latinLnBrk="0" hangingPunct="1">
        <a:lnSpc>
          <a:spcPct val="80000"/>
        </a:lnSpc>
        <a:spcBef>
          <a:spcPts val="600"/>
        </a:spcBef>
        <a:buClr>
          <a:schemeClr val="tx2"/>
        </a:buClr>
        <a:buFont typeface="System Font Regular"/>
        <a:buChar char="-"/>
        <a:tabLst/>
        <a:defRPr sz="1400" kern="1200">
          <a:solidFill>
            <a:schemeClr val="accent6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3pPr>
      <a:lvl4pPr marL="455613" indent="-134938" algn="l" defTabSz="914400" rtl="0" eaLnBrk="1" latinLnBrk="0" hangingPunct="1">
        <a:lnSpc>
          <a:spcPct val="80000"/>
        </a:lnSpc>
        <a:spcBef>
          <a:spcPts val="600"/>
        </a:spcBef>
        <a:buClr>
          <a:schemeClr val="tx2"/>
        </a:buClr>
        <a:buFont typeface="System Font Regular"/>
        <a:buChar char="-"/>
        <a:tabLst/>
        <a:defRPr sz="1200" kern="1200">
          <a:solidFill>
            <a:schemeClr val="accent6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4pPr>
      <a:lvl5pPr marL="1120775" indent="-222250" algn="l" defTabSz="914400" rtl="0" eaLnBrk="1" latinLnBrk="0" hangingPunct="1">
        <a:lnSpc>
          <a:spcPct val="80000"/>
        </a:lnSpc>
        <a:spcBef>
          <a:spcPts val="500"/>
        </a:spcBef>
        <a:buClr>
          <a:schemeClr val="tx2"/>
        </a:buClr>
        <a:buFont typeface="System Font Regular"/>
        <a:buChar char="-"/>
        <a:tabLst/>
        <a:defRPr sz="1200" kern="1200">
          <a:solidFill>
            <a:schemeClr val="accent6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4" orient="horz" pos="4020" userDrawn="1">
          <p15:clr>
            <a:srgbClr val="F26B43"/>
          </p15:clr>
        </p15:guide>
        <p15:guide id="5" orient="horz" pos="3784" userDrawn="1">
          <p15:clr>
            <a:srgbClr val="F26B43"/>
          </p15:clr>
        </p15:guide>
        <p15:guide id="6" orient="horz" pos="958" userDrawn="1">
          <p15:clr>
            <a:srgbClr val="F26B43"/>
          </p15:clr>
        </p15:guide>
        <p15:guide id="7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 7" hidden="1"/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4866146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216" imgH="216" progId="TCLayout.ActiveDocument.1">
                  <p:embed/>
                </p:oleObj>
              </mc:Choice>
              <mc:Fallback>
                <p:oleObj name="think-cell Slide" r:id="rId10" imgW="216" imgH="216" progId="TCLayout.ActiveDocument.1">
                  <p:embed/>
                  <p:pic>
                    <p:nvPicPr>
                      <p:cNvPr id="8" name="Objet 7" hidden="1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fr-FR" sz="2800">
              <a:solidFill>
                <a:prstClr val="white"/>
              </a:solidFill>
              <a:latin typeface="Arial Black"/>
              <a:cs typeface="Arial"/>
              <a:sym typeface="Arial Black"/>
            </a:endParaRPr>
          </a:p>
        </p:txBody>
      </p:sp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797D9D6A-F657-4EE0-A87C-54A59971D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65125"/>
            <a:ext cx="11522075" cy="779463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B5C2594-3F5B-4477-89E3-5060A24C7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376363"/>
            <a:ext cx="11522075" cy="4321175"/>
          </a:xfrm>
          <a:prstGeom prst="rect">
            <a:avLst/>
          </a:prstGeom>
        </p:spPr>
        <p:txBody>
          <a:bodyPr vert="horz" lIns="0" tIns="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" name="Image 1">
            <a:extLst>
              <a:ext uri="{FF2B5EF4-FFF2-40B4-BE49-F238E27FC236}">
                <a16:creationId xmlns:a16="http://schemas.microsoft.com/office/drawing/2014/main" id="{172B27A0-CCA8-4B47-A641-D857C4797170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334500" y="-5608"/>
            <a:ext cx="2857500" cy="309849"/>
          </a:xfrm>
          <a:prstGeom prst="rect">
            <a:avLst/>
          </a:prstGeom>
        </p:spPr>
      </p:pic>
      <p:pic>
        <p:nvPicPr>
          <p:cNvPr id="13" name="Image 9">
            <a:extLst>
              <a:ext uri="{FF2B5EF4-FFF2-40B4-BE49-F238E27FC236}">
                <a16:creationId xmlns:a16="http://schemas.microsoft.com/office/drawing/2014/main" id="{9CC1A3C5-5815-4554-8938-1756A716756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629081" y="6249748"/>
            <a:ext cx="1304474" cy="398820"/>
          </a:xfrm>
          <a:prstGeom prst="rect">
            <a:avLst/>
          </a:prstGeom>
        </p:spPr>
      </p:pic>
      <p:pic>
        <p:nvPicPr>
          <p:cNvPr id="12" name="Image 2">
            <a:extLst>
              <a:ext uri="{FF2B5EF4-FFF2-40B4-BE49-F238E27FC236}">
                <a16:creationId xmlns:a16="http://schemas.microsoft.com/office/drawing/2014/main" id="{30DF67F2-BC77-41DB-9B9C-5B12F64F2F0E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568351" y="5380416"/>
            <a:ext cx="2650330" cy="173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731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21427E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195263" indent="-195263" algn="l" defTabSz="914400" rtl="0" eaLnBrk="1" latinLnBrk="0" hangingPunct="1">
        <a:spcBef>
          <a:spcPts val="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rgbClr val="21427E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444500" indent="-231775" algn="l" defTabSz="914400" rtl="0" eaLnBrk="1" latinLnBrk="0" hangingPunct="1">
        <a:spcBef>
          <a:spcPts val="0"/>
        </a:spcBef>
        <a:spcAft>
          <a:spcPts val="300"/>
        </a:spcAft>
        <a:buClr>
          <a:schemeClr val="accent2"/>
        </a:buClr>
        <a:buFont typeface="Arial" panose="020B0604020202020204" pitchFamily="34" charset="0"/>
        <a:buChar char="–"/>
        <a:defRPr sz="2000" kern="1200">
          <a:solidFill>
            <a:srgbClr val="21427E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620713" indent="-168275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rgbClr val="21427E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781050" indent="-168275" algn="l" defTabSz="914400" rtl="0" eaLnBrk="1" latinLnBrk="0" hangingPunct="1"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–"/>
        <a:defRPr sz="1600" kern="1200">
          <a:solidFill>
            <a:srgbClr val="21427E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968375" indent="-177800" algn="l" defTabSz="914400" rtl="0" eaLnBrk="1" latinLnBrk="0" hangingPunct="1">
        <a:spcBef>
          <a:spcPts val="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»"/>
        <a:defRPr sz="1100" kern="1200">
          <a:solidFill>
            <a:srgbClr val="21427E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618">
          <p15:clr>
            <a:srgbClr val="F26B43"/>
          </p15:clr>
        </p15:guide>
        <p15:guide id="3" pos="211">
          <p15:clr>
            <a:srgbClr val="F26B43"/>
          </p15:clr>
        </p15:guide>
        <p15:guide id="4" pos="7469">
          <p15:clr>
            <a:srgbClr val="F26B43"/>
          </p15:clr>
        </p15:guide>
        <p15:guide id="5" orient="horz" pos="4088">
          <p15:clr>
            <a:srgbClr val="F26B43"/>
          </p15:clr>
        </p15:guide>
        <p15:guide id="6" orient="horz" pos="867">
          <p15:clr>
            <a:srgbClr val="F26B43"/>
          </p15:clr>
        </p15:guide>
        <p15:guide id="7" orient="horz" pos="358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chart" Target="../charts/chart2.xml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30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4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10" Type="http://schemas.openxmlformats.org/officeDocument/2006/relationships/image" Target="../media/image29.svg"/><Relationship Id="rId4" Type="http://schemas.openxmlformats.org/officeDocument/2006/relationships/image" Target="../media/image35.sv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10" Type="http://schemas.openxmlformats.org/officeDocument/2006/relationships/image" Target="../media/image47.svg"/><Relationship Id="rId4" Type="http://schemas.openxmlformats.org/officeDocument/2006/relationships/image" Target="../media/image43.png"/><Relationship Id="rId9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37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4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7" Type="http://schemas.openxmlformats.org/officeDocument/2006/relationships/image" Target="../media/image56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5.svg"/><Relationship Id="rId5" Type="http://schemas.openxmlformats.org/officeDocument/2006/relationships/image" Target="../media/image54.png"/><Relationship Id="rId4" Type="http://schemas.openxmlformats.org/officeDocument/2006/relationships/chart" Target="../charts/char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8.svg"/><Relationship Id="rId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3" Type="http://schemas.openxmlformats.org/officeDocument/2006/relationships/chart" Target="../charts/chart9.xml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chart" Target="../charts/chart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microsoft.com/office/2007/relationships/hdphoto" Target="../media/hdphoto2.wdp"/><Relationship Id="rId3" Type="http://schemas.openxmlformats.org/officeDocument/2006/relationships/image" Target="../media/image61.png"/><Relationship Id="rId7" Type="http://schemas.openxmlformats.org/officeDocument/2006/relationships/image" Target="../media/image64.sv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png"/><Relationship Id="rId11" Type="http://schemas.openxmlformats.org/officeDocument/2006/relationships/image" Target="../media/image68.svg"/><Relationship Id="rId5" Type="http://schemas.openxmlformats.org/officeDocument/2006/relationships/chart" Target="../charts/chart11.xml"/><Relationship Id="rId10" Type="http://schemas.openxmlformats.org/officeDocument/2006/relationships/image" Target="../media/image67.png"/><Relationship Id="rId4" Type="http://schemas.openxmlformats.org/officeDocument/2006/relationships/image" Target="../media/image62.svg"/><Relationship Id="rId9" Type="http://schemas.openxmlformats.org/officeDocument/2006/relationships/image" Target="../media/image6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3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3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3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svg"/><Relationship Id="rId3" Type="http://schemas.openxmlformats.org/officeDocument/2006/relationships/image" Target="../media/image71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72.png"/><Relationship Id="rId7" Type="http://schemas.openxmlformats.org/officeDocument/2006/relationships/image" Target="../media/image37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Relationship Id="rId9" Type="http://schemas.openxmlformats.org/officeDocument/2006/relationships/image" Target="../media/image33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2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6.svg"/><Relationship Id="rId5" Type="http://schemas.openxmlformats.org/officeDocument/2006/relationships/image" Target="../media/image75.png"/><Relationship Id="rId10" Type="http://schemas.openxmlformats.org/officeDocument/2006/relationships/image" Target="../media/image72.png"/><Relationship Id="rId4" Type="http://schemas.openxmlformats.org/officeDocument/2006/relationships/image" Target="../media/image33.svg"/><Relationship Id="rId9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0.svg"/><Relationship Id="rId5" Type="http://schemas.openxmlformats.org/officeDocument/2006/relationships/image" Target="../media/image79.png"/><Relationship Id="rId4" Type="http://schemas.openxmlformats.org/officeDocument/2006/relationships/image" Target="../media/image78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chart" Target="../charts/chart13.xml"/><Relationship Id="rId7" Type="http://schemas.openxmlformats.org/officeDocument/2006/relationships/image" Target="../media/image83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2.png"/><Relationship Id="rId5" Type="http://schemas.openxmlformats.org/officeDocument/2006/relationships/image" Target="../media/image81.svg"/><Relationship Id="rId4" Type="http://schemas.openxmlformats.org/officeDocument/2006/relationships/image" Target="../media/image77.png"/><Relationship Id="rId9" Type="http://schemas.openxmlformats.org/officeDocument/2006/relationships/image" Target="../media/image85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9.svg"/><Relationship Id="rId5" Type="http://schemas.openxmlformats.org/officeDocument/2006/relationships/image" Target="../media/image88.png"/><Relationship Id="rId4" Type="http://schemas.openxmlformats.org/officeDocument/2006/relationships/image" Target="../media/image87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9.svg"/><Relationship Id="rId4" Type="http://schemas.openxmlformats.org/officeDocument/2006/relationships/image" Target="../media/image8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33.svg"/><Relationship Id="rId3" Type="http://schemas.openxmlformats.org/officeDocument/2006/relationships/image" Target="../media/image88.png"/><Relationship Id="rId7" Type="http://schemas.openxmlformats.org/officeDocument/2006/relationships/image" Target="../media/image92.sv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1.png"/><Relationship Id="rId11" Type="http://schemas.openxmlformats.org/officeDocument/2006/relationships/image" Target="../media/image96.svg"/><Relationship Id="rId5" Type="http://schemas.openxmlformats.org/officeDocument/2006/relationships/image" Target="../media/image90.png"/><Relationship Id="rId15" Type="http://schemas.openxmlformats.org/officeDocument/2006/relationships/image" Target="../media/image98.png"/><Relationship Id="rId10" Type="http://schemas.openxmlformats.org/officeDocument/2006/relationships/image" Target="../media/image95.png"/><Relationship Id="rId4" Type="http://schemas.openxmlformats.org/officeDocument/2006/relationships/image" Target="../media/image89.svg"/><Relationship Id="rId9" Type="http://schemas.openxmlformats.org/officeDocument/2006/relationships/image" Target="../media/image94.svg"/><Relationship Id="rId14" Type="http://schemas.openxmlformats.org/officeDocument/2006/relationships/image" Target="../media/image9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svg"/><Relationship Id="rId3" Type="http://schemas.openxmlformats.org/officeDocument/2006/relationships/image" Target="../media/image34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7.svg"/><Relationship Id="rId11" Type="http://schemas.openxmlformats.org/officeDocument/2006/relationships/image" Target="../media/image98.png"/><Relationship Id="rId5" Type="http://schemas.openxmlformats.org/officeDocument/2006/relationships/image" Target="../media/image36.png"/><Relationship Id="rId10" Type="http://schemas.openxmlformats.org/officeDocument/2006/relationships/image" Target="../media/image97.png"/><Relationship Id="rId4" Type="http://schemas.openxmlformats.org/officeDocument/2006/relationships/image" Target="../media/image35.svg"/><Relationship Id="rId9" Type="http://schemas.openxmlformats.org/officeDocument/2006/relationships/image" Target="../media/image9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7.png"/><Relationship Id="rId5" Type="http://schemas.openxmlformats.org/officeDocument/2006/relationships/image" Target="../media/image90.png"/><Relationship Id="rId4" Type="http://schemas.openxmlformats.org/officeDocument/2006/relationships/image" Target="../media/image89.sv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svg"/><Relationship Id="rId7" Type="http://schemas.openxmlformats.org/officeDocument/2006/relationships/image" Target="../media/image104.sv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3.png"/><Relationship Id="rId5" Type="http://schemas.openxmlformats.org/officeDocument/2006/relationships/image" Target="../media/image102.svg"/><Relationship Id="rId4" Type="http://schemas.openxmlformats.org/officeDocument/2006/relationships/image" Target="../media/image10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svg"/><Relationship Id="rId7" Type="http://schemas.openxmlformats.org/officeDocument/2006/relationships/image" Target="../media/image110.sv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9.png"/><Relationship Id="rId5" Type="http://schemas.openxmlformats.org/officeDocument/2006/relationships/image" Target="../media/image108.svg"/><Relationship Id="rId4" Type="http://schemas.openxmlformats.org/officeDocument/2006/relationships/image" Target="../media/image10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20.png"/><Relationship Id="rId3" Type="http://schemas.openxmlformats.org/officeDocument/2006/relationships/image" Target="../media/image67.png"/><Relationship Id="rId7" Type="http://schemas.openxmlformats.org/officeDocument/2006/relationships/image" Target="../media/image114.png"/><Relationship Id="rId12" Type="http://schemas.openxmlformats.org/officeDocument/2006/relationships/image" Target="../media/image119.png"/><Relationship Id="rId2" Type="http://schemas.openxmlformats.org/officeDocument/2006/relationships/hyperlink" Target="https://clinicaltrials.gov/study/NCT05677763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3.png"/><Relationship Id="rId11" Type="http://schemas.openxmlformats.org/officeDocument/2006/relationships/image" Target="../media/image118.jpg"/><Relationship Id="rId5" Type="http://schemas.openxmlformats.org/officeDocument/2006/relationships/image" Target="../media/image112.png"/><Relationship Id="rId10" Type="http://schemas.openxmlformats.org/officeDocument/2006/relationships/image" Target="../media/image117.png"/><Relationship Id="rId4" Type="http://schemas.openxmlformats.org/officeDocument/2006/relationships/image" Target="../media/image68.svg"/><Relationship Id="rId9" Type="http://schemas.openxmlformats.org/officeDocument/2006/relationships/image" Target="../media/image11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3.svg"/><Relationship Id="rId5" Type="http://schemas.openxmlformats.org/officeDocument/2006/relationships/image" Target="../media/image77.png"/><Relationship Id="rId4" Type="http://schemas.openxmlformats.org/officeDocument/2006/relationships/image" Target="../media/image12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svg"/><Relationship Id="rId13" Type="http://schemas.openxmlformats.org/officeDocument/2006/relationships/image" Target="../media/image77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24.png"/><Relationship Id="rId12" Type="http://schemas.openxmlformats.org/officeDocument/2006/relationships/image" Target="../media/image129.svg"/><Relationship Id="rId2" Type="http://schemas.openxmlformats.org/officeDocument/2006/relationships/tags" Target="../tags/tag18.xml"/><Relationship Id="rId16" Type="http://schemas.openxmlformats.org/officeDocument/2006/relationships/image" Target="../media/image131.svg"/><Relationship Id="rId1" Type="http://schemas.openxmlformats.org/officeDocument/2006/relationships/tags" Target="../tags/tag17.xml"/><Relationship Id="rId6" Type="http://schemas.openxmlformats.org/officeDocument/2006/relationships/image" Target="../media/image17.emf"/><Relationship Id="rId11" Type="http://schemas.openxmlformats.org/officeDocument/2006/relationships/image" Target="../media/image128.png"/><Relationship Id="rId5" Type="http://schemas.openxmlformats.org/officeDocument/2006/relationships/oleObject" Target="../embeddings/oleObject12.bin"/><Relationship Id="rId15" Type="http://schemas.openxmlformats.org/officeDocument/2006/relationships/image" Target="../media/image130.png"/><Relationship Id="rId10" Type="http://schemas.openxmlformats.org/officeDocument/2006/relationships/image" Target="../media/image127.svg"/><Relationship Id="rId4" Type="http://schemas.openxmlformats.org/officeDocument/2006/relationships/notesSlide" Target="../notesSlides/notesSlide34.xml"/><Relationship Id="rId9" Type="http://schemas.openxmlformats.org/officeDocument/2006/relationships/image" Target="../media/image126.png"/><Relationship Id="rId14" Type="http://schemas.openxmlformats.org/officeDocument/2006/relationships/image" Target="../media/image8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7" descr="Une image contenant Caractère coloré, art&#10;&#10;Description générée automatiquement">
            <a:extLst>
              <a:ext uri="{FF2B5EF4-FFF2-40B4-BE49-F238E27FC236}">
                <a16:creationId xmlns:a16="http://schemas.microsoft.com/office/drawing/2014/main" id="{1F8A7968-77C4-683F-A69D-FF6CA4219CC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656" r="10656"/>
          <a:stretch/>
        </p:blipFill>
        <p:spPr>
          <a:xfrm>
            <a:off x="8017784" y="0"/>
            <a:ext cx="4174216" cy="6858000"/>
          </a:xfrm>
          <a:noFill/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9CE733-5174-E4AE-4745-EBFC71908E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9965" y="3692588"/>
            <a:ext cx="7194475" cy="605679"/>
          </a:xfrm>
        </p:spPr>
        <p:txBody>
          <a:bodyPr/>
          <a:lstStyle/>
          <a:p>
            <a:r>
              <a:rPr lang="en-GB" sz="4400" dirty="0"/>
              <a:t>Training the immune system: </a:t>
            </a:r>
          </a:p>
          <a:p>
            <a:r>
              <a:rPr lang="en-GB" sz="4400" b="0" dirty="0"/>
              <a:t>Could it explain clinical outcomes? The example</a:t>
            </a:r>
            <a:br>
              <a:rPr lang="en-GB" sz="4400" b="0" dirty="0"/>
            </a:br>
            <a:r>
              <a:rPr lang="en-GB" sz="4400" b="0" dirty="0"/>
              <a:t>of OM-85</a:t>
            </a:r>
            <a:endParaRPr lang="en-US" sz="44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9A8A8E-218B-0C4E-317D-C0E49B259E0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913455" y="6615636"/>
            <a:ext cx="134652" cy="113557"/>
          </a:xfrm>
        </p:spPr>
        <p:txBody>
          <a:bodyPr/>
          <a:lstStyle/>
          <a:p>
            <a:fld id="{0C2A03C2-618D-0049-8007-B6874CE3F48B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64D7B6-3583-A1ED-BCF6-5CEED9293D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2333" y="4467691"/>
            <a:ext cx="7194475" cy="302840"/>
          </a:xfrm>
        </p:spPr>
        <p:txBody>
          <a:bodyPr/>
          <a:lstStyle/>
          <a:p>
            <a:endParaRPr lang="en-US" dirty="0">
              <a:latin typeface="+mn-lt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473F836-EA18-CDC6-94FA-4AC5883275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288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DFE22E1-7B3C-F94B-B595-07E949218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>
            <a:extLst>
              <a:ext uri="{FF2B5EF4-FFF2-40B4-BE49-F238E27FC236}">
                <a16:creationId xmlns:a16="http://schemas.microsoft.com/office/drawing/2014/main" id="{65C85752-37D3-60E9-DF35-09466159D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 dirty="0"/>
              <a:t>Disclaimer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227D465A-78C1-2BB7-5ACA-1CE2DC97BF2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1474" y="1520825"/>
            <a:ext cx="11449050" cy="4657725"/>
          </a:xfrm>
        </p:spPr>
        <p:txBody>
          <a:bodyPr/>
          <a:lstStyle/>
          <a:p>
            <a:pPr marL="342900" indent="-34290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3C3C3B"/>
                </a:solidFill>
                <a:effectLst/>
                <a:latin typeface="+mn-lt"/>
              </a:rPr>
              <a:t>The information contained in the slides has been prepared for the OM-85 Speaker Forum, Rome 30-31 January</a:t>
            </a:r>
            <a:r>
              <a:rPr lang="en-US" sz="2000" b="0" dirty="0">
                <a:solidFill>
                  <a:srgbClr val="3C3C3B"/>
                </a:solidFill>
                <a:latin typeface="+mn-lt"/>
              </a:rPr>
              <a:t> 2025 </a:t>
            </a:r>
            <a:r>
              <a:rPr lang="en-US" sz="2000" b="0" i="0" u="none" strike="noStrike" dirty="0">
                <a:solidFill>
                  <a:srgbClr val="3C3C3B"/>
                </a:solidFill>
                <a:effectLst/>
                <a:latin typeface="+mn-lt"/>
              </a:rPr>
              <a:t>and the presentations are the property of OM Pharma SA.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+mn-lt"/>
              </a:rPr>
              <a:t>​</a:t>
            </a:r>
          </a:p>
          <a:p>
            <a:pPr marL="342900" indent="-34290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323130"/>
                </a:solidFill>
                <a:effectLst/>
                <a:latin typeface="+mn-lt"/>
              </a:rPr>
              <a:t>The information is intended solely for the use of the attendees. The slides are intended for educational and informational purposes only. </a:t>
            </a:r>
          </a:p>
          <a:p>
            <a:pPr marL="342900" indent="-34290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323130"/>
                </a:solidFill>
                <a:effectLst/>
                <a:latin typeface="+mn-lt"/>
              </a:rPr>
              <a:t>If you wish to use or reproduce any part of the content, please contact OM Pharma.</a:t>
            </a: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8733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egnaposto immagine 13">
            <a:extLst>
              <a:ext uri="{FF2B5EF4-FFF2-40B4-BE49-F238E27FC236}">
                <a16:creationId xmlns:a16="http://schemas.microsoft.com/office/drawing/2014/main" id="{3D03B56F-19AB-60F6-5E30-A67EE461629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8647" t="6624" r="24760"/>
          <a:stretch/>
        </p:blipFill>
        <p:spPr>
          <a:xfrm>
            <a:off x="8038248" y="0"/>
            <a:ext cx="4041459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0587820-AA90-FDB0-BA3C-38B964041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All children get sick, some will do worse</a:t>
            </a:r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90533C8F-D807-C523-40D1-97855504EE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it-IT" dirty="0"/>
              <a:t>RTI, respiratory tract infection.</a:t>
            </a:r>
          </a:p>
          <a:p>
            <a:r>
              <a:rPr lang="en-US" dirty="0"/>
              <a:t>1. Nunez N, et al. Vaccines. 2021;9:584. 2</a:t>
            </a:r>
            <a:r>
              <a:rPr lang="it-IT" dirty="0"/>
              <a:t>. Cardinale F, et al. Glob Pediatrics. 2024;8:1001105.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DE9B39-149C-EF4B-36B6-A88CBBB8A4B4}"/>
              </a:ext>
            </a:extLst>
          </p:cNvPr>
          <p:cNvSpPr txBox="1"/>
          <p:nvPr/>
        </p:nvSpPr>
        <p:spPr>
          <a:xfrm>
            <a:off x="371475" y="2549559"/>
            <a:ext cx="6084888" cy="2229521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defTabSz="914492">
              <a:lnSpc>
                <a:spcPct val="90000"/>
              </a:lnSpc>
              <a:spcBef>
                <a:spcPct val="0"/>
              </a:spcBef>
              <a:defRPr sz="2400">
                <a:solidFill>
                  <a:schemeClr val="accent6"/>
                </a:solidFill>
                <a:latin typeface="Brown-light"/>
                <a:ea typeface="Lato" panose="020F0502020204030203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en-US" dirty="0"/>
              <a:t>Several </a:t>
            </a:r>
            <a:r>
              <a:rPr lang="en-US" b="1" dirty="0">
                <a:solidFill>
                  <a:schemeClr val="accent2"/>
                </a:solidFill>
              </a:rPr>
              <a:t>risk factors</a:t>
            </a:r>
            <a:r>
              <a:rPr lang="en-US" dirty="0"/>
              <a:t> can put some children </a:t>
            </a:r>
            <a:br>
              <a:rPr lang="en-US" dirty="0"/>
            </a:br>
            <a:r>
              <a:rPr lang="en-US" dirty="0"/>
              <a:t>at an </a:t>
            </a:r>
            <a:r>
              <a:rPr lang="en-US" b="1" dirty="0">
                <a:solidFill>
                  <a:schemeClr val="accent2"/>
                </a:solidFill>
              </a:rPr>
              <a:t>increased risk of recurrent RTIs </a:t>
            </a:r>
            <a:r>
              <a:rPr lang="en-US" dirty="0"/>
              <a:t>&amp; </a:t>
            </a:r>
            <a:r>
              <a:rPr lang="en-US" b="1" dirty="0">
                <a:solidFill>
                  <a:schemeClr val="accent2"/>
                </a:solidFill>
              </a:rPr>
              <a:t>related consequences</a:t>
            </a:r>
            <a:endParaRPr lang="en-US" dirty="0"/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en-GB" dirty="0"/>
              <a:t>Children are particularly vulnerable to recurrent RTIs due to </a:t>
            </a:r>
            <a:r>
              <a:rPr lang="en-GB" b="1" dirty="0">
                <a:solidFill>
                  <a:schemeClr val="accent2"/>
                </a:solidFill>
              </a:rPr>
              <a:t>immaturity of the immune system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in combination with multiple </a:t>
            </a:r>
            <a:r>
              <a:rPr lang="en-GB" b="1" dirty="0">
                <a:solidFill>
                  <a:schemeClr val="accent2"/>
                </a:solidFill>
              </a:rPr>
              <a:t>environmental</a:t>
            </a:r>
            <a:br>
              <a:rPr lang="en-GB" b="1" dirty="0">
                <a:solidFill>
                  <a:schemeClr val="accent2"/>
                </a:solidFill>
              </a:rPr>
            </a:br>
            <a:r>
              <a:rPr lang="en-GB" b="1" dirty="0">
                <a:solidFill>
                  <a:schemeClr val="accent2"/>
                </a:solidFill>
              </a:rPr>
              <a:t>and physiological factors</a:t>
            </a:r>
            <a:r>
              <a:rPr lang="en-GB" b="1" baseline="30000" dirty="0">
                <a:solidFill>
                  <a:schemeClr val="accent2"/>
                </a:solidFill>
              </a:rPr>
              <a:t>1,2</a:t>
            </a:r>
            <a:endParaRPr lang="en-GB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346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8" name="GR1">
            <a:extLst>
              <a:ext uri="{FF2B5EF4-FFF2-40B4-BE49-F238E27FC236}">
                <a16:creationId xmlns:a16="http://schemas.microsoft.com/office/drawing/2014/main" id="{B543C3F8-D792-312C-C4D0-30990AB13C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395314"/>
              </p:ext>
            </p:extLst>
          </p:nvPr>
        </p:nvGraphicFramePr>
        <p:xfrm>
          <a:off x="371475" y="1743457"/>
          <a:ext cx="5724525" cy="4493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51" name="GR1 Linee">
            <a:extLst>
              <a:ext uri="{FF2B5EF4-FFF2-40B4-BE49-F238E27FC236}">
                <a16:creationId xmlns:a16="http://schemas.microsoft.com/office/drawing/2014/main" id="{33838994-17A8-C569-21D5-DB213E23F2E6}"/>
              </a:ext>
            </a:extLst>
          </p:cNvPr>
          <p:cNvGrpSpPr/>
          <p:nvPr/>
        </p:nvGrpSpPr>
        <p:grpSpPr>
          <a:xfrm>
            <a:off x="1840265" y="2954601"/>
            <a:ext cx="3709046" cy="1455426"/>
            <a:chOff x="1840265" y="2954601"/>
            <a:chExt cx="3709046" cy="1455426"/>
          </a:xfrm>
        </p:grpSpPr>
        <p:grpSp>
          <p:nvGrpSpPr>
            <p:cNvPr id="150" name="L1">
              <a:extLst>
                <a:ext uri="{FF2B5EF4-FFF2-40B4-BE49-F238E27FC236}">
                  <a16:creationId xmlns:a16="http://schemas.microsoft.com/office/drawing/2014/main" id="{E6B04950-8895-4BA3-D3FA-6C77291EB21A}"/>
                </a:ext>
              </a:extLst>
            </p:cNvPr>
            <p:cNvGrpSpPr/>
            <p:nvPr/>
          </p:nvGrpSpPr>
          <p:grpSpPr>
            <a:xfrm>
              <a:off x="1840265" y="3914219"/>
              <a:ext cx="3709046" cy="365134"/>
              <a:chOff x="1840265" y="3914219"/>
              <a:chExt cx="3709046" cy="365134"/>
            </a:xfrm>
          </p:grpSpPr>
          <p:sp>
            <p:nvSpPr>
              <p:cNvPr id="61" name="Freeform 416">
                <a:extLst>
                  <a:ext uri="{FF2B5EF4-FFF2-40B4-BE49-F238E27FC236}">
                    <a16:creationId xmlns:a16="http://schemas.microsoft.com/office/drawing/2014/main" id="{67A7738F-6B38-7B17-7CA4-45C67EA11A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3065" y="3975919"/>
                <a:ext cx="3603461" cy="257134"/>
              </a:xfrm>
              <a:custGeom>
                <a:avLst/>
                <a:gdLst>
                  <a:gd name="T0" fmla="*/ 0 w 2984"/>
                  <a:gd name="T1" fmla="*/ 54 h 122"/>
                  <a:gd name="T2" fmla="*/ 202 w 2984"/>
                  <a:gd name="T3" fmla="*/ 42 h 122"/>
                  <a:gd name="T4" fmla="*/ 399 w 2984"/>
                  <a:gd name="T5" fmla="*/ 84 h 122"/>
                  <a:gd name="T6" fmla="*/ 599 w 2984"/>
                  <a:gd name="T7" fmla="*/ 0 h 122"/>
                  <a:gd name="T8" fmla="*/ 797 w 2984"/>
                  <a:gd name="T9" fmla="*/ 6 h 122"/>
                  <a:gd name="T10" fmla="*/ 995 w 2984"/>
                  <a:gd name="T11" fmla="*/ 122 h 122"/>
                  <a:gd name="T12" fmla="*/ 1393 w 2984"/>
                  <a:gd name="T13" fmla="*/ 62 h 122"/>
                  <a:gd name="T14" fmla="*/ 1591 w 2984"/>
                  <a:gd name="T15" fmla="*/ 120 h 122"/>
                  <a:gd name="T16" fmla="*/ 1791 w 2984"/>
                  <a:gd name="T17" fmla="*/ 2 h 122"/>
                  <a:gd name="T18" fmla="*/ 1987 w 2984"/>
                  <a:gd name="T19" fmla="*/ 42 h 122"/>
                  <a:gd name="T20" fmla="*/ 2189 w 2984"/>
                  <a:gd name="T21" fmla="*/ 12 h 122"/>
                  <a:gd name="T22" fmla="*/ 2384 w 2984"/>
                  <a:gd name="T23" fmla="*/ 52 h 122"/>
                  <a:gd name="T24" fmla="*/ 2584 w 2984"/>
                  <a:gd name="T25" fmla="*/ 46 h 122"/>
                  <a:gd name="T26" fmla="*/ 2784 w 2984"/>
                  <a:gd name="T27" fmla="*/ 120 h 122"/>
                  <a:gd name="T28" fmla="*/ 2984 w 2984"/>
                  <a:gd name="T29" fmla="*/ 5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984" h="122">
                    <a:moveTo>
                      <a:pt x="0" y="54"/>
                    </a:moveTo>
                    <a:lnTo>
                      <a:pt x="202" y="42"/>
                    </a:lnTo>
                    <a:lnTo>
                      <a:pt x="399" y="84"/>
                    </a:lnTo>
                    <a:lnTo>
                      <a:pt x="599" y="0"/>
                    </a:lnTo>
                    <a:lnTo>
                      <a:pt x="797" y="6"/>
                    </a:lnTo>
                    <a:lnTo>
                      <a:pt x="995" y="122"/>
                    </a:lnTo>
                    <a:lnTo>
                      <a:pt x="1393" y="62"/>
                    </a:lnTo>
                    <a:lnTo>
                      <a:pt x="1591" y="120"/>
                    </a:lnTo>
                    <a:lnTo>
                      <a:pt x="1791" y="2"/>
                    </a:lnTo>
                    <a:lnTo>
                      <a:pt x="1987" y="42"/>
                    </a:lnTo>
                    <a:lnTo>
                      <a:pt x="2189" y="12"/>
                    </a:lnTo>
                    <a:lnTo>
                      <a:pt x="2384" y="52"/>
                    </a:lnTo>
                    <a:lnTo>
                      <a:pt x="2584" y="46"/>
                    </a:lnTo>
                    <a:lnTo>
                      <a:pt x="2784" y="120"/>
                    </a:lnTo>
                    <a:lnTo>
                      <a:pt x="2984" y="52"/>
                    </a:lnTo>
                  </a:path>
                </a:pathLst>
              </a:custGeom>
              <a:noFill/>
              <a:ln w="25400" cap="rnd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92">
                  <a:defRPr/>
                </a:pPr>
                <a:endParaRPr lang="en-GB">
                  <a:solidFill>
                    <a:srgbClr val="000000"/>
                  </a:solidFill>
                  <a:latin typeface="Brown-light" pitchFamily="2" charset="0"/>
                  <a:ea typeface="Helvetica Neue"/>
                  <a:cs typeface="Arial" panose="020B0604020202020204" pitchFamily="34" charset="0"/>
                </a:endParaRPr>
              </a:p>
            </p:txBody>
          </p:sp>
          <p:grpSp>
            <p:nvGrpSpPr>
              <p:cNvPr id="147" name="Gruppo 146">
                <a:extLst>
                  <a:ext uri="{FF2B5EF4-FFF2-40B4-BE49-F238E27FC236}">
                    <a16:creationId xmlns:a16="http://schemas.microsoft.com/office/drawing/2014/main" id="{DB415A7C-E2D1-7368-D891-4EC212E0CA7F}"/>
                  </a:ext>
                </a:extLst>
              </p:cNvPr>
              <p:cNvGrpSpPr/>
              <p:nvPr/>
            </p:nvGrpSpPr>
            <p:grpSpPr>
              <a:xfrm>
                <a:off x="1840265" y="3914219"/>
                <a:ext cx="3709046" cy="365134"/>
                <a:chOff x="1840265" y="3914219"/>
                <a:chExt cx="3709046" cy="365134"/>
              </a:xfrm>
            </p:grpSpPr>
            <p:sp>
              <p:nvSpPr>
                <p:cNvPr id="64" name="Freeform 447">
                  <a:extLst>
                    <a:ext uri="{FF2B5EF4-FFF2-40B4-BE49-F238E27FC236}">
                      <a16:creationId xmlns:a16="http://schemas.microsoft.com/office/drawing/2014/main" id="{B4FBBA41-09B1-DA4C-17E6-DB4521F908B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41311" y="4019602"/>
                  <a:ext cx="108000" cy="108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" name="Freeform 448">
                  <a:extLst>
                    <a:ext uri="{FF2B5EF4-FFF2-40B4-BE49-F238E27FC236}">
                      <a16:creationId xmlns:a16="http://schemas.microsoft.com/office/drawing/2014/main" id="{CAC6031D-C4C2-03A3-EC6C-0F684B8FD4A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99792" y="4162922"/>
                  <a:ext cx="108000" cy="108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" name="Freeform 449">
                  <a:extLst>
                    <a:ext uri="{FF2B5EF4-FFF2-40B4-BE49-F238E27FC236}">
                      <a16:creationId xmlns:a16="http://schemas.microsoft.com/office/drawing/2014/main" id="{545DB841-BD92-0C55-689F-6458CA766E4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960689" y="4006956"/>
                  <a:ext cx="108000" cy="108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7" name="Freeform 450">
                  <a:extLst>
                    <a:ext uri="{FF2B5EF4-FFF2-40B4-BE49-F238E27FC236}">
                      <a16:creationId xmlns:a16="http://schemas.microsoft.com/office/drawing/2014/main" id="{BDE4A248-F770-45E4-3AED-9166074AB50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719170" y="4023817"/>
                  <a:ext cx="108000" cy="108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8" name="Freeform 451">
                  <a:extLst>
                    <a:ext uri="{FF2B5EF4-FFF2-40B4-BE49-F238E27FC236}">
                      <a16:creationId xmlns:a16="http://schemas.microsoft.com/office/drawing/2014/main" id="{2F3A853E-AD26-4285-131A-EDECB58141C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483689" y="3935296"/>
                  <a:ext cx="108000" cy="108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9" name="Freeform 452">
                  <a:extLst>
                    <a:ext uri="{FF2B5EF4-FFF2-40B4-BE49-F238E27FC236}">
                      <a16:creationId xmlns:a16="http://schemas.microsoft.com/office/drawing/2014/main" id="{471CDE63-1C0D-0CDE-4FE0-5AE5345717E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239755" y="4002741"/>
                  <a:ext cx="108000" cy="108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0" name="Freeform 453">
                  <a:extLst>
                    <a:ext uri="{FF2B5EF4-FFF2-40B4-BE49-F238E27FC236}">
                      <a16:creationId xmlns:a16="http://schemas.microsoft.com/office/drawing/2014/main" id="{98A5B6CC-1A93-EA62-E891-37A1A5595ED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003066" y="3918435"/>
                  <a:ext cx="108000" cy="108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1" name="Freeform 454">
                  <a:extLst>
                    <a:ext uri="{FF2B5EF4-FFF2-40B4-BE49-F238E27FC236}">
                      <a16:creationId xmlns:a16="http://schemas.microsoft.com/office/drawing/2014/main" id="{D2E10002-F03C-CF51-608C-279B4324A31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759132" y="4167138"/>
                  <a:ext cx="108000" cy="108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2" name="Freeform 455">
                  <a:extLst>
                    <a:ext uri="{FF2B5EF4-FFF2-40B4-BE49-F238E27FC236}">
                      <a16:creationId xmlns:a16="http://schemas.microsoft.com/office/drawing/2014/main" id="{A4010E49-A401-ED72-9106-46113C3C7DA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522444" y="4040679"/>
                  <a:ext cx="108000" cy="108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3" name="Freeform 456">
                  <a:extLst>
                    <a:ext uri="{FF2B5EF4-FFF2-40B4-BE49-F238E27FC236}">
                      <a16:creationId xmlns:a16="http://schemas.microsoft.com/office/drawing/2014/main" id="{1DB1F338-4153-C832-D69B-E2830785275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039406" y="4171353"/>
                  <a:ext cx="108000" cy="108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5" name="Freeform 457">
                  <a:extLst>
                    <a:ext uri="{FF2B5EF4-FFF2-40B4-BE49-F238E27FC236}">
                      <a16:creationId xmlns:a16="http://schemas.microsoft.com/office/drawing/2014/main" id="{9F183649-1B64-C763-AF6F-F49F55448C2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800302" y="3922650"/>
                  <a:ext cx="108000" cy="108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6" name="Freeform 458">
                  <a:extLst>
                    <a:ext uri="{FF2B5EF4-FFF2-40B4-BE49-F238E27FC236}">
                      <a16:creationId xmlns:a16="http://schemas.microsoft.com/office/drawing/2014/main" id="{B7A80107-DCD1-E7D1-8787-AAD5B144B62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561198" y="3914219"/>
                  <a:ext cx="108000" cy="108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7" name="Freeform 459">
                  <a:extLst>
                    <a:ext uri="{FF2B5EF4-FFF2-40B4-BE49-F238E27FC236}">
                      <a16:creationId xmlns:a16="http://schemas.microsoft.com/office/drawing/2014/main" id="{EB1FF1E6-2B7B-56AA-6242-9C63EDA2D03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322095" y="4091262"/>
                  <a:ext cx="108000" cy="108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8" name="Freeform 460">
                  <a:extLst>
                    <a:ext uri="{FF2B5EF4-FFF2-40B4-BE49-F238E27FC236}">
                      <a16:creationId xmlns:a16="http://schemas.microsoft.com/office/drawing/2014/main" id="{F61721B2-7833-07D0-27FC-279CB25ECA5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084199" y="4002741"/>
                  <a:ext cx="108000" cy="108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Freeform 461">
                  <a:extLst>
                    <a:ext uri="{FF2B5EF4-FFF2-40B4-BE49-F238E27FC236}">
                      <a16:creationId xmlns:a16="http://schemas.microsoft.com/office/drawing/2014/main" id="{EEEB6A63-7F64-7374-247C-F850A5F43BD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840265" y="4028033"/>
                  <a:ext cx="108000" cy="108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49" name="L2">
              <a:extLst>
                <a:ext uri="{FF2B5EF4-FFF2-40B4-BE49-F238E27FC236}">
                  <a16:creationId xmlns:a16="http://schemas.microsoft.com/office/drawing/2014/main" id="{C6CDDCB1-582A-2FF6-7F67-C4983D1BE5F7}"/>
                </a:ext>
              </a:extLst>
            </p:cNvPr>
            <p:cNvGrpSpPr/>
            <p:nvPr/>
          </p:nvGrpSpPr>
          <p:grpSpPr>
            <a:xfrm>
              <a:off x="1840265" y="3397844"/>
              <a:ext cx="3709046" cy="1012183"/>
              <a:chOff x="1840265" y="3397844"/>
              <a:chExt cx="3709046" cy="1012183"/>
            </a:xfrm>
          </p:grpSpPr>
          <p:sp>
            <p:nvSpPr>
              <p:cNvPr id="62" name="Freeform 417">
                <a:extLst>
                  <a:ext uri="{FF2B5EF4-FFF2-40B4-BE49-F238E27FC236}">
                    <a16:creationId xmlns:a16="http://schemas.microsoft.com/office/drawing/2014/main" id="{5216DD51-FBE4-A276-54C7-358D90FDAD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3065" y="3438467"/>
                <a:ext cx="3603461" cy="927367"/>
              </a:xfrm>
              <a:custGeom>
                <a:avLst/>
                <a:gdLst>
                  <a:gd name="T0" fmla="*/ 0 w 2984"/>
                  <a:gd name="T1" fmla="*/ 369 h 440"/>
                  <a:gd name="T2" fmla="*/ 202 w 2984"/>
                  <a:gd name="T3" fmla="*/ 317 h 440"/>
                  <a:gd name="T4" fmla="*/ 399 w 2984"/>
                  <a:gd name="T5" fmla="*/ 287 h 440"/>
                  <a:gd name="T6" fmla="*/ 599 w 2984"/>
                  <a:gd name="T7" fmla="*/ 385 h 440"/>
                  <a:gd name="T8" fmla="*/ 797 w 2984"/>
                  <a:gd name="T9" fmla="*/ 427 h 440"/>
                  <a:gd name="T10" fmla="*/ 995 w 2984"/>
                  <a:gd name="T11" fmla="*/ 440 h 440"/>
                  <a:gd name="T12" fmla="*/ 1393 w 2984"/>
                  <a:gd name="T13" fmla="*/ 287 h 440"/>
                  <a:gd name="T14" fmla="*/ 1591 w 2984"/>
                  <a:gd name="T15" fmla="*/ 0 h 440"/>
                  <a:gd name="T16" fmla="*/ 1791 w 2984"/>
                  <a:gd name="T17" fmla="*/ 149 h 440"/>
                  <a:gd name="T18" fmla="*/ 1987 w 2984"/>
                  <a:gd name="T19" fmla="*/ 219 h 440"/>
                  <a:gd name="T20" fmla="*/ 2189 w 2984"/>
                  <a:gd name="T21" fmla="*/ 357 h 440"/>
                  <a:gd name="T22" fmla="*/ 2384 w 2984"/>
                  <a:gd name="T23" fmla="*/ 307 h 440"/>
                  <a:gd name="T24" fmla="*/ 2584 w 2984"/>
                  <a:gd name="T25" fmla="*/ 325 h 440"/>
                  <a:gd name="T26" fmla="*/ 2784 w 2984"/>
                  <a:gd name="T27" fmla="*/ 329 h 440"/>
                  <a:gd name="T28" fmla="*/ 2984 w 2984"/>
                  <a:gd name="T29" fmla="*/ 311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984" h="440">
                    <a:moveTo>
                      <a:pt x="0" y="369"/>
                    </a:moveTo>
                    <a:lnTo>
                      <a:pt x="202" y="317"/>
                    </a:lnTo>
                    <a:lnTo>
                      <a:pt x="399" y="287"/>
                    </a:lnTo>
                    <a:lnTo>
                      <a:pt x="599" y="385"/>
                    </a:lnTo>
                    <a:lnTo>
                      <a:pt x="797" y="427"/>
                    </a:lnTo>
                    <a:lnTo>
                      <a:pt x="995" y="440"/>
                    </a:lnTo>
                    <a:lnTo>
                      <a:pt x="1393" y="287"/>
                    </a:lnTo>
                    <a:lnTo>
                      <a:pt x="1591" y="0"/>
                    </a:lnTo>
                    <a:lnTo>
                      <a:pt x="1791" y="149"/>
                    </a:lnTo>
                    <a:lnTo>
                      <a:pt x="1987" y="219"/>
                    </a:lnTo>
                    <a:lnTo>
                      <a:pt x="2189" y="357"/>
                    </a:lnTo>
                    <a:lnTo>
                      <a:pt x="2384" y="307"/>
                    </a:lnTo>
                    <a:lnTo>
                      <a:pt x="2584" y="325"/>
                    </a:lnTo>
                    <a:lnTo>
                      <a:pt x="2784" y="329"/>
                    </a:lnTo>
                    <a:lnTo>
                      <a:pt x="2984" y="311"/>
                    </a:lnTo>
                  </a:path>
                </a:pathLst>
              </a:custGeom>
              <a:noFill/>
              <a:ln w="25400" cap="rnd">
                <a:solidFill>
                  <a:schemeClr val="accent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92">
                  <a:defRPr/>
                </a:pPr>
                <a:endParaRPr lang="en-GB">
                  <a:solidFill>
                    <a:srgbClr val="000000"/>
                  </a:solidFill>
                  <a:latin typeface="Brown-light" pitchFamily="2" charset="0"/>
                  <a:ea typeface="Helvetica Neue"/>
                  <a:cs typeface="Arial" panose="020B0604020202020204" pitchFamily="34" charset="0"/>
                </a:endParaRPr>
              </a:p>
            </p:txBody>
          </p:sp>
          <p:grpSp>
            <p:nvGrpSpPr>
              <p:cNvPr id="146" name="Gruppo 145">
                <a:extLst>
                  <a:ext uri="{FF2B5EF4-FFF2-40B4-BE49-F238E27FC236}">
                    <a16:creationId xmlns:a16="http://schemas.microsoft.com/office/drawing/2014/main" id="{D11AC430-27B7-67EA-4CE1-A07B3F51BF2F}"/>
                  </a:ext>
                </a:extLst>
              </p:cNvPr>
              <p:cNvGrpSpPr/>
              <p:nvPr/>
            </p:nvGrpSpPr>
            <p:grpSpPr>
              <a:xfrm>
                <a:off x="1840265" y="3397844"/>
                <a:ext cx="3709046" cy="1012183"/>
                <a:chOff x="1840265" y="3397844"/>
                <a:chExt cx="3709046" cy="1012183"/>
              </a:xfrm>
            </p:grpSpPr>
            <p:sp>
              <p:nvSpPr>
                <p:cNvPr id="80" name="Freeform 464">
                  <a:extLst>
                    <a:ext uri="{FF2B5EF4-FFF2-40B4-BE49-F238E27FC236}">
                      <a16:creationId xmlns:a16="http://schemas.microsoft.com/office/drawing/2014/main" id="{A5FF8C5D-8D7B-0A66-36D9-3BBA6CC51CF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41311" y="4028033"/>
                  <a:ext cx="108000" cy="10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1" name="Freeform 465">
                  <a:extLst>
                    <a:ext uri="{FF2B5EF4-FFF2-40B4-BE49-F238E27FC236}">
                      <a16:creationId xmlns:a16="http://schemas.microsoft.com/office/drawing/2014/main" id="{8145348B-E6F8-01E5-7601-89F6C4CC973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99792" y="4065970"/>
                  <a:ext cx="108000" cy="10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2" name="Freeform 466">
                  <a:extLst>
                    <a:ext uri="{FF2B5EF4-FFF2-40B4-BE49-F238E27FC236}">
                      <a16:creationId xmlns:a16="http://schemas.microsoft.com/office/drawing/2014/main" id="{0166D952-04AF-183A-E944-C6F8F515BEA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960689" y="4057540"/>
                  <a:ext cx="108000" cy="10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3" name="Freeform 467">
                  <a:extLst>
                    <a:ext uri="{FF2B5EF4-FFF2-40B4-BE49-F238E27FC236}">
                      <a16:creationId xmlns:a16="http://schemas.microsoft.com/office/drawing/2014/main" id="{675B1FA3-CDC4-1295-4497-DF898B4F050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719170" y="4023817"/>
                  <a:ext cx="108000" cy="10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4" name="Freeform 468">
                  <a:extLst>
                    <a:ext uri="{FF2B5EF4-FFF2-40B4-BE49-F238E27FC236}">
                      <a16:creationId xmlns:a16="http://schemas.microsoft.com/office/drawing/2014/main" id="{51BFB1B2-05C5-A68F-3EFB-8139FD06C0B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483689" y="4129200"/>
                  <a:ext cx="108000" cy="10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5" name="Freeform 469">
                  <a:extLst>
                    <a:ext uri="{FF2B5EF4-FFF2-40B4-BE49-F238E27FC236}">
                      <a16:creationId xmlns:a16="http://schemas.microsoft.com/office/drawing/2014/main" id="{4C781B55-D08E-6C2F-1AF6-71A4DE38926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239755" y="3834129"/>
                  <a:ext cx="108000" cy="10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6" name="Freeform 470">
                  <a:extLst>
                    <a:ext uri="{FF2B5EF4-FFF2-40B4-BE49-F238E27FC236}">
                      <a16:creationId xmlns:a16="http://schemas.microsoft.com/office/drawing/2014/main" id="{05BFE6FA-69F4-50D6-B60E-F43A16D7125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003066" y="3688700"/>
                  <a:ext cx="108000" cy="10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" name="Freeform 471">
                  <a:extLst>
                    <a:ext uri="{FF2B5EF4-FFF2-40B4-BE49-F238E27FC236}">
                      <a16:creationId xmlns:a16="http://schemas.microsoft.com/office/drawing/2014/main" id="{61DF21AB-98B5-9059-1165-F92464C123F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766378" y="3397844"/>
                  <a:ext cx="108000" cy="10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" name="Freeform 472">
                  <a:extLst>
                    <a:ext uri="{FF2B5EF4-FFF2-40B4-BE49-F238E27FC236}">
                      <a16:creationId xmlns:a16="http://schemas.microsoft.com/office/drawing/2014/main" id="{2D57405B-CC48-E5DA-F812-3DBABE557C0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522444" y="3981664"/>
                  <a:ext cx="108000" cy="10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1" name="Freeform 473">
                  <a:extLst>
                    <a:ext uri="{FF2B5EF4-FFF2-40B4-BE49-F238E27FC236}">
                      <a16:creationId xmlns:a16="http://schemas.microsoft.com/office/drawing/2014/main" id="{1B26B2AD-0841-0488-7630-4251DD55157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039406" y="4302027"/>
                  <a:ext cx="108000" cy="10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2" name="Freeform 474">
                  <a:extLst>
                    <a:ext uri="{FF2B5EF4-FFF2-40B4-BE49-F238E27FC236}">
                      <a16:creationId xmlns:a16="http://schemas.microsoft.com/office/drawing/2014/main" id="{3E7404E1-D946-A9A4-410D-1806106D67E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800302" y="4272520"/>
                  <a:ext cx="108000" cy="10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3" name="Freeform 475">
                  <a:extLst>
                    <a:ext uri="{FF2B5EF4-FFF2-40B4-BE49-F238E27FC236}">
                      <a16:creationId xmlns:a16="http://schemas.microsoft.com/office/drawing/2014/main" id="{ACE0CDBA-273B-B5DA-D20F-5E3CCF62070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561198" y="4183999"/>
                  <a:ext cx="108000" cy="10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4" name="Freeform 476">
                  <a:extLst>
                    <a:ext uri="{FF2B5EF4-FFF2-40B4-BE49-F238E27FC236}">
                      <a16:creationId xmlns:a16="http://schemas.microsoft.com/office/drawing/2014/main" id="{3B175560-699D-BD78-13D2-2D79E613690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322095" y="3981664"/>
                  <a:ext cx="108000" cy="10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5" name="Freeform 477">
                  <a:extLst>
                    <a:ext uri="{FF2B5EF4-FFF2-40B4-BE49-F238E27FC236}">
                      <a16:creationId xmlns:a16="http://schemas.microsoft.com/office/drawing/2014/main" id="{2C2FE01D-598C-ABB9-4870-96166B06FB9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084199" y="4040679"/>
                  <a:ext cx="108000" cy="10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6" name="Freeform 478">
                  <a:extLst>
                    <a:ext uri="{FF2B5EF4-FFF2-40B4-BE49-F238E27FC236}">
                      <a16:creationId xmlns:a16="http://schemas.microsoft.com/office/drawing/2014/main" id="{47159BC0-1E4B-ECF6-921C-84EB87A9F9C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840265" y="4154492"/>
                  <a:ext cx="108000" cy="108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48" name="L3">
              <a:extLst>
                <a:ext uri="{FF2B5EF4-FFF2-40B4-BE49-F238E27FC236}">
                  <a16:creationId xmlns:a16="http://schemas.microsoft.com/office/drawing/2014/main" id="{A9EDA17A-C0E6-4227-D0F2-6AFE16B14D19}"/>
                </a:ext>
              </a:extLst>
            </p:cNvPr>
            <p:cNvGrpSpPr/>
            <p:nvPr/>
          </p:nvGrpSpPr>
          <p:grpSpPr>
            <a:xfrm>
              <a:off x="1840265" y="2954601"/>
              <a:ext cx="3709046" cy="1425919"/>
              <a:chOff x="1840265" y="2954601"/>
              <a:chExt cx="3709046" cy="1425919"/>
            </a:xfrm>
          </p:grpSpPr>
          <p:sp>
            <p:nvSpPr>
              <p:cNvPr id="63" name="Freeform 418">
                <a:extLst>
                  <a:ext uri="{FF2B5EF4-FFF2-40B4-BE49-F238E27FC236}">
                    <a16:creationId xmlns:a16="http://schemas.microsoft.com/office/drawing/2014/main" id="{67AE27AA-173F-B9EE-E2D4-FB1CA5D8D6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3065" y="3002184"/>
                <a:ext cx="3603461" cy="1332036"/>
              </a:xfrm>
              <a:custGeom>
                <a:avLst/>
                <a:gdLst>
                  <a:gd name="T0" fmla="*/ 0 w 2984"/>
                  <a:gd name="T1" fmla="*/ 560 h 632"/>
                  <a:gd name="T2" fmla="*/ 202 w 2984"/>
                  <a:gd name="T3" fmla="*/ 524 h 632"/>
                  <a:gd name="T4" fmla="*/ 399 w 2984"/>
                  <a:gd name="T5" fmla="*/ 542 h 632"/>
                  <a:gd name="T6" fmla="*/ 599 w 2984"/>
                  <a:gd name="T7" fmla="*/ 622 h 632"/>
                  <a:gd name="T8" fmla="*/ 797 w 2984"/>
                  <a:gd name="T9" fmla="*/ 632 h 632"/>
                  <a:gd name="T10" fmla="*/ 995 w 2984"/>
                  <a:gd name="T11" fmla="*/ 624 h 632"/>
                  <a:gd name="T12" fmla="*/ 1393 w 2984"/>
                  <a:gd name="T13" fmla="*/ 257 h 632"/>
                  <a:gd name="T14" fmla="*/ 1591 w 2984"/>
                  <a:gd name="T15" fmla="*/ 0 h 632"/>
                  <a:gd name="T16" fmla="*/ 1791 w 2984"/>
                  <a:gd name="T17" fmla="*/ 119 h 632"/>
                  <a:gd name="T18" fmla="*/ 1987 w 2984"/>
                  <a:gd name="T19" fmla="*/ 233 h 632"/>
                  <a:gd name="T20" fmla="*/ 2189 w 2984"/>
                  <a:gd name="T21" fmla="*/ 436 h 632"/>
                  <a:gd name="T22" fmla="*/ 2384 w 2984"/>
                  <a:gd name="T23" fmla="*/ 376 h 632"/>
                  <a:gd name="T24" fmla="*/ 2584 w 2984"/>
                  <a:gd name="T25" fmla="*/ 508 h 632"/>
                  <a:gd name="T26" fmla="*/ 2784 w 2984"/>
                  <a:gd name="T27" fmla="*/ 331 h 632"/>
                  <a:gd name="T28" fmla="*/ 2984 w 2984"/>
                  <a:gd name="T29" fmla="*/ 518 h 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984" h="632">
                    <a:moveTo>
                      <a:pt x="0" y="560"/>
                    </a:moveTo>
                    <a:lnTo>
                      <a:pt x="202" y="524"/>
                    </a:lnTo>
                    <a:lnTo>
                      <a:pt x="399" y="542"/>
                    </a:lnTo>
                    <a:lnTo>
                      <a:pt x="599" y="622"/>
                    </a:lnTo>
                    <a:lnTo>
                      <a:pt x="797" y="632"/>
                    </a:lnTo>
                    <a:lnTo>
                      <a:pt x="995" y="624"/>
                    </a:lnTo>
                    <a:lnTo>
                      <a:pt x="1393" y="257"/>
                    </a:lnTo>
                    <a:lnTo>
                      <a:pt x="1591" y="0"/>
                    </a:lnTo>
                    <a:lnTo>
                      <a:pt x="1791" y="119"/>
                    </a:lnTo>
                    <a:lnTo>
                      <a:pt x="1987" y="233"/>
                    </a:lnTo>
                    <a:lnTo>
                      <a:pt x="2189" y="436"/>
                    </a:lnTo>
                    <a:lnTo>
                      <a:pt x="2384" y="376"/>
                    </a:lnTo>
                    <a:lnTo>
                      <a:pt x="2584" y="508"/>
                    </a:lnTo>
                    <a:lnTo>
                      <a:pt x="2784" y="331"/>
                    </a:lnTo>
                    <a:lnTo>
                      <a:pt x="2984" y="518"/>
                    </a:lnTo>
                  </a:path>
                </a:pathLst>
              </a:custGeom>
              <a:noFill/>
              <a:ln w="25400" cap="rnd">
                <a:solidFill>
                  <a:schemeClr val="bg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92">
                  <a:defRPr/>
                </a:pPr>
                <a:endParaRPr lang="en-GB">
                  <a:solidFill>
                    <a:srgbClr val="000000"/>
                  </a:solidFill>
                  <a:latin typeface="Brown-light" pitchFamily="2" charset="0"/>
                  <a:ea typeface="Helvetica Neue"/>
                  <a:cs typeface="Arial" panose="020B0604020202020204" pitchFamily="34" charset="0"/>
                </a:endParaRPr>
              </a:p>
            </p:txBody>
          </p:sp>
          <p:grpSp>
            <p:nvGrpSpPr>
              <p:cNvPr id="145" name="Gruppo 144">
                <a:extLst>
                  <a:ext uri="{FF2B5EF4-FFF2-40B4-BE49-F238E27FC236}">
                    <a16:creationId xmlns:a16="http://schemas.microsoft.com/office/drawing/2014/main" id="{B196DC52-7EF5-42A5-4E37-99B3CB6ECD1B}"/>
                  </a:ext>
                </a:extLst>
              </p:cNvPr>
              <p:cNvGrpSpPr/>
              <p:nvPr/>
            </p:nvGrpSpPr>
            <p:grpSpPr>
              <a:xfrm>
                <a:off x="1840265" y="2954601"/>
                <a:ext cx="3709046" cy="1425919"/>
                <a:chOff x="1840265" y="2954601"/>
                <a:chExt cx="3709046" cy="1425919"/>
              </a:xfrm>
            </p:grpSpPr>
            <p:sp>
              <p:nvSpPr>
                <p:cNvPr id="97" name="Freeform 481">
                  <a:extLst>
                    <a:ext uri="{FF2B5EF4-FFF2-40B4-BE49-F238E27FC236}">
                      <a16:creationId xmlns:a16="http://schemas.microsoft.com/office/drawing/2014/main" id="{75FA236E-4E26-2751-6C60-B3B3A025D32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441311" y="4032248"/>
                  <a:ext cx="108000" cy="10800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8" name="Freeform 482">
                  <a:extLst>
                    <a:ext uri="{FF2B5EF4-FFF2-40B4-BE49-F238E27FC236}">
                      <a16:creationId xmlns:a16="http://schemas.microsoft.com/office/drawing/2014/main" id="{B74BD63D-CEF9-4B05-D76C-22CD8F555F7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5199792" y="3633901"/>
                  <a:ext cx="108000" cy="10800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9" name="Freeform 483">
                  <a:extLst>
                    <a:ext uri="{FF2B5EF4-FFF2-40B4-BE49-F238E27FC236}">
                      <a16:creationId xmlns:a16="http://schemas.microsoft.com/office/drawing/2014/main" id="{92539A6F-1654-022B-6AB2-4165B8EA85B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960689" y="4011171"/>
                  <a:ext cx="108000" cy="10800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0" name="Freeform 484">
                  <a:extLst>
                    <a:ext uri="{FF2B5EF4-FFF2-40B4-BE49-F238E27FC236}">
                      <a16:creationId xmlns:a16="http://schemas.microsoft.com/office/drawing/2014/main" id="{89C96256-7736-F0C5-36E0-49C97F669B1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719170" y="3728746"/>
                  <a:ext cx="108000" cy="10800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1" name="Freeform 485">
                  <a:extLst>
                    <a:ext uri="{FF2B5EF4-FFF2-40B4-BE49-F238E27FC236}">
                      <a16:creationId xmlns:a16="http://schemas.microsoft.com/office/drawing/2014/main" id="{1A1E6AB7-957F-BA3E-F7BF-1C2A1ED492E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483689" y="3859420"/>
                  <a:ext cx="108000" cy="10800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2" name="Freeform 486">
                  <a:extLst>
                    <a:ext uri="{FF2B5EF4-FFF2-40B4-BE49-F238E27FC236}">
                      <a16:creationId xmlns:a16="http://schemas.microsoft.com/office/drawing/2014/main" id="{A08E2EE0-507B-004A-9AB2-3935C28C108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239755" y="3431566"/>
                  <a:ext cx="108000" cy="10800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5" name="Freeform 487">
                  <a:extLst>
                    <a:ext uri="{FF2B5EF4-FFF2-40B4-BE49-F238E27FC236}">
                      <a16:creationId xmlns:a16="http://schemas.microsoft.com/office/drawing/2014/main" id="{4BC264EC-19CC-AD3D-1D31-F464787E901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003066" y="3191294"/>
                  <a:ext cx="108000" cy="10800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6" name="Freeform 488">
                  <a:extLst>
                    <a:ext uri="{FF2B5EF4-FFF2-40B4-BE49-F238E27FC236}">
                      <a16:creationId xmlns:a16="http://schemas.microsoft.com/office/drawing/2014/main" id="{70C60298-9A7A-F254-F3D8-E54299551F6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767220" y="2954601"/>
                  <a:ext cx="108000" cy="10800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7" name="Freeform 489">
                  <a:extLst>
                    <a:ext uri="{FF2B5EF4-FFF2-40B4-BE49-F238E27FC236}">
                      <a16:creationId xmlns:a16="http://schemas.microsoft.com/office/drawing/2014/main" id="{66FB785E-991E-AD89-5EE0-46147B02F64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522444" y="3477935"/>
                  <a:ext cx="108000" cy="10800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8" name="Freeform 490">
                  <a:extLst>
                    <a:ext uri="{FF2B5EF4-FFF2-40B4-BE49-F238E27FC236}">
                      <a16:creationId xmlns:a16="http://schemas.microsoft.com/office/drawing/2014/main" id="{0D734BED-C8DE-9CB9-6F48-6B7933027D4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039406" y="4255659"/>
                  <a:ext cx="108000" cy="10800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" name="Freeform 491">
                  <a:extLst>
                    <a:ext uri="{FF2B5EF4-FFF2-40B4-BE49-F238E27FC236}">
                      <a16:creationId xmlns:a16="http://schemas.microsoft.com/office/drawing/2014/main" id="{C9BAF489-AB52-9CB3-2626-1F64B22CD80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800302" y="4272520"/>
                  <a:ext cx="108000" cy="10800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0" name="Freeform 492">
                  <a:extLst>
                    <a:ext uri="{FF2B5EF4-FFF2-40B4-BE49-F238E27FC236}">
                      <a16:creationId xmlns:a16="http://schemas.microsoft.com/office/drawing/2014/main" id="{9C481C79-1F99-2450-D025-84A29CA956D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561198" y="4247228"/>
                  <a:ext cx="108000" cy="10800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" name="Freeform 493">
                  <a:extLst>
                    <a:ext uri="{FF2B5EF4-FFF2-40B4-BE49-F238E27FC236}">
                      <a16:creationId xmlns:a16="http://schemas.microsoft.com/office/drawing/2014/main" id="{246FD280-8FD0-C99A-0BC1-83DAF190C97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322095" y="4078616"/>
                  <a:ext cx="108000" cy="10800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" name="Freeform 494">
                  <a:extLst>
                    <a:ext uri="{FF2B5EF4-FFF2-40B4-BE49-F238E27FC236}">
                      <a16:creationId xmlns:a16="http://schemas.microsoft.com/office/drawing/2014/main" id="{84F43B12-BEB5-6716-3DED-6DD9B259F6B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2084199" y="4040679"/>
                  <a:ext cx="108000" cy="10800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" name="Freeform 495">
                  <a:extLst>
                    <a:ext uri="{FF2B5EF4-FFF2-40B4-BE49-F238E27FC236}">
                      <a16:creationId xmlns:a16="http://schemas.microsoft.com/office/drawing/2014/main" id="{6A429FB9-E8A4-85F6-BEE6-0C932D3FE9E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840265" y="4120769"/>
                  <a:ext cx="108000" cy="108000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92">
                    <a:defRPr/>
                  </a:pPr>
                  <a:endParaRPr lang="en-GB">
                    <a:solidFill>
                      <a:srgbClr val="000000"/>
                    </a:solidFill>
                    <a:latin typeface="Brown-light" pitchFamily="2" charset="0"/>
                    <a:ea typeface="Helvetica Neue"/>
                    <a:cs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139" name="LEGENDA">
            <a:extLst>
              <a:ext uri="{FF2B5EF4-FFF2-40B4-BE49-F238E27FC236}">
                <a16:creationId xmlns:a16="http://schemas.microsoft.com/office/drawing/2014/main" id="{FD5553B0-7147-7C84-DCE6-E11A6CB8BC8D}"/>
              </a:ext>
            </a:extLst>
          </p:cNvPr>
          <p:cNvGrpSpPr/>
          <p:nvPr/>
        </p:nvGrpSpPr>
        <p:grpSpPr>
          <a:xfrm>
            <a:off x="1416050" y="5847359"/>
            <a:ext cx="2971745" cy="108000"/>
            <a:chOff x="4760306" y="5899101"/>
            <a:chExt cx="2971745" cy="108000"/>
          </a:xfrm>
        </p:grpSpPr>
        <p:sp>
          <p:nvSpPr>
            <p:cNvPr id="140" name="TextBox 13">
              <a:extLst>
                <a:ext uri="{FF2B5EF4-FFF2-40B4-BE49-F238E27FC236}">
                  <a16:creationId xmlns:a16="http://schemas.microsoft.com/office/drawing/2014/main" id="{2F5EAD97-3F02-A812-5CFE-6112521B43DD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760306" y="5899101"/>
              <a:ext cx="108000" cy="108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Mean control</a:t>
              </a:r>
            </a:p>
          </p:txBody>
        </p:sp>
        <p:sp>
          <p:nvSpPr>
            <p:cNvPr id="142" name="TextBox 12">
              <a:extLst>
                <a:ext uri="{FF2B5EF4-FFF2-40B4-BE49-F238E27FC236}">
                  <a16:creationId xmlns:a16="http://schemas.microsoft.com/office/drawing/2014/main" id="{FA689F1D-394B-A849-E522-AD64D833BA0F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5963579" y="5899101"/>
              <a:ext cx="108000" cy="10800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Mean family daycare</a:t>
              </a:r>
            </a:p>
          </p:txBody>
        </p:sp>
        <p:sp>
          <p:nvSpPr>
            <p:cNvPr id="144" name="TextBox 13">
              <a:extLst>
                <a:ext uri="{FF2B5EF4-FFF2-40B4-BE49-F238E27FC236}">
                  <a16:creationId xmlns:a16="http://schemas.microsoft.com/office/drawing/2014/main" id="{D68F5AFD-358D-4154-9D0A-11B8EAC3847A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7624051" y="5899101"/>
              <a:ext cx="108000" cy="10800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Mean daycare </a:t>
              </a:r>
              <a:r>
                <a:rPr lang="en-GB" sz="1200" dirty="0" err="1">
                  <a:solidFill>
                    <a:schemeClr val="accent6"/>
                  </a:solidFill>
                </a:rPr>
                <a:t>center</a:t>
              </a:r>
              <a:endParaRPr lang="en-GB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5" name="TextBox 114">
            <a:extLst>
              <a:ext uri="{FF2B5EF4-FFF2-40B4-BE49-F238E27FC236}">
                <a16:creationId xmlns:a16="http://schemas.microsoft.com/office/drawing/2014/main" id="{2A1A0E28-7CF3-B06D-5B96-95A723702D1C}"/>
              </a:ext>
            </a:extLst>
          </p:cNvPr>
          <p:cNvSpPr txBox="1"/>
          <p:nvPr/>
        </p:nvSpPr>
        <p:spPr>
          <a:xfrm>
            <a:off x="3521966" y="3277060"/>
            <a:ext cx="7694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914492">
              <a:defRPr/>
            </a:pPr>
            <a:r>
              <a:rPr lang="fr-CH" sz="1200" dirty="0">
                <a:solidFill>
                  <a:schemeClr val="accent6"/>
                </a:solidFill>
                <a:ea typeface="Helvetica Neue"/>
                <a:cs typeface="Arial" panose="020B0604020202020204" pitchFamily="34" charset="0"/>
              </a:rPr>
              <a:t>†</a:t>
            </a:r>
            <a:endParaRPr lang="en-GB" sz="1200" dirty="0">
              <a:solidFill>
                <a:schemeClr val="accent6"/>
              </a:solidFill>
              <a:ea typeface="Helvetica Neue"/>
              <a:cs typeface="Arial" panose="020B0604020202020204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8F43B5B1-177C-7D91-F80B-42A6A481890A}"/>
              </a:ext>
            </a:extLst>
          </p:cNvPr>
          <p:cNvSpPr txBox="1"/>
          <p:nvPr/>
        </p:nvSpPr>
        <p:spPr>
          <a:xfrm>
            <a:off x="3781413" y="3207680"/>
            <a:ext cx="76944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914492">
              <a:defRPr/>
            </a:pPr>
            <a:r>
              <a:rPr lang="fr-CH" sz="1200" dirty="0">
                <a:solidFill>
                  <a:schemeClr val="accent6"/>
                </a:solidFill>
                <a:ea typeface="Helvetica Neue"/>
                <a:cs typeface="Arial" panose="020B0604020202020204" pitchFamily="34" charset="0"/>
              </a:rPr>
              <a:t>†</a:t>
            </a:r>
            <a:endParaRPr lang="en-GB" sz="1200" dirty="0">
              <a:solidFill>
                <a:schemeClr val="accent6"/>
              </a:solidFill>
              <a:ea typeface="Helvetica Neue"/>
              <a:cs typeface="Arial" panose="020B0604020202020204" pitchFamily="34" charset="0"/>
            </a:endParaRPr>
          </a:p>
        </p:txBody>
      </p:sp>
      <p:sp>
        <p:nvSpPr>
          <p:cNvPr id="135" name="CasellaDiTesto 134">
            <a:extLst>
              <a:ext uri="{FF2B5EF4-FFF2-40B4-BE49-F238E27FC236}">
                <a16:creationId xmlns:a16="http://schemas.microsoft.com/office/drawing/2014/main" id="{E89E4C45-D983-5C1C-68D4-0DF1DB99DD57}"/>
              </a:ext>
            </a:extLst>
          </p:cNvPr>
          <p:cNvSpPr txBox="1"/>
          <p:nvPr/>
        </p:nvSpPr>
        <p:spPr>
          <a:xfrm rot="16200000">
            <a:off x="-650688" y="3555586"/>
            <a:ext cx="2700172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GB" sz="1400" b="1" dirty="0">
                <a:solidFill>
                  <a:schemeClr val="accent6"/>
                </a:solidFill>
              </a:rPr>
              <a:t>Sick days per month</a:t>
            </a:r>
            <a:endParaRPr lang="en-GB" sz="1400" dirty="0">
              <a:solidFill>
                <a:schemeClr val="accent6"/>
              </a:solidFill>
            </a:endParaRPr>
          </a:p>
        </p:txBody>
      </p:sp>
      <p:sp>
        <p:nvSpPr>
          <p:cNvPr id="136" name="CasellaDiTesto 135">
            <a:extLst>
              <a:ext uri="{FF2B5EF4-FFF2-40B4-BE49-F238E27FC236}">
                <a16:creationId xmlns:a16="http://schemas.microsoft.com/office/drawing/2014/main" id="{3F34A63F-4DD8-18A3-13FA-4EAE18A2DCEC}"/>
              </a:ext>
            </a:extLst>
          </p:cNvPr>
          <p:cNvSpPr txBox="1"/>
          <p:nvPr/>
        </p:nvSpPr>
        <p:spPr>
          <a:xfrm>
            <a:off x="1414861" y="5481479"/>
            <a:ext cx="4315942" cy="216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accent6"/>
                </a:solidFill>
              </a:rPr>
              <a:t>Months in relation to start of daycare</a:t>
            </a:r>
            <a:endParaRPr lang="it-IT" sz="1400" dirty="0">
              <a:solidFill>
                <a:schemeClr val="accent6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2FF57A-3214-A31F-643D-81812ACC5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 dirty="0"/>
              <a:t>RTIs are common among preschool-aged children who are frequently exposed to pathogens in school and daycare settings</a:t>
            </a:r>
          </a:p>
        </p:txBody>
      </p:sp>
      <p:sp>
        <p:nvSpPr>
          <p:cNvPr id="130" name="Segnaposto testo 129">
            <a:extLst>
              <a:ext uri="{FF2B5EF4-FFF2-40B4-BE49-F238E27FC236}">
                <a16:creationId xmlns:a16="http://schemas.microsoft.com/office/drawing/2014/main" id="{0906BFB5-67FB-ADA5-E958-BCCF68673E1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*Mean sick days per month </a:t>
            </a:r>
            <a:r>
              <a:rPr lang="en-US" dirty="0" err="1"/>
              <a:t>esording</a:t>
            </a:r>
            <a:r>
              <a:rPr lang="en-US" dirty="0"/>
              <a:t> to daycare groups in relation to start of daycare (dashed line). Negative months denote the period prior to start of daycare.</a:t>
            </a:r>
            <a:br>
              <a:rPr lang="en-US" dirty="0"/>
            </a:br>
            <a:r>
              <a:rPr lang="en-US" baseline="30000" dirty="0"/>
              <a:t>†</a:t>
            </a:r>
            <a:r>
              <a:rPr lang="en-US" dirty="0"/>
              <a:t>Shortest time for a significant rise from the last month prior to starting daycare (P&lt;0.0001).</a:t>
            </a:r>
          </a:p>
          <a:p>
            <a:r>
              <a:rPr lang="en-US" dirty="0"/>
              <a:t>RTI, respiratory tract infection.</a:t>
            </a:r>
          </a:p>
          <a:p>
            <a:r>
              <a:rPr lang="en-US" dirty="0"/>
              <a:t>1. </a:t>
            </a:r>
            <a:r>
              <a:rPr lang="en-US" dirty="0" err="1"/>
              <a:t>Schuez-Havupalo</a:t>
            </a:r>
            <a:r>
              <a:rPr lang="en-US" dirty="0"/>
              <a:t> L, et al. BMJ Open. 2017;7:e014635. 2. Collins JP, Shane AL. Princip </a:t>
            </a:r>
            <a:r>
              <a:rPr lang="en-US" dirty="0" err="1"/>
              <a:t>Prac</a:t>
            </a:r>
            <a:r>
              <a:rPr lang="en-US" dirty="0"/>
              <a:t> Ped Infect Dis. 2017;25-32.e3.</a:t>
            </a:r>
            <a:endParaRPr lang="it-IT" dirty="0"/>
          </a:p>
        </p:txBody>
      </p:sp>
      <p:sp>
        <p:nvSpPr>
          <p:cNvPr id="124" name="TextBox 138">
            <a:extLst>
              <a:ext uri="{FF2B5EF4-FFF2-40B4-BE49-F238E27FC236}">
                <a16:creationId xmlns:a16="http://schemas.microsoft.com/office/drawing/2014/main" id="{FC7F83CE-345E-7F47-6515-1B120246799D}"/>
              </a:ext>
            </a:extLst>
          </p:cNvPr>
          <p:cNvSpPr txBox="1"/>
          <p:nvPr/>
        </p:nvSpPr>
        <p:spPr>
          <a:xfrm>
            <a:off x="11229795" y="287001"/>
            <a:ext cx="886461" cy="1388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Daycare/school</a:t>
            </a:r>
          </a:p>
        </p:txBody>
      </p:sp>
      <p:pic>
        <p:nvPicPr>
          <p:cNvPr id="125" name="Graphic 28" descr="Classroom with solid fill">
            <a:extLst>
              <a:ext uri="{FF2B5EF4-FFF2-40B4-BE49-F238E27FC236}">
                <a16:creationId xmlns:a16="http://schemas.microsoft.com/office/drawing/2014/main" id="{5FE6034F-0ECC-C0C5-8F9A-CA629B3218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24769" y="452699"/>
            <a:ext cx="636009" cy="636009"/>
          </a:xfrm>
          <a:prstGeom prst="rect">
            <a:avLst/>
          </a:prstGeom>
        </p:spPr>
      </p:pic>
      <p:sp>
        <p:nvSpPr>
          <p:cNvPr id="133" name="Rettangolo 132">
            <a:extLst>
              <a:ext uri="{FF2B5EF4-FFF2-40B4-BE49-F238E27FC236}">
                <a16:creationId xmlns:a16="http://schemas.microsoft.com/office/drawing/2014/main" id="{65F4E149-7407-C161-1CDE-D25A95F55758}"/>
              </a:ext>
            </a:extLst>
          </p:cNvPr>
          <p:cNvSpPr/>
          <p:nvPr/>
        </p:nvSpPr>
        <p:spPr>
          <a:xfrm>
            <a:off x="-1" y="1485918"/>
            <a:ext cx="1416051" cy="540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Content Placeholder 5">
            <a:extLst>
              <a:ext uri="{FF2B5EF4-FFF2-40B4-BE49-F238E27FC236}">
                <a16:creationId xmlns:a16="http://schemas.microsoft.com/office/drawing/2014/main" id="{4A710ACB-0B58-09A7-979E-C38B9D83FA3E}"/>
              </a:ext>
            </a:extLst>
          </p:cNvPr>
          <p:cNvSpPr txBox="1">
            <a:spLocks/>
          </p:cNvSpPr>
          <p:nvPr/>
        </p:nvSpPr>
        <p:spPr>
          <a:xfrm>
            <a:off x="371475" y="1522862"/>
            <a:ext cx="5364163" cy="498598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GB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Rapid increase in sick days due to RTIs seen in children starting daycare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*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20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5E857AE-FD85-9EE2-754E-A16AB0707B6A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Segnaposto testo 128">
            <a:extLst>
              <a:ext uri="{FF2B5EF4-FFF2-40B4-BE49-F238E27FC236}">
                <a16:creationId xmlns:a16="http://schemas.microsoft.com/office/drawing/2014/main" id="{652288B1-1427-ADD7-05C2-464F2DC3C54D}"/>
              </a:ext>
            </a:extLst>
          </p:cNvPr>
          <p:cNvSpPr txBox="1">
            <a:spLocks/>
          </p:cNvSpPr>
          <p:nvPr/>
        </p:nvSpPr>
        <p:spPr>
          <a:xfrm>
            <a:off x="6821411" y="2337058"/>
            <a:ext cx="4679951" cy="1110020"/>
          </a:xfrm>
          <a:prstGeom prst="rect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vert="horz" wrap="square" lIns="180000" tIns="108000" rIns="180000" bIns="10800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24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39700" indent="-139700" algn="l" defTabSz="914400" rtl="0" eaLnBrk="1" latinLnBrk="0" hangingPunct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 algn="l" defTabSz="914400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In a Finnish study of children aged 0–2 years  (n=894) the mean</a:t>
            </a:r>
            <a:r>
              <a:rPr lang="en-US" dirty="0"/>
              <a:t> </a:t>
            </a:r>
            <a:r>
              <a:rPr lang="en-US" dirty="0">
                <a:solidFill>
                  <a:schemeClr val="accent2"/>
                </a:solidFill>
              </a:rPr>
              <a:t>duration of RTI symptoms increased &gt;2.5-fold</a:t>
            </a:r>
            <a:r>
              <a:rPr lang="en-US" dirty="0"/>
              <a:t> </a:t>
            </a:r>
            <a:r>
              <a:rPr lang="en-US" b="0" dirty="0"/>
              <a:t>after starting daycare, from 3.8 days to 10.6 days</a:t>
            </a:r>
            <a:r>
              <a:rPr lang="en-US" b="0" baseline="30000" dirty="0"/>
              <a:t>1</a:t>
            </a:r>
            <a:endParaRPr lang="it-IT" b="0" dirty="0"/>
          </a:p>
        </p:txBody>
      </p:sp>
      <p:sp>
        <p:nvSpPr>
          <p:cNvPr id="6" name="Rectangle: Rounded Corners 26">
            <a:extLst>
              <a:ext uri="{FF2B5EF4-FFF2-40B4-BE49-F238E27FC236}">
                <a16:creationId xmlns:a16="http://schemas.microsoft.com/office/drawing/2014/main" id="{3E1CF907-6F14-6C85-0023-381334516121}"/>
              </a:ext>
            </a:extLst>
          </p:cNvPr>
          <p:cNvSpPr/>
          <p:nvPr/>
        </p:nvSpPr>
        <p:spPr>
          <a:xfrm>
            <a:off x="6812594" y="3705009"/>
            <a:ext cx="4680000" cy="888421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>
                <a:solidFill>
                  <a:schemeClr val="accent6"/>
                </a:solidFill>
              </a:rPr>
              <a:t>In the USA, </a:t>
            </a:r>
            <a:r>
              <a:rPr lang="en-US" b="1">
                <a:solidFill>
                  <a:schemeClr val="accent2"/>
                </a:solidFill>
              </a:rPr>
              <a:t>~10–17%</a:t>
            </a:r>
            <a:r>
              <a:rPr lang="en-US">
                <a:solidFill>
                  <a:schemeClr val="accent6"/>
                </a:solidFill>
              </a:rPr>
              <a:t> of RTIs in children aged &lt;5 years are </a:t>
            </a:r>
            <a:r>
              <a:rPr lang="en-US" b="1">
                <a:solidFill>
                  <a:schemeClr val="accent2"/>
                </a:solidFill>
              </a:rPr>
              <a:t>attributable to attendance </a:t>
            </a:r>
            <a:br>
              <a:rPr lang="en-US" b="1">
                <a:solidFill>
                  <a:schemeClr val="accent2"/>
                </a:solidFill>
              </a:rPr>
            </a:br>
            <a:r>
              <a:rPr lang="en-US" b="1">
                <a:solidFill>
                  <a:schemeClr val="accent2"/>
                </a:solidFill>
              </a:rPr>
              <a:t>at daycare</a:t>
            </a:r>
            <a:r>
              <a:rPr lang="en-US">
                <a:solidFill>
                  <a:schemeClr val="accent6"/>
                </a:solidFill>
              </a:rPr>
              <a:t> centers</a:t>
            </a:r>
            <a:r>
              <a:rPr lang="en-US" baseline="30000">
                <a:solidFill>
                  <a:schemeClr val="accent6"/>
                </a:solidFill>
              </a:rPr>
              <a:t>2</a:t>
            </a:r>
            <a:endParaRPr lang="en-GB" baseline="300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740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0BAC6-AA8A-D48A-5F53-11F40A0CF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GR1">
            <a:extLst>
              <a:ext uri="{FF2B5EF4-FFF2-40B4-BE49-F238E27FC236}">
                <a16:creationId xmlns:a16="http://schemas.microsoft.com/office/drawing/2014/main" id="{B66FBE03-9ECD-5F88-73D5-73FB00F1EB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4076059"/>
              </p:ext>
            </p:extLst>
          </p:nvPr>
        </p:nvGraphicFramePr>
        <p:xfrm>
          <a:off x="371475" y="1938466"/>
          <a:ext cx="288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2">
            <a:extLst>
              <a:ext uri="{FF2B5EF4-FFF2-40B4-BE49-F238E27FC236}">
                <a16:creationId xmlns:a16="http://schemas.microsoft.com/office/drawing/2014/main" id="{126D0E3D-D28F-9C16-05B7-86FAB0A07A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7944300"/>
              </p:ext>
            </p:extLst>
          </p:nvPr>
        </p:nvGraphicFramePr>
        <p:xfrm>
          <a:off x="3259144" y="1938466"/>
          <a:ext cx="288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4" name="GR3">
            <a:extLst>
              <a:ext uri="{FF2B5EF4-FFF2-40B4-BE49-F238E27FC236}">
                <a16:creationId xmlns:a16="http://schemas.microsoft.com/office/drawing/2014/main" id="{18FB649D-077A-E8C3-F504-3034A434F8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7788350"/>
              </p:ext>
            </p:extLst>
          </p:nvPr>
        </p:nvGraphicFramePr>
        <p:xfrm>
          <a:off x="6146813" y="1938466"/>
          <a:ext cx="288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1" name="GR4">
            <a:extLst>
              <a:ext uri="{FF2B5EF4-FFF2-40B4-BE49-F238E27FC236}">
                <a16:creationId xmlns:a16="http://schemas.microsoft.com/office/drawing/2014/main" id="{3D6A8AF3-1B39-20FF-CDA8-71F0BA555F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1754861"/>
              </p:ext>
            </p:extLst>
          </p:nvPr>
        </p:nvGraphicFramePr>
        <p:xfrm>
          <a:off x="9034481" y="1938466"/>
          <a:ext cx="288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7" name="Left Arrow 22">
            <a:extLst>
              <a:ext uri="{FF2B5EF4-FFF2-40B4-BE49-F238E27FC236}">
                <a16:creationId xmlns:a16="http://schemas.microsoft.com/office/drawing/2014/main" id="{258BBBD9-8B8E-B609-FC89-6D741818D94C}"/>
              </a:ext>
            </a:extLst>
          </p:cNvPr>
          <p:cNvSpPr/>
          <p:nvPr/>
        </p:nvSpPr>
        <p:spPr>
          <a:xfrm rot="16200000">
            <a:off x="2043380" y="2960413"/>
            <a:ext cx="960679" cy="360000"/>
          </a:xfrm>
          <a:prstGeom prst="leftArrow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" wrap="none" lIns="900000" tIns="0" rIns="0" bIns="0" anchor="b" anchorCtr="0"/>
          <a:lstStyle/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–49%</a:t>
            </a:r>
          </a:p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(P&lt;0.0001)</a:t>
            </a:r>
          </a:p>
        </p:txBody>
      </p:sp>
      <p:sp>
        <p:nvSpPr>
          <p:cNvPr id="64" name="CasellaDiTesto 63">
            <a:extLst>
              <a:ext uri="{FF2B5EF4-FFF2-40B4-BE49-F238E27FC236}">
                <a16:creationId xmlns:a16="http://schemas.microsoft.com/office/drawing/2014/main" id="{1B19ECAB-0EDA-941D-CEEA-CE3D4AC555AD}"/>
              </a:ext>
            </a:extLst>
          </p:cNvPr>
          <p:cNvSpPr txBox="1"/>
          <p:nvPr/>
        </p:nvSpPr>
        <p:spPr>
          <a:xfrm rot="16200000">
            <a:off x="-798522" y="3368558"/>
            <a:ext cx="2700172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accent6"/>
                </a:solidFill>
              </a:rPr>
              <a:t>Children with at least one RTI </a:t>
            </a:r>
            <a:r>
              <a:rPr lang="en-US" sz="1400" dirty="0">
                <a:solidFill>
                  <a:schemeClr val="accent6"/>
                </a:solidFill>
              </a:rPr>
              <a:t>(%)</a:t>
            </a:r>
            <a:endParaRPr lang="en-GB" sz="1400" dirty="0">
              <a:solidFill>
                <a:schemeClr val="accent6"/>
              </a:solidFill>
            </a:endParaRPr>
          </a:p>
        </p:txBody>
      </p: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06960C4C-5590-FA14-6816-93C24F1CB3C1}"/>
              </a:ext>
            </a:extLst>
          </p:cNvPr>
          <p:cNvSpPr txBox="1"/>
          <p:nvPr/>
        </p:nvSpPr>
        <p:spPr>
          <a:xfrm rot="16200000">
            <a:off x="2075185" y="3368558"/>
            <a:ext cx="2700172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accent6"/>
                </a:solidFill>
              </a:rPr>
              <a:t>Days </a:t>
            </a:r>
            <a:r>
              <a:rPr lang="en-US" sz="1400" dirty="0">
                <a:solidFill>
                  <a:schemeClr val="accent6"/>
                </a:solidFill>
              </a:rPr>
              <a:t>(mean)</a:t>
            </a:r>
            <a:endParaRPr lang="en-GB" sz="1400" dirty="0">
              <a:solidFill>
                <a:schemeClr val="accent6"/>
              </a:solidFill>
            </a:endParaRPr>
          </a:p>
        </p:txBody>
      </p:sp>
      <p:sp>
        <p:nvSpPr>
          <p:cNvPr id="66" name="CasellaDiTesto 65">
            <a:extLst>
              <a:ext uri="{FF2B5EF4-FFF2-40B4-BE49-F238E27FC236}">
                <a16:creationId xmlns:a16="http://schemas.microsoft.com/office/drawing/2014/main" id="{130D6981-7C47-F258-A021-51D1DAF91DA5}"/>
              </a:ext>
            </a:extLst>
          </p:cNvPr>
          <p:cNvSpPr txBox="1"/>
          <p:nvPr/>
        </p:nvSpPr>
        <p:spPr>
          <a:xfrm rot="16200000">
            <a:off x="4948892" y="3368558"/>
            <a:ext cx="2700172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accent6"/>
                </a:solidFill>
              </a:rPr>
              <a:t>Number of children</a:t>
            </a:r>
            <a:endParaRPr lang="en-GB" sz="1400" dirty="0">
              <a:solidFill>
                <a:schemeClr val="accent6"/>
              </a:solidFill>
            </a:endParaRPr>
          </a:p>
        </p:txBody>
      </p:sp>
      <p:sp>
        <p:nvSpPr>
          <p:cNvPr id="67" name="CasellaDiTesto 66">
            <a:extLst>
              <a:ext uri="{FF2B5EF4-FFF2-40B4-BE49-F238E27FC236}">
                <a16:creationId xmlns:a16="http://schemas.microsoft.com/office/drawing/2014/main" id="{8793C087-DE0D-1B60-2F95-6A7C79B0EC2A}"/>
              </a:ext>
            </a:extLst>
          </p:cNvPr>
          <p:cNvSpPr txBox="1"/>
          <p:nvPr/>
        </p:nvSpPr>
        <p:spPr>
          <a:xfrm rot="16200000">
            <a:off x="7822600" y="3368558"/>
            <a:ext cx="2700172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accent6"/>
                </a:solidFill>
              </a:rPr>
              <a:t>Days </a:t>
            </a:r>
            <a:r>
              <a:rPr lang="en-US" sz="1400" dirty="0">
                <a:solidFill>
                  <a:schemeClr val="accent6"/>
                </a:solidFill>
              </a:rPr>
              <a:t>(mean)</a:t>
            </a:r>
            <a:endParaRPr lang="en-GB" sz="1400" dirty="0">
              <a:solidFill>
                <a:schemeClr val="accent6"/>
              </a:solidFill>
            </a:endParaRP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7CCAFF84-14A9-D476-9084-180722181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 dirty="0"/>
              <a:t>Preventive treatment with OM-85 reduced incidence of RTIs, </a:t>
            </a:r>
            <a:br>
              <a:rPr lang="en-GB" dirty="0"/>
            </a:br>
            <a:r>
              <a:rPr lang="en-GB" dirty="0"/>
              <a:t>days absent from school and working days lost by parents </a:t>
            </a:r>
          </a:p>
        </p:txBody>
      </p:sp>
      <p:sp>
        <p:nvSpPr>
          <p:cNvPr id="50" name="Segnaposto testo 49">
            <a:extLst>
              <a:ext uri="{FF2B5EF4-FFF2-40B4-BE49-F238E27FC236}">
                <a16:creationId xmlns:a16="http://schemas.microsoft.com/office/drawing/2014/main" id="{23DE5781-13FB-C86B-9817-87507D8C4BB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it-IT" dirty="0"/>
              <a:t>IIV, </a:t>
            </a:r>
            <a:r>
              <a:rPr lang="it-IT" dirty="0" err="1"/>
              <a:t>trivalent</a:t>
            </a:r>
            <a:r>
              <a:rPr lang="it-IT" dirty="0"/>
              <a:t> influenza vaccine; RTI, </a:t>
            </a:r>
            <a:r>
              <a:rPr lang="it-IT" dirty="0" err="1"/>
              <a:t>respiratory</a:t>
            </a:r>
            <a:r>
              <a:rPr lang="it-IT" dirty="0"/>
              <a:t> </a:t>
            </a:r>
            <a:r>
              <a:rPr lang="it-IT" dirty="0" err="1"/>
              <a:t>tract</a:t>
            </a:r>
            <a:r>
              <a:rPr lang="it-IT" dirty="0"/>
              <a:t> </a:t>
            </a:r>
            <a:r>
              <a:rPr lang="it-IT" dirty="0" err="1"/>
              <a:t>infection</a:t>
            </a:r>
            <a:r>
              <a:rPr lang="it-IT" dirty="0"/>
              <a:t>. </a:t>
            </a:r>
          </a:p>
          <a:p>
            <a:r>
              <a:rPr lang="it-IT" dirty="0"/>
              <a:t>1. Esposito S, et al. J </a:t>
            </a:r>
            <a:r>
              <a:rPr lang="it-IT" dirty="0" err="1"/>
              <a:t>Transl</a:t>
            </a:r>
            <a:r>
              <a:rPr lang="it-IT" dirty="0"/>
              <a:t> </a:t>
            </a:r>
            <a:r>
              <a:rPr lang="it-IT" dirty="0" err="1"/>
              <a:t>Med</a:t>
            </a:r>
            <a:r>
              <a:rPr lang="it-IT" dirty="0"/>
              <a:t>. 2019;17:284. 2. Esposito S, et al. Vaccine. 2014;32:2546-2552.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FBDC526-2CA1-3EFC-9662-9F8EE3592295}"/>
              </a:ext>
            </a:extLst>
          </p:cNvPr>
          <p:cNvSpPr/>
          <p:nvPr/>
        </p:nvSpPr>
        <p:spPr>
          <a:xfrm>
            <a:off x="6858000" y="5477205"/>
            <a:ext cx="4925291" cy="567116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GB" sz="1400" dirty="0">
                <a:solidFill>
                  <a:schemeClr val="accent6"/>
                </a:solidFill>
              </a:rPr>
              <a:t>When administered with IIV, </a:t>
            </a:r>
            <a:r>
              <a:rPr lang="en-GB" sz="1400" b="1" dirty="0">
                <a:solidFill>
                  <a:schemeClr val="accent2"/>
                </a:solidFill>
              </a:rPr>
              <a:t>OM-85 was well tolerated</a:t>
            </a:r>
            <a:br>
              <a:rPr lang="en-GB" sz="1400" b="1" dirty="0">
                <a:solidFill>
                  <a:schemeClr val="accent2"/>
                </a:solidFill>
              </a:rPr>
            </a:br>
            <a:r>
              <a:rPr lang="en-GB" sz="1400" dirty="0">
                <a:solidFill>
                  <a:schemeClr val="accent6"/>
                </a:solidFill>
              </a:rPr>
              <a:t>and </a:t>
            </a:r>
            <a:r>
              <a:rPr lang="en-GB" sz="1400" b="1" dirty="0">
                <a:solidFill>
                  <a:schemeClr val="accent2"/>
                </a:solidFill>
              </a:rPr>
              <a:t>provided additional clinical benefits</a:t>
            </a:r>
            <a:r>
              <a:rPr lang="en-GB" sz="1400" baseline="30000" dirty="0">
                <a:solidFill>
                  <a:schemeClr val="accent6"/>
                </a:solidFill>
              </a:rPr>
              <a:t>2</a:t>
            </a:r>
            <a:r>
              <a:rPr lang="en-GB" sz="1400" dirty="0">
                <a:solidFill>
                  <a:schemeClr val="accent6"/>
                </a:solidFill>
              </a:rPr>
              <a:t> </a:t>
            </a:r>
          </a:p>
        </p:txBody>
      </p:sp>
      <p:sp>
        <p:nvSpPr>
          <p:cNvPr id="51" name="Rettangolo 50">
            <a:extLst>
              <a:ext uri="{FF2B5EF4-FFF2-40B4-BE49-F238E27FC236}">
                <a16:creationId xmlns:a16="http://schemas.microsoft.com/office/drawing/2014/main" id="{A2A02A1D-8963-2280-C9C6-DF5B5E989A14}"/>
              </a:ext>
            </a:extLst>
          </p:cNvPr>
          <p:cNvSpPr/>
          <p:nvPr/>
        </p:nvSpPr>
        <p:spPr>
          <a:xfrm>
            <a:off x="-1" y="1419417"/>
            <a:ext cx="1416051" cy="432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Content Placeholder 5">
            <a:extLst>
              <a:ext uri="{FF2B5EF4-FFF2-40B4-BE49-F238E27FC236}">
                <a16:creationId xmlns:a16="http://schemas.microsoft.com/office/drawing/2014/main" id="{A999FB15-A569-1395-6F2C-D96DF5291783}"/>
              </a:ext>
            </a:extLst>
          </p:cNvPr>
          <p:cNvSpPr txBox="1">
            <a:spLocks/>
          </p:cNvSpPr>
          <p:nvPr/>
        </p:nvSpPr>
        <p:spPr>
          <a:xfrm>
            <a:off x="371475" y="1456361"/>
            <a:ext cx="1480790" cy="398827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US" sz="16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Incidence of RTIs </a:t>
            </a:r>
            <a:br>
              <a:rPr kumimoji="0" lang="en-US" sz="16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6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in children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16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3" name="Rettangolo 52">
            <a:extLst>
              <a:ext uri="{FF2B5EF4-FFF2-40B4-BE49-F238E27FC236}">
                <a16:creationId xmlns:a16="http://schemas.microsoft.com/office/drawing/2014/main" id="{533B40F0-CDA1-E8C9-595D-06F29DC2AD68}"/>
              </a:ext>
            </a:extLst>
          </p:cNvPr>
          <p:cNvSpPr/>
          <p:nvPr/>
        </p:nvSpPr>
        <p:spPr>
          <a:xfrm>
            <a:off x="3281270" y="1419417"/>
            <a:ext cx="1416051" cy="432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Content Placeholder 5">
            <a:extLst>
              <a:ext uri="{FF2B5EF4-FFF2-40B4-BE49-F238E27FC236}">
                <a16:creationId xmlns:a16="http://schemas.microsoft.com/office/drawing/2014/main" id="{BF706132-BAE7-E823-48F4-DA47715A9C55}"/>
              </a:ext>
            </a:extLst>
          </p:cNvPr>
          <p:cNvSpPr txBox="1">
            <a:spLocks/>
          </p:cNvSpPr>
          <p:nvPr/>
        </p:nvSpPr>
        <p:spPr>
          <a:xfrm>
            <a:off x="3519563" y="1456361"/>
            <a:ext cx="1554015" cy="398827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US" sz="16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Working days lost </a:t>
            </a:r>
            <a:br>
              <a:rPr kumimoji="0" lang="en-US" sz="16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6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by parents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16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5" name="Rettangolo 54">
            <a:extLst>
              <a:ext uri="{FF2B5EF4-FFF2-40B4-BE49-F238E27FC236}">
                <a16:creationId xmlns:a16="http://schemas.microsoft.com/office/drawing/2014/main" id="{6A350F59-6143-7E5E-500D-B760B5874B7F}"/>
              </a:ext>
            </a:extLst>
          </p:cNvPr>
          <p:cNvSpPr/>
          <p:nvPr/>
        </p:nvSpPr>
        <p:spPr>
          <a:xfrm>
            <a:off x="6182985" y="1419417"/>
            <a:ext cx="1416051" cy="432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Content Placeholder 5">
            <a:extLst>
              <a:ext uri="{FF2B5EF4-FFF2-40B4-BE49-F238E27FC236}">
                <a16:creationId xmlns:a16="http://schemas.microsoft.com/office/drawing/2014/main" id="{89D7B2CC-CB07-D745-23CE-08310F457CE9}"/>
              </a:ext>
            </a:extLst>
          </p:cNvPr>
          <p:cNvSpPr txBox="1">
            <a:spLocks/>
          </p:cNvSpPr>
          <p:nvPr/>
        </p:nvSpPr>
        <p:spPr>
          <a:xfrm>
            <a:off x="6412786" y="1456361"/>
            <a:ext cx="1586268" cy="398827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US" sz="16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Decrease in upper </a:t>
            </a:r>
            <a:br>
              <a:rPr kumimoji="0" lang="en-US" sz="16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6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and lower RTIs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  <a:endParaRPr kumimoji="0" lang="en-GB" sz="16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7" name="Rettangolo 56">
            <a:extLst>
              <a:ext uri="{FF2B5EF4-FFF2-40B4-BE49-F238E27FC236}">
                <a16:creationId xmlns:a16="http://schemas.microsoft.com/office/drawing/2014/main" id="{CC3B63D5-6AFB-5FB5-D10D-490B916A1FD6}"/>
              </a:ext>
            </a:extLst>
          </p:cNvPr>
          <p:cNvSpPr/>
          <p:nvPr/>
        </p:nvSpPr>
        <p:spPr>
          <a:xfrm>
            <a:off x="9084700" y="1419416"/>
            <a:ext cx="1416051" cy="431999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Content Placeholder 5">
            <a:extLst>
              <a:ext uri="{FF2B5EF4-FFF2-40B4-BE49-F238E27FC236}">
                <a16:creationId xmlns:a16="http://schemas.microsoft.com/office/drawing/2014/main" id="{459A9258-10EA-B7C5-3DE8-03CAF6C3726D}"/>
              </a:ext>
            </a:extLst>
          </p:cNvPr>
          <p:cNvSpPr txBox="1">
            <a:spLocks/>
          </p:cNvSpPr>
          <p:nvPr/>
        </p:nvSpPr>
        <p:spPr>
          <a:xfrm>
            <a:off x="9306008" y="1456361"/>
            <a:ext cx="998478" cy="398827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US" sz="16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School days</a:t>
            </a:r>
            <a:br>
              <a:rPr kumimoji="0" lang="en-US" sz="16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6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lost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  <a:endParaRPr kumimoji="0" lang="en-GB" sz="16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68" name="LEGENDA">
            <a:extLst>
              <a:ext uri="{FF2B5EF4-FFF2-40B4-BE49-F238E27FC236}">
                <a16:creationId xmlns:a16="http://schemas.microsoft.com/office/drawing/2014/main" id="{9685B3EE-E8DA-5917-5D85-823E88315D7D}"/>
              </a:ext>
            </a:extLst>
          </p:cNvPr>
          <p:cNvGrpSpPr/>
          <p:nvPr/>
        </p:nvGrpSpPr>
        <p:grpSpPr>
          <a:xfrm>
            <a:off x="6941886" y="2056303"/>
            <a:ext cx="108000" cy="272339"/>
            <a:chOff x="4760306" y="5899101"/>
            <a:chExt cx="108000" cy="272339"/>
          </a:xfrm>
        </p:grpSpPr>
        <p:sp>
          <p:nvSpPr>
            <p:cNvPr id="69" name="TextBox 13">
              <a:extLst>
                <a:ext uri="{FF2B5EF4-FFF2-40B4-BE49-F238E27FC236}">
                  <a16:creationId xmlns:a16="http://schemas.microsoft.com/office/drawing/2014/main" id="{278965DB-3D1A-6D02-8F07-0E9AD09E27F9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760306" y="5899101"/>
              <a:ext cx="108000" cy="108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IIV only (n=35)</a:t>
              </a:r>
            </a:p>
          </p:txBody>
        </p:sp>
        <p:sp>
          <p:nvSpPr>
            <p:cNvPr id="70" name="TextBox 12">
              <a:extLst>
                <a:ext uri="{FF2B5EF4-FFF2-40B4-BE49-F238E27FC236}">
                  <a16:creationId xmlns:a16="http://schemas.microsoft.com/office/drawing/2014/main" id="{7805415A-0F2E-D821-FDA2-70C40CA33A80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760306" y="6063440"/>
              <a:ext cx="108000" cy="10800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IIV + OM-85 (n=33)</a:t>
              </a:r>
            </a:p>
          </p:txBody>
        </p:sp>
      </p:grpSp>
      <p:sp>
        <p:nvSpPr>
          <p:cNvPr id="72" name="Left Arrow 22">
            <a:extLst>
              <a:ext uri="{FF2B5EF4-FFF2-40B4-BE49-F238E27FC236}">
                <a16:creationId xmlns:a16="http://schemas.microsoft.com/office/drawing/2014/main" id="{3C52B1D4-8A3A-EA2B-6DD0-F6ADA16A2937}"/>
              </a:ext>
            </a:extLst>
          </p:cNvPr>
          <p:cNvSpPr/>
          <p:nvPr/>
        </p:nvSpPr>
        <p:spPr>
          <a:xfrm rot="16200000">
            <a:off x="5091772" y="2664202"/>
            <a:ext cx="630628" cy="360000"/>
          </a:xfrm>
          <a:prstGeom prst="leftArrow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" wrap="none" lIns="648000" tIns="0" rIns="0" bIns="0" anchor="b" anchorCtr="0"/>
          <a:lstStyle/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–31%</a:t>
            </a:r>
          </a:p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(P&lt;0.005)</a:t>
            </a:r>
          </a:p>
        </p:txBody>
      </p:sp>
      <p:sp>
        <p:nvSpPr>
          <p:cNvPr id="73" name="Left Arrow 22">
            <a:extLst>
              <a:ext uri="{FF2B5EF4-FFF2-40B4-BE49-F238E27FC236}">
                <a16:creationId xmlns:a16="http://schemas.microsoft.com/office/drawing/2014/main" id="{615A174E-0937-92C6-DB79-802BB888A1B3}"/>
              </a:ext>
            </a:extLst>
          </p:cNvPr>
          <p:cNvSpPr/>
          <p:nvPr/>
        </p:nvSpPr>
        <p:spPr>
          <a:xfrm rot="16200000">
            <a:off x="7251214" y="4009885"/>
            <a:ext cx="574184" cy="252000"/>
          </a:xfrm>
          <a:prstGeom prst="leftArrow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" wrap="none" lIns="648000" tIns="0" rIns="0" bIns="0" anchor="b" anchorCtr="0"/>
          <a:lstStyle/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–67%</a:t>
            </a:r>
          </a:p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(P&lt;0.05)</a:t>
            </a:r>
          </a:p>
        </p:txBody>
      </p:sp>
      <p:sp>
        <p:nvSpPr>
          <p:cNvPr id="74" name="Left Arrow 22">
            <a:extLst>
              <a:ext uri="{FF2B5EF4-FFF2-40B4-BE49-F238E27FC236}">
                <a16:creationId xmlns:a16="http://schemas.microsoft.com/office/drawing/2014/main" id="{5BD92B7C-1B2E-86B5-58F3-6E1428557B56}"/>
              </a:ext>
            </a:extLst>
          </p:cNvPr>
          <p:cNvSpPr/>
          <p:nvPr/>
        </p:nvSpPr>
        <p:spPr>
          <a:xfrm rot="16200000">
            <a:off x="8163254" y="2979295"/>
            <a:ext cx="682626" cy="252000"/>
          </a:xfrm>
          <a:prstGeom prst="leftArrow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" wrap="none" lIns="648000" tIns="0" rIns="0" bIns="0" anchor="b" anchorCtr="0"/>
          <a:lstStyle/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–35%</a:t>
            </a:r>
          </a:p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(P&lt;0.05)</a:t>
            </a:r>
          </a:p>
        </p:txBody>
      </p:sp>
      <p:sp>
        <p:nvSpPr>
          <p:cNvPr id="75" name="Left Arrow 22">
            <a:extLst>
              <a:ext uri="{FF2B5EF4-FFF2-40B4-BE49-F238E27FC236}">
                <a16:creationId xmlns:a16="http://schemas.microsoft.com/office/drawing/2014/main" id="{6D781CD3-418F-8FE1-231B-26D963332920}"/>
              </a:ext>
            </a:extLst>
          </p:cNvPr>
          <p:cNvSpPr/>
          <p:nvPr/>
        </p:nvSpPr>
        <p:spPr>
          <a:xfrm rot="16200000">
            <a:off x="10676018" y="3001876"/>
            <a:ext cx="1051920" cy="360000"/>
          </a:xfrm>
          <a:prstGeom prst="leftArrow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" wrap="none" lIns="1044000" tIns="0" rIns="0" bIns="0" anchor="b" anchorCtr="0"/>
          <a:lstStyle/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–52%</a:t>
            </a:r>
          </a:p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(P&lt;0.05)</a:t>
            </a:r>
          </a:p>
        </p:txBody>
      </p:sp>
      <p:sp>
        <p:nvSpPr>
          <p:cNvPr id="2" name="TextBox 138">
            <a:extLst>
              <a:ext uri="{FF2B5EF4-FFF2-40B4-BE49-F238E27FC236}">
                <a16:creationId xmlns:a16="http://schemas.microsoft.com/office/drawing/2014/main" id="{F89A8D39-0E41-5CDA-2A1B-F9E7E1F70F91}"/>
              </a:ext>
            </a:extLst>
          </p:cNvPr>
          <p:cNvSpPr txBox="1"/>
          <p:nvPr/>
        </p:nvSpPr>
        <p:spPr>
          <a:xfrm>
            <a:off x="11229795" y="287001"/>
            <a:ext cx="886461" cy="1388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Daycare/school</a:t>
            </a:r>
          </a:p>
        </p:txBody>
      </p:sp>
      <p:pic>
        <p:nvPicPr>
          <p:cNvPr id="3" name="Graphic 28" descr="Classroom with solid fill">
            <a:extLst>
              <a:ext uri="{FF2B5EF4-FFF2-40B4-BE49-F238E27FC236}">
                <a16:creationId xmlns:a16="http://schemas.microsoft.com/office/drawing/2014/main" id="{3D463ABB-0DE1-0CA1-3330-0555B690AF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24769" y="452699"/>
            <a:ext cx="636009" cy="636009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DB93047-69A2-187F-8336-116E807D1B20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039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uppo 64">
            <a:extLst>
              <a:ext uri="{FF2B5EF4-FFF2-40B4-BE49-F238E27FC236}">
                <a16:creationId xmlns:a16="http://schemas.microsoft.com/office/drawing/2014/main" id="{7F5D042F-568C-FD6E-A516-4DA8917AABA5}"/>
              </a:ext>
            </a:extLst>
          </p:cNvPr>
          <p:cNvGrpSpPr/>
          <p:nvPr/>
        </p:nvGrpSpPr>
        <p:grpSpPr>
          <a:xfrm>
            <a:off x="3075322" y="2026256"/>
            <a:ext cx="4108760" cy="3980843"/>
            <a:chOff x="3104198" y="2026256"/>
            <a:chExt cx="4108760" cy="3980843"/>
          </a:xfrm>
        </p:grpSpPr>
        <p:sp>
          <p:nvSpPr>
            <p:cNvPr id="57" name="Rectangle 46">
              <a:extLst>
                <a:ext uri="{FF2B5EF4-FFF2-40B4-BE49-F238E27FC236}">
                  <a16:creationId xmlns:a16="http://schemas.microsoft.com/office/drawing/2014/main" id="{8A1B4021-5774-CF13-B060-E9D5D4CEB567}"/>
                </a:ext>
              </a:extLst>
            </p:cNvPr>
            <p:cNvSpPr/>
            <p:nvPr/>
          </p:nvSpPr>
          <p:spPr>
            <a:xfrm>
              <a:off x="3108958" y="2048316"/>
              <a:ext cx="4104000" cy="39587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60" name="Left Bracket 246">
              <a:extLst>
                <a:ext uri="{FF2B5EF4-FFF2-40B4-BE49-F238E27FC236}">
                  <a16:creationId xmlns:a16="http://schemas.microsoft.com/office/drawing/2014/main" id="{F151563E-41A8-E1AE-5EA3-4DC7743B1BB5}"/>
                </a:ext>
              </a:extLst>
            </p:cNvPr>
            <p:cNvSpPr/>
            <p:nvPr/>
          </p:nvSpPr>
          <p:spPr>
            <a:xfrm rot="5400000">
              <a:off x="4993354" y="1371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61" name="Left Bracket 246">
              <a:extLst>
                <a:ext uri="{FF2B5EF4-FFF2-40B4-BE49-F238E27FC236}">
                  <a16:creationId xmlns:a16="http://schemas.microsoft.com/office/drawing/2014/main" id="{7D9A5834-6015-2F2C-3EF9-D6EE523C568F}"/>
                </a:ext>
              </a:extLst>
            </p:cNvPr>
            <p:cNvSpPr/>
            <p:nvPr/>
          </p:nvSpPr>
          <p:spPr>
            <a:xfrm rot="16200000">
              <a:off x="4993355" y="3794699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981424B7-45DB-8C8A-6152-43F7125D622D}"/>
              </a:ext>
            </a:extLst>
          </p:cNvPr>
          <p:cNvGrpSpPr/>
          <p:nvPr/>
        </p:nvGrpSpPr>
        <p:grpSpPr>
          <a:xfrm>
            <a:off x="7430700" y="2026257"/>
            <a:ext cx="4104239" cy="3980843"/>
            <a:chOff x="7392199" y="2026257"/>
            <a:chExt cx="4104239" cy="3980843"/>
          </a:xfrm>
        </p:grpSpPr>
        <p:sp>
          <p:nvSpPr>
            <p:cNvPr id="58" name="Rectangle 46">
              <a:extLst>
                <a:ext uri="{FF2B5EF4-FFF2-40B4-BE49-F238E27FC236}">
                  <a16:creationId xmlns:a16="http://schemas.microsoft.com/office/drawing/2014/main" id="{7FA1FE2B-ABB3-E71E-2074-AB27390D0C74}"/>
                </a:ext>
              </a:extLst>
            </p:cNvPr>
            <p:cNvSpPr/>
            <p:nvPr/>
          </p:nvSpPr>
          <p:spPr>
            <a:xfrm>
              <a:off x="7392199" y="2048316"/>
              <a:ext cx="4104000" cy="39587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62" name="Left Bracket 246">
              <a:extLst>
                <a:ext uri="{FF2B5EF4-FFF2-40B4-BE49-F238E27FC236}">
                  <a16:creationId xmlns:a16="http://schemas.microsoft.com/office/drawing/2014/main" id="{E7E10AEE-D0DD-8B08-F630-70A2F5164868}"/>
                </a:ext>
              </a:extLst>
            </p:cNvPr>
            <p:cNvSpPr/>
            <p:nvPr/>
          </p:nvSpPr>
          <p:spPr>
            <a:xfrm rot="5400000">
              <a:off x="9284038" y="137101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63" name="Left Bracket 246">
              <a:extLst>
                <a:ext uri="{FF2B5EF4-FFF2-40B4-BE49-F238E27FC236}">
                  <a16:creationId xmlns:a16="http://schemas.microsoft.com/office/drawing/2014/main" id="{082D13D9-6F65-A714-EA5A-68AFD46E81F2}"/>
                </a:ext>
              </a:extLst>
            </p:cNvPr>
            <p:cNvSpPr/>
            <p:nvPr/>
          </p:nvSpPr>
          <p:spPr>
            <a:xfrm rot="16200000">
              <a:off x="9284039" y="37947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sp>
        <p:nvSpPr>
          <p:cNvPr id="10" name="TextBox 20">
            <a:extLst>
              <a:ext uri="{FF2B5EF4-FFF2-40B4-BE49-F238E27FC236}">
                <a16:creationId xmlns:a16="http://schemas.microsoft.com/office/drawing/2014/main" id="{2F10DD78-FABE-677B-3A11-9D4CCA801EF4}"/>
              </a:ext>
            </a:extLst>
          </p:cNvPr>
          <p:cNvSpPr txBox="1"/>
          <p:nvPr/>
        </p:nvSpPr>
        <p:spPr>
          <a:xfrm>
            <a:off x="3260609" y="2821104"/>
            <a:ext cx="3600000" cy="30916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44000" marR="0" lvl="0" indent="-144000" algn="l" defTabSz="4572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Premature 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(34 weeks), mixed breastfeeding for 4 months</a:t>
            </a:r>
          </a:p>
          <a:p>
            <a:pPr marL="144000" marR="0" lvl="0" indent="-144000" algn="l" defTabSz="4572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Daycare 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since 18 months old </a:t>
            </a:r>
          </a:p>
          <a:p>
            <a:pPr marL="144000" marR="0" lvl="0" indent="-144000" algn="l" defTabSz="4572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Prior to starting daycare, 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17 well-child </a:t>
            </a:r>
            <a:b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</a:b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check-ups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 without any underlying pathology</a:t>
            </a:r>
          </a:p>
          <a:p>
            <a:pPr marL="144000" marR="0" lvl="0" indent="-144000" algn="l" defTabSz="4572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Vaccines up to date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, including influenza 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</a:rPr>
              <a:t>12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 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episodes of acute pharyngitis/</a:t>
            </a:r>
            <a:b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</a:b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rhinopharyngitis/bronchial obstructive syndrome/bronchitis in 2 years 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1" i="1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cs typeface="Arial" panose="020B0604020202020204" pitchFamily="34" charset="0"/>
              </a:rPr>
              <a:t>Respiratory infections managed with NSAIDS, antibiotics, mucolytics, antihistamines, beta-2 agonists and hydration</a:t>
            </a:r>
            <a:endParaRPr kumimoji="0" lang="en-GB" sz="1500" b="0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Calibri" panose="020F0502020204030204" pitchFamily="34" charset="0"/>
            </a:endParaRPr>
          </a:p>
        </p:txBody>
      </p:sp>
      <p:sp>
        <p:nvSpPr>
          <p:cNvPr id="11" name="TextBox 22">
            <a:extLst>
              <a:ext uri="{FF2B5EF4-FFF2-40B4-BE49-F238E27FC236}">
                <a16:creationId xmlns:a16="http://schemas.microsoft.com/office/drawing/2014/main" id="{FBD6205E-B714-50F1-2F71-7CFD360E6599}"/>
              </a:ext>
            </a:extLst>
          </p:cNvPr>
          <p:cNvSpPr txBox="1"/>
          <p:nvPr/>
        </p:nvSpPr>
        <p:spPr>
          <a:xfrm>
            <a:off x="8229600" y="2821104"/>
            <a:ext cx="3305576" cy="1802288"/>
          </a:xfrm>
          <a:prstGeom prst="rect">
            <a:avLst/>
          </a:prstGeom>
          <a:noFill/>
        </p:spPr>
        <p:txBody>
          <a:bodyPr wrap="square" lIns="0" tIns="0" rIns="14400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Demanding wet cough, emetic, </a:t>
            </a:r>
            <a:r>
              <a:rPr kumimoji="0" lang="en-GB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rhinorrhea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, afebrile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Diagnosis of acute bronchial obstructive syndrome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Poor sleep quality and absenteeism </a:t>
            </a:r>
            <a:b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</a:b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from daycare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1263E8-DAF1-D104-CB71-1B8CFD1095DB}"/>
              </a:ext>
            </a:extLst>
          </p:cNvPr>
          <p:cNvSpPr txBox="1"/>
          <p:nvPr/>
        </p:nvSpPr>
        <p:spPr>
          <a:xfrm>
            <a:off x="2881640" y="1520825"/>
            <a:ext cx="8813664" cy="360000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GB"/>
              <a:t>Reactive management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59C935-1E25-25B5-D1A8-EC21E1347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/>
              <a:t>History &amp; diagnosis</a:t>
            </a:r>
          </a:p>
        </p:txBody>
      </p:sp>
      <p:sp>
        <p:nvSpPr>
          <p:cNvPr id="35" name="Title 22">
            <a:extLst>
              <a:ext uri="{FF2B5EF4-FFF2-40B4-BE49-F238E27FC236}">
                <a16:creationId xmlns:a16="http://schemas.microsoft.com/office/drawing/2014/main" id="{41C1B8EB-F3A0-1308-169E-AC3F746C0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Clinical example:</a:t>
            </a:r>
            <a:br>
              <a:rPr lang="en-GB" noProof="0" dirty="0"/>
            </a:br>
            <a:r>
              <a:rPr lang="en-GB" b="0" noProof="0" dirty="0"/>
              <a:t>Recurrent RTIs in a 3-year-old girl attending daycare</a:t>
            </a:r>
            <a:endParaRPr lang="en-GB" b="0" dirty="0"/>
          </a:p>
        </p:txBody>
      </p:sp>
      <p:sp>
        <p:nvSpPr>
          <p:cNvPr id="46" name="Segnaposto testo 45">
            <a:extLst>
              <a:ext uri="{FF2B5EF4-FFF2-40B4-BE49-F238E27FC236}">
                <a16:creationId xmlns:a16="http://schemas.microsoft.com/office/drawing/2014/main" id="{6672A125-4515-A24A-FC14-30F7421C604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NSAID, non-steroidal anti-inflammatory drug; RTI, respiratory tract infection.</a:t>
            </a:r>
          </a:p>
          <a:p>
            <a:r>
              <a:rPr lang="en-US" dirty="0"/>
              <a:t>Please note that while these cases cover real data and circumstances, the patient names and images used are fictitious. This case is based on local prescription guidelines.</a:t>
            </a:r>
          </a:p>
        </p:txBody>
      </p:sp>
      <p:sp>
        <p:nvSpPr>
          <p:cNvPr id="51" name="Ovale 8">
            <a:extLst>
              <a:ext uri="{FF2B5EF4-FFF2-40B4-BE49-F238E27FC236}">
                <a16:creationId xmlns:a16="http://schemas.microsoft.com/office/drawing/2014/main" id="{7C68911E-74D0-7C69-95B0-5AA18C8BD800}"/>
              </a:ext>
            </a:extLst>
          </p:cNvPr>
          <p:cNvSpPr>
            <a:spLocks noChangeAspect="1"/>
          </p:cNvSpPr>
          <p:nvPr/>
        </p:nvSpPr>
        <p:spPr>
          <a:xfrm>
            <a:off x="7589164" y="2753027"/>
            <a:ext cx="468000" cy="468001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e 8">
            <a:extLst>
              <a:ext uri="{FF2B5EF4-FFF2-40B4-BE49-F238E27FC236}">
                <a16:creationId xmlns:a16="http://schemas.microsoft.com/office/drawing/2014/main" id="{206279B1-95A9-FBC7-D00B-F3E5FB6DCE7B}"/>
              </a:ext>
            </a:extLst>
          </p:cNvPr>
          <p:cNvSpPr>
            <a:spLocks noChangeAspect="1"/>
          </p:cNvSpPr>
          <p:nvPr/>
        </p:nvSpPr>
        <p:spPr>
          <a:xfrm>
            <a:off x="7589164" y="3483676"/>
            <a:ext cx="468000" cy="468001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e 8">
            <a:extLst>
              <a:ext uri="{FF2B5EF4-FFF2-40B4-BE49-F238E27FC236}">
                <a16:creationId xmlns:a16="http://schemas.microsoft.com/office/drawing/2014/main" id="{DE9611A5-F7B2-6D46-BCDB-F769145CF87F}"/>
              </a:ext>
            </a:extLst>
          </p:cNvPr>
          <p:cNvSpPr>
            <a:spLocks noChangeAspect="1"/>
          </p:cNvSpPr>
          <p:nvPr/>
        </p:nvSpPr>
        <p:spPr>
          <a:xfrm>
            <a:off x="7589164" y="4163359"/>
            <a:ext cx="468000" cy="468001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ttangolo 2">
            <a:extLst>
              <a:ext uri="{FF2B5EF4-FFF2-40B4-BE49-F238E27FC236}">
                <a16:creationId xmlns:a16="http://schemas.microsoft.com/office/drawing/2014/main" id="{AB06BAA1-CBE0-C0AF-E730-248F2B4946C0}"/>
              </a:ext>
            </a:extLst>
          </p:cNvPr>
          <p:cNvSpPr/>
          <p:nvPr/>
        </p:nvSpPr>
        <p:spPr>
          <a:xfrm>
            <a:off x="3224082" y="2168888"/>
            <a:ext cx="38160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Medical history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 (2021–2023)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56" name="Rettangolo 2">
            <a:extLst>
              <a:ext uri="{FF2B5EF4-FFF2-40B4-BE49-F238E27FC236}">
                <a16:creationId xmlns:a16="http://schemas.microsoft.com/office/drawing/2014/main" id="{978C1959-EFFF-3202-C1BF-3500FD081B56}"/>
              </a:ext>
            </a:extLst>
          </p:cNvPr>
          <p:cNvSpPr/>
          <p:nvPr/>
        </p:nvSpPr>
        <p:spPr>
          <a:xfrm>
            <a:off x="7574700" y="2168888"/>
            <a:ext cx="38160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Consultation </a:t>
            </a: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notes</a:t>
            </a:r>
            <a:r>
              <a:rPr kumimoji="0" lang="en-GB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 (June 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2023)</a:t>
            </a:r>
          </a:p>
        </p:txBody>
      </p: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749F62CD-A21C-2128-8528-29269D72D685}"/>
              </a:ext>
            </a:extLst>
          </p:cNvPr>
          <p:cNvGrpSpPr/>
          <p:nvPr/>
        </p:nvGrpSpPr>
        <p:grpSpPr>
          <a:xfrm>
            <a:off x="371399" y="1520825"/>
            <a:ext cx="2016000" cy="2113305"/>
            <a:chOff x="371399" y="1520825"/>
            <a:chExt cx="2016000" cy="2113305"/>
          </a:xfrm>
        </p:grpSpPr>
        <p:sp>
          <p:nvSpPr>
            <p:cNvPr id="82" name="TextBox 23">
              <a:extLst>
                <a:ext uri="{FF2B5EF4-FFF2-40B4-BE49-F238E27FC236}">
                  <a16:creationId xmlns:a16="http://schemas.microsoft.com/office/drawing/2014/main" id="{0BD2536B-21C3-81CB-D2D9-F432CE148955}"/>
                </a:ext>
              </a:extLst>
            </p:cNvPr>
            <p:cNvSpPr txBox="1"/>
            <p:nvPr/>
          </p:nvSpPr>
          <p:spPr>
            <a:xfrm>
              <a:off x="371399" y="2785566"/>
              <a:ext cx="2016000" cy="252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Isabella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pic>
          <p:nvPicPr>
            <p:cNvPr id="83" name="Picture 4">
              <a:extLst>
                <a:ext uri="{FF2B5EF4-FFF2-40B4-BE49-F238E27FC236}">
                  <a16:creationId xmlns:a16="http://schemas.microsoft.com/office/drawing/2014/main" id="{F8C4C3E3-75F1-9F35-0524-EB54AA8162E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74" r="22296" b="1099"/>
            <a:stretch/>
          </p:blipFill>
          <p:spPr bwMode="auto">
            <a:xfrm>
              <a:off x="803399" y="1520825"/>
              <a:ext cx="1152000" cy="115200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  <a:effectLst>
              <a:outerShdw blurRad="127000" algn="ctr" rotWithShape="0">
                <a:schemeClr val="accent6">
                  <a:alpha val="4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4" name="TextBox 23">
              <a:extLst>
                <a:ext uri="{FF2B5EF4-FFF2-40B4-BE49-F238E27FC236}">
                  <a16:creationId xmlns:a16="http://schemas.microsoft.com/office/drawing/2014/main" id="{FCAFC351-0B86-6906-DACC-3970DCE1B2D4}"/>
                </a:ext>
              </a:extLst>
            </p:cNvPr>
            <p:cNvSpPr txBox="1"/>
            <p:nvPr/>
          </p:nvSpPr>
          <p:spPr>
            <a:xfrm>
              <a:off x="371399" y="3037566"/>
              <a:ext cx="2016000" cy="596564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3 YEARS OLD</a:t>
              </a:r>
              <a:endPara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Preterm; daycare </a:t>
              </a:r>
              <a:b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since 18 months old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85" name="Connettore diritto 84">
              <a:extLst>
                <a:ext uri="{FF2B5EF4-FFF2-40B4-BE49-F238E27FC236}">
                  <a16:creationId xmlns:a16="http://schemas.microsoft.com/office/drawing/2014/main" id="{67374BDD-02CC-267D-6F18-D77489C230AD}"/>
                </a:ext>
              </a:extLst>
            </p:cNvPr>
            <p:cNvCxnSpPr/>
            <p:nvPr/>
          </p:nvCxnSpPr>
          <p:spPr>
            <a:xfrm>
              <a:off x="461399" y="3282494"/>
              <a:ext cx="1836000" cy="0"/>
            </a:xfrm>
            <a:prstGeom prst="line">
              <a:avLst/>
            </a:prstGeom>
            <a:ln w="15875" cap="rnd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uppo 85">
            <a:extLst>
              <a:ext uri="{FF2B5EF4-FFF2-40B4-BE49-F238E27FC236}">
                <a16:creationId xmlns:a16="http://schemas.microsoft.com/office/drawing/2014/main" id="{C22F1188-1CA2-2CE4-4B5C-28681F0F62A7}"/>
              </a:ext>
            </a:extLst>
          </p:cNvPr>
          <p:cNvGrpSpPr/>
          <p:nvPr/>
        </p:nvGrpSpPr>
        <p:grpSpPr>
          <a:xfrm>
            <a:off x="371399" y="3794549"/>
            <a:ext cx="2016000" cy="2253123"/>
            <a:chOff x="371399" y="3794549"/>
            <a:chExt cx="2016000" cy="2253123"/>
          </a:xfrm>
        </p:grpSpPr>
        <p:pic>
          <p:nvPicPr>
            <p:cNvPr id="87" name="object 25">
              <a:extLst>
                <a:ext uri="{FF2B5EF4-FFF2-40B4-BE49-F238E27FC236}">
                  <a16:creationId xmlns:a16="http://schemas.microsoft.com/office/drawing/2014/main" id="{3FD60C93-4FD4-0E7D-876A-926195307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702" t="4542" r="3339" b="7995"/>
            <a:stretch/>
          </p:blipFill>
          <p:spPr>
            <a:xfrm>
              <a:off x="803399" y="3794549"/>
              <a:ext cx="1152000" cy="115325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127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8" name="TextBox 23">
              <a:extLst>
                <a:ext uri="{FF2B5EF4-FFF2-40B4-BE49-F238E27FC236}">
                  <a16:creationId xmlns:a16="http://schemas.microsoft.com/office/drawing/2014/main" id="{35A36961-CD53-302D-7E2E-EC998CEFD319}"/>
                </a:ext>
              </a:extLst>
            </p:cNvPr>
            <p:cNvSpPr txBox="1"/>
            <p:nvPr/>
          </p:nvSpPr>
          <p:spPr>
            <a:xfrm>
              <a:off x="371399" y="5050917"/>
              <a:ext cx="2016000" cy="396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Dr Daniel</a:t>
              </a:r>
              <a:b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Alcántara </a:t>
              </a: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Landa,</a:t>
              </a:r>
            </a:p>
          </p:txBody>
        </p:sp>
        <p:sp>
          <p:nvSpPr>
            <p:cNvPr id="89" name="TextBox 23">
              <a:extLst>
                <a:ext uri="{FF2B5EF4-FFF2-40B4-BE49-F238E27FC236}">
                  <a16:creationId xmlns:a16="http://schemas.microsoft.com/office/drawing/2014/main" id="{3C937C71-7614-BA27-DED3-5E4BF0CAA929}"/>
                </a:ext>
              </a:extLst>
            </p:cNvPr>
            <p:cNvSpPr txBox="1"/>
            <p:nvPr/>
          </p:nvSpPr>
          <p:spPr>
            <a:xfrm>
              <a:off x="371399" y="5451108"/>
              <a:ext cx="2016000" cy="596564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PEDIATRICIAN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Art Medic</a:t>
              </a:r>
              <a:b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Integral Health Care, Lima, Peru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90" name="object 30">
              <a:extLst>
                <a:ext uri="{FF2B5EF4-FFF2-40B4-BE49-F238E27FC236}">
                  <a16:creationId xmlns:a16="http://schemas.microsoft.com/office/drawing/2014/main" id="{8047EA00-D0FE-A6A3-007D-5DD77B3C1127}"/>
                </a:ext>
              </a:extLst>
            </p:cNvPr>
            <p:cNvSpPr txBox="1"/>
            <p:nvPr/>
          </p:nvSpPr>
          <p:spPr>
            <a:xfrm>
              <a:off x="1343399" y="4644822"/>
              <a:ext cx="1044000" cy="144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vert="horz" wrap="square" lIns="0" tIns="0" rIns="0" bIns="7200" rtlCol="0" anchor="ctr" anchorCtr="0">
              <a:noAutofit/>
            </a:bodyPr>
            <a:lstStyle>
              <a:defPPr>
                <a:defRPr kern="0"/>
              </a:defPPr>
            </a:lstStyle>
            <a:p>
              <a:pPr algn="ctr"/>
              <a:r>
                <a:rPr sz="900" dirty="0">
                  <a:solidFill>
                    <a:schemeClr val="accent1">
                      <a:lumMod val="50000"/>
                    </a:schemeClr>
                  </a:solidFill>
                  <a:cs typeface="Arial"/>
                </a:rPr>
                <a:t>Case presented by</a:t>
              </a:r>
            </a:p>
          </p:txBody>
        </p:sp>
        <p:cxnSp>
          <p:nvCxnSpPr>
            <p:cNvPr id="91" name="Connettore diritto 90">
              <a:extLst>
                <a:ext uri="{FF2B5EF4-FFF2-40B4-BE49-F238E27FC236}">
                  <a16:creationId xmlns:a16="http://schemas.microsoft.com/office/drawing/2014/main" id="{955E7E0E-9047-982B-FBC6-2F73154F77ED}"/>
                </a:ext>
              </a:extLst>
            </p:cNvPr>
            <p:cNvCxnSpPr>
              <a:cxnSpLocks/>
            </p:cNvCxnSpPr>
            <p:nvPr/>
          </p:nvCxnSpPr>
          <p:spPr>
            <a:xfrm>
              <a:off x="461399" y="5692318"/>
              <a:ext cx="1836000" cy="0"/>
            </a:xfrm>
            <a:prstGeom prst="line">
              <a:avLst/>
            </a:prstGeom>
            <a:ln w="15875" cap="rnd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138">
            <a:extLst>
              <a:ext uri="{FF2B5EF4-FFF2-40B4-BE49-F238E27FC236}">
                <a16:creationId xmlns:a16="http://schemas.microsoft.com/office/drawing/2014/main" id="{B0FDF489-4A98-CB3C-4587-970665343465}"/>
              </a:ext>
            </a:extLst>
          </p:cNvPr>
          <p:cNvSpPr txBox="1"/>
          <p:nvPr/>
        </p:nvSpPr>
        <p:spPr>
          <a:xfrm>
            <a:off x="11229795" y="287001"/>
            <a:ext cx="886461" cy="1388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Daycare/school</a:t>
            </a:r>
          </a:p>
        </p:txBody>
      </p:sp>
      <p:pic>
        <p:nvPicPr>
          <p:cNvPr id="4" name="Graphic 28" descr="Classroom with solid fill">
            <a:extLst>
              <a:ext uri="{FF2B5EF4-FFF2-40B4-BE49-F238E27FC236}">
                <a16:creationId xmlns:a16="http://schemas.microsoft.com/office/drawing/2014/main" id="{62C36B6D-65F9-A785-976B-2524B436EB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24769" y="452699"/>
            <a:ext cx="636009" cy="636009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ACE20EF-BB13-4131-A4E3-881BCDFBC4FD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Graphic 15" descr="Lungs with solid fill">
            <a:extLst>
              <a:ext uri="{FF2B5EF4-FFF2-40B4-BE49-F238E27FC236}">
                <a16:creationId xmlns:a16="http://schemas.microsoft.com/office/drawing/2014/main" id="{9BB916D2-F717-13F9-1BC8-7FAC454B52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55534" y="3529013"/>
            <a:ext cx="347504" cy="347505"/>
          </a:xfrm>
          <a:prstGeom prst="rect">
            <a:avLst/>
          </a:prstGeom>
        </p:spPr>
      </p:pic>
      <p:sp>
        <p:nvSpPr>
          <p:cNvPr id="12" name="Graphic 93">
            <a:extLst>
              <a:ext uri="{FF2B5EF4-FFF2-40B4-BE49-F238E27FC236}">
                <a16:creationId xmlns:a16="http://schemas.microsoft.com/office/drawing/2014/main" id="{B6130E21-CF7E-32F1-98C7-868D07A98ED7}"/>
              </a:ext>
            </a:extLst>
          </p:cNvPr>
          <p:cNvSpPr/>
          <p:nvPr/>
        </p:nvSpPr>
        <p:spPr>
          <a:xfrm>
            <a:off x="7699477" y="4267420"/>
            <a:ext cx="275268" cy="256955"/>
          </a:xfrm>
          <a:custGeom>
            <a:avLst/>
            <a:gdLst>
              <a:gd name="connsiteX0" fmla="*/ 114356 w 2671972"/>
              <a:gd name="connsiteY0" fmla="*/ 2489598 h 2494214"/>
              <a:gd name="connsiteX1" fmla="*/ 97654 w 2671972"/>
              <a:gd name="connsiteY1" fmla="*/ 2475200 h 2494214"/>
              <a:gd name="connsiteX2" fmla="*/ 90195 w 2671972"/>
              <a:gd name="connsiteY2" fmla="*/ 2465421 h 2494214"/>
              <a:gd name="connsiteX3" fmla="*/ 89460 w 2671972"/>
              <a:gd name="connsiteY3" fmla="*/ 2190556 h 2494214"/>
              <a:gd name="connsiteX4" fmla="*/ 88724 w 2671972"/>
              <a:gd name="connsiteY4" fmla="*/ 1915692 h 2494214"/>
              <a:gd name="connsiteX5" fmla="*/ 58613 w 2671972"/>
              <a:gd name="connsiteY5" fmla="*/ 1914749 h 2494214"/>
              <a:gd name="connsiteX6" fmla="*/ 18683 w 2671972"/>
              <a:gd name="connsiteY6" fmla="*/ 1906310 h 2494214"/>
              <a:gd name="connsiteX7" fmla="*/ 341 w 2671972"/>
              <a:gd name="connsiteY7" fmla="*/ 1755436 h 2494214"/>
              <a:gd name="connsiteX8" fmla="*/ 6860 w 2671972"/>
              <a:gd name="connsiteY8" fmla="*/ 1623979 h 2494214"/>
              <a:gd name="connsiteX9" fmla="*/ 58378 w 2671972"/>
              <a:gd name="connsiteY9" fmla="*/ 1603873 h 2494214"/>
              <a:gd name="connsiteX10" fmla="*/ 88804 w 2671972"/>
              <a:gd name="connsiteY10" fmla="*/ 1602931 h 2494214"/>
              <a:gd name="connsiteX11" fmla="*/ 88804 w 2671972"/>
              <a:gd name="connsiteY11" fmla="*/ 1536614 h 2494214"/>
              <a:gd name="connsiteX12" fmla="*/ 88804 w 2671972"/>
              <a:gd name="connsiteY12" fmla="*/ 1470297 h 2494214"/>
              <a:gd name="connsiteX13" fmla="*/ 58653 w 2671972"/>
              <a:gd name="connsiteY13" fmla="*/ 1469355 h 2494214"/>
              <a:gd name="connsiteX14" fmla="*/ 18683 w 2671972"/>
              <a:gd name="connsiteY14" fmla="*/ 1460915 h 2494214"/>
              <a:gd name="connsiteX15" fmla="*/ 406 w 2671972"/>
              <a:gd name="connsiteY15" fmla="*/ 842514 h 2494214"/>
              <a:gd name="connsiteX16" fmla="*/ 1121 w 2671972"/>
              <a:gd name="connsiteY16" fmla="*/ 250943 h 2494214"/>
              <a:gd name="connsiteX17" fmla="*/ 6860 w 2671972"/>
              <a:gd name="connsiteY17" fmla="*/ 243256 h 2494214"/>
              <a:gd name="connsiteX18" fmla="*/ 20286 w 2671972"/>
              <a:gd name="connsiteY18" fmla="*/ 229829 h 2494214"/>
              <a:gd name="connsiteX19" fmla="*/ 199872 w 2671972"/>
              <a:gd name="connsiteY19" fmla="*/ 224090 h 2494214"/>
              <a:gd name="connsiteX20" fmla="*/ 371770 w 2671972"/>
              <a:gd name="connsiteY20" fmla="*/ 224090 h 2494214"/>
              <a:gd name="connsiteX21" fmla="*/ 381600 w 2671972"/>
              <a:gd name="connsiteY21" fmla="*/ 231588 h 2494214"/>
              <a:gd name="connsiteX22" fmla="*/ 400564 w 2671972"/>
              <a:gd name="connsiteY22" fmla="*/ 846251 h 2494214"/>
              <a:gd name="connsiteX23" fmla="*/ 381610 w 2671972"/>
              <a:gd name="connsiteY23" fmla="*/ 1460915 h 2494214"/>
              <a:gd name="connsiteX24" fmla="*/ 341640 w 2671972"/>
              <a:gd name="connsiteY24" fmla="*/ 1469355 h 2494214"/>
              <a:gd name="connsiteX25" fmla="*/ 311490 w 2671972"/>
              <a:gd name="connsiteY25" fmla="*/ 1470297 h 2494214"/>
              <a:gd name="connsiteX26" fmla="*/ 311490 w 2671972"/>
              <a:gd name="connsiteY26" fmla="*/ 1536860 h 2494214"/>
              <a:gd name="connsiteX27" fmla="*/ 311490 w 2671972"/>
              <a:gd name="connsiteY27" fmla="*/ 1603424 h 2494214"/>
              <a:gd name="connsiteX28" fmla="*/ 431463 w 2671972"/>
              <a:gd name="connsiteY28" fmla="*/ 1603424 h 2494214"/>
              <a:gd name="connsiteX29" fmla="*/ 551436 w 2671972"/>
              <a:gd name="connsiteY29" fmla="*/ 1603424 h 2494214"/>
              <a:gd name="connsiteX30" fmla="*/ 536760 w 2671972"/>
              <a:gd name="connsiteY30" fmla="*/ 1587417 h 2494214"/>
              <a:gd name="connsiteX31" fmla="*/ 458297 w 2671972"/>
              <a:gd name="connsiteY31" fmla="*/ 1406181 h 2494214"/>
              <a:gd name="connsiteX32" fmla="*/ 464161 w 2671972"/>
              <a:gd name="connsiteY32" fmla="*/ 1301792 h 2494214"/>
              <a:gd name="connsiteX33" fmla="*/ 626428 w 2671972"/>
              <a:gd name="connsiteY33" fmla="*/ 756756 h 2494214"/>
              <a:gd name="connsiteX34" fmla="*/ 763067 w 2671972"/>
              <a:gd name="connsiteY34" fmla="*/ 571787 h 2494214"/>
              <a:gd name="connsiteX35" fmla="*/ 1299661 w 2671972"/>
              <a:gd name="connsiteY35" fmla="*/ 312635 h 2494214"/>
              <a:gd name="connsiteX36" fmla="*/ 1334209 w 2671972"/>
              <a:gd name="connsiteY36" fmla="*/ 309055 h 2494214"/>
              <a:gd name="connsiteX37" fmla="*/ 1344814 w 2671972"/>
              <a:gd name="connsiteY37" fmla="*/ 280989 h 2494214"/>
              <a:gd name="connsiteX38" fmla="*/ 1535997 w 2671972"/>
              <a:gd name="connsiteY38" fmla="*/ 36271 h 2494214"/>
              <a:gd name="connsiteX39" fmla="*/ 1692145 w 2671972"/>
              <a:gd name="connsiteY39" fmla="*/ 0 h 2494214"/>
              <a:gd name="connsiteX40" fmla="*/ 1802542 w 2671972"/>
              <a:gd name="connsiteY40" fmla="*/ 18103 h 2494214"/>
              <a:gd name="connsiteX41" fmla="*/ 1943026 w 2671972"/>
              <a:gd name="connsiteY41" fmla="*/ 105517 h 2494214"/>
              <a:gd name="connsiteX42" fmla="*/ 2041896 w 2671972"/>
              <a:gd name="connsiteY42" fmla="*/ 289507 h 2494214"/>
              <a:gd name="connsiteX43" fmla="*/ 2042058 w 2671972"/>
              <a:gd name="connsiteY43" fmla="*/ 420849 h 2494214"/>
              <a:gd name="connsiteX44" fmla="*/ 1919815 w 2671972"/>
              <a:gd name="connsiteY44" fmla="*/ 629359 h 2494214"/>
              <a:gd name="connsiteX45" fmla="*/ 1903913 w 2671972"/>
              <a:gd name="connsiteY45" fmla="*/ 642626 h 2494214"/>
              <a:gd name="connsiteX46" fmla="*/ 1919174 w 2671972"/>
              <a:gd name="connsiteY46" fmla="*/ 651239 h 2494214"/>
              <a:gd name="connsiteX47" fmla="*/ 1995675 w 2671972"/>
              <a:gd name="connsiteY47" fmla="*/ 750213 h 2494214"/>
              <a:gd name="connsiteX48" fmla="*/ 2003214 w 2671972"/>
              <a:gd name="connsiteY48" fmla="*/ 807975 h 2494214"/>
              <a:gd name="connsiteX49" fmla="*/ 2004627 w 2671972"/>
              <a:gd name="connsiteY49" fmla="*/ 846251 h 2494214"/>
              <a:gd name="connsiteX50" fmla="*/ 2338300 w 2671972"/>
              <a:gd name="connsiteY50" fmla="*/ 846251 h 2494214"/>
              <a:gd name="connsiteX51" fmla="*/ 2671973 w 2671972"/>
              <a:gd name="connsiteY51" fmla="*/ 846251 h 2494214"/>
              <a:gd name="connsiteX52" fmla="*/ 2671973 w 2671972"/>
              <a:gd name="connsiteY52" fmla="*/ 890791 h 2494214"/>
              <a:gd name="connsiteX53" fmla="*/ 2671973 w 2671972"/>
              <a:gd name="connsiteY53" fmla="*/ 935330 h 2494214"/>
              <a:gd name="connsiteX54" fmla="*/ 2204331 w 2671972"/>
              <a:gd name="connsiteY54" fmla="*/ 935330 h 2494214"/>
              <a:gd name="connsiteX55" fmla="*/ 1736690 w 2671972"/>
              <a:gd name="connsiteY55" fmla="*/ 935330 h 2494214"/>
              <a:gd name="connsiteX56" fmla="*/ 1736690 w 2671972"/>
              <a:gd name="connsiteY56" fmla="*/ 1046679 h 2494214"/>
              <a:gd name="connsiteX57" fmla="*/ 1736690 w 2671972"/>
              <a:gd name="connsiteY57" fmla="*/ 1158028 h 2494214"/>
              <a:gd name="connsiteX58" fmla="*/ 2204331 w 2671972"/>
              <a:gd name="connsiteY58" fmla="*/ 1158028 h 2494214"/>
              <a:gd name="connsiteX59" fmla="*/ 2671973 w 2671972"/>
              <a:gd name="connsiteY59" fmla="*/ 1158028 h 2494214"/>
              <a:gd name="connsiteX60" fmla="*/ 2671973 w 2671972"/>
              <a:gd name="connsiteY60" fmla="*/ 1202567 h 2494214"/>
              <a:gd name="connsiteX61" fmla="*/ 2671973 w 2671972"/>
              <a:gd name="connsiteY61" fmla="*/ 1247107 h 2494214"/>
              <a:gd name="connsiteX62" fmla="*/ 2493823 w 2671972"/>
              <a:gd name="connsiteY62" fmla="*/ 1247107 h 2494214"/>
              <a:gd name="connsiteX63" fmla="*/ 2315675 w 2671972"/>
              <a:gd name="connsiteY63" fmla="*/ 1247107 h 2494214"/>
              <a:gd name="connsiteX64" fmla="*/ 2315675 w 2671972"/>
              <a:gd name="connsiteY64" fmla="*/ 1870661 h 2494214"/>
              <a:gd name="connsiteX65" fmla="*/ 2315675 w 2671972"/>
              <a:gd name="connsiteY65" fmla="*/ 2494214 h 2494214"/>
              <a:gd name="connsiteX66" fmla="*/ 2271137 w 2671972"/>
              <a:gd name="connsiteY66" fmla="*/ 2494214 h 2494214"/>
              <a:gd name="connsiteX67" fmla="*/ 2226600 w 2671972"/>
              <a:gd name="connsiteY67" fmla="*/ 2494214 h 2494214"/>
              <a:gd name="connsiteX68" fmla="*/ 2226600 w 2671972"/>
              <a:gd name="connsiteY68" fmla="*/ 1870661 h 2494214"/>
              <a:gd name="connsiteX69" fmla="*/ 2226600 w 2671972"/>
              <a:gd name="connsiteY69" fmla="*/ 1247107 h 2494214"/>
              <a:gd name="connsiteX70" fmla="*/ 1954926 w 2671972"/>
              <a:gd name="connsiteY70" fmla="*/ 1247107 h 2494214"/>
              <a:gd name="connsiteX71" fmla="*/ 1656505 w 2671972"/>
              <a:gd name="connsiteY71" fmla="*/ 1228144 h 2494214"/>
              <a:gd name="connsiteX72" fmla="*/ 1649007 w 2671972"/>
              <a:gd name="connsiteY72" fmla="*/ 1218316 h 2494214"/>
              <a:gd name="connsiteX73" fmla="*/ 1648238 w 2671972"/>
              <a:gd name="connsiteY73" fmla="*/ 1076823 h 2494214"/>
              <a:gd name="connsiteX74" fmla="*/ 1647469 w 2671972"/>
              <a:gd name="connsiteY74" fmla="*/ 935330 h 2494214"/>
              <a:gd name="connsiteX75" fmla="*/ 1547612 w 2671972"/>
              <a:gd name="connsiteY75" fmla="*/ 935330 h 2494214"/>
              <a:gd name="connsiteX76" fmla="*/ 1447754 w 2671972"/>
              <a:gd name="connsiteY76" fmla="*/ 935330 h 2494214"/>
              <a:gd name="connsiteX77" fmla="*/ 1345859 w 2671972"/>
              <a:gd name="connsiteY77" fmla="*/ 1079139 h 2494214"/>
              <a:gd name="connsiteX78" fmla="*/ 1244845 w 2671972"/>
              <a:gd name="connsiteY78" fmla="*/ 1223829 h 2494214"/>
              <a:gd name="connsiteX79" fmla="*/ 1407889 w 2671972"/>
              <a:gd name="connsiteY79" fmla="*/ 1267990 h 2494214"/>
              <a:gd name="connsiteX80" fmla="*/ 1632307 w 2671972"/>
              <a:gd name="connsiteY80" fmla="*/ 1336013 h 2494214"/>
              <a:gd name="connsiteX81" fmla="*/ 1881203 w 2671972"/>
              <a:gd name="connsiteY81" fmla="*/ 1672081 h 2494214"/>
              <a:gd name="connsiteX82" fmla="*/ 1896658 w 2671972"/>
              <a:gd name="connsiteY82" fmla="*/ 1930967 h 2494214"/>
              <a:gd name="connsiteX83" fmla="*/ 1910771 w 2671972"/>
              <a:gd name="connsiteY83" fmla="*/ 2183829 h 2494214"/>
              <a:gd name="connsiteX84" fmla="*/ 1956594 w 2671972"/>
              <a:gd name="connsiteY84" fmla="*/ 2251874 h 2494214"/>
              <a:gd name="connsiteX85" fmla="*/ 2044277 w 2671972"/>
              <a:gd name="connsiteY85" fmla="*/ 2282647 h 2494214"/>
              <a:gd name="connsiteX86" fmla="*/ 2149222 w 2671972"/>
              <a:gd name="connsiteY86" fmla="*/ 2326637 h 2494214"/>
              <a:gd name="connsiteX87" fmla="*/ 2126851 w 2671972"/>
              <a:gd name="connsiteY87" fmla="*/ 2483748 h 2494214"/>
              <a:gd name="connsiteX88" fmla="*/ 2108424 w 2671972"/>
              <a:gd name="connsiteY88" fmla="*/ 2492822 h 2494214"/>
              <a:gd name="connsiteX89" fmla="*/ 1933365 w 2671972"/>
              <a:gd name="connsiteY89" fmla="*/ 2493598 h 2494214"/>
              <a:gd name="connsiteX90" fmla="*/ 1742628 w 2671972"/>
              <a:gd name="connsiteY90" fmla="*/ 2491527 h 2494214"/>
              <a:gd name="connsiteX91" fmla="*/ 1671125 w 2671972"/>
              <a:gd name="connsiteY91" fmla="*/ 2451809 h 2494214"/>
              <a:gd name="connsiteX92" fmla="*/ 1583408 w 2671972"/>
              <a:gd name="connsiteY92" fmla="*/ 2066416 h 2494214"/>
              <a:gd name="connsiteX93" fmla="*/ 1523481 w 2671972"/>
              <a:gd name="connsiteY93" fmla="*/ 1720986 h 2494214"/>
              <a:gd name="connsiteX94" fmla="*/ 1509110 w 2671972"/>
              <a:gd name="connsiteY94" fmla="*/ 1701500 h 2494214"/>
              <a:gd name="connsiteX95" fmla="*/ 1499145 w 2671972"/>
              <a:gd name="connsiteY95" fmla="*/ 1693893 h 2494214"/>
              <a:gd name="connsiteX96" fmla="*/ 1439769 w 2671972"/>
              <a:gd name="connsiteY96" fmla="*/ 1693043 h 2494214"/>
              <a:gd name="connsiteX97" fmla="*/ 1380393 w 2671972"/>
              <a:gd name="connsiteY97" fmla="*/ 1692193 h 2494214"/>
              <a:gd name="connsiteX98" fmla="*/ 1380393 w 2671972"/>
              <a:gd name="connsiteY98" fmla="*/ 1785876 h 2494214"/>
              <a:gd name="connsiteX99" fmla="*/ 1375826 w 2671972"/>
              <a:gd name="connsiteY99" fmla="*/ 1889185 h 2494214"/>
              <a:gd name="connsiteX100" fmla="*/ 1344670 w 2671972"/>
              <a:gd name="connsiteY100" fmla="*/ 1914130 h 2494214"/>
              <a:gd name="connsiteX101" fmla="*/ 1335856 w 2671972"/>
              <a:gd name="connsiteY101" fmla="*/ 1915892 h 2494214"/>
              <a:gd name="connsiteX102" fmla="*/ 1335856 w 2671972"/>
              <a:gd name="connsiteY102" fmla="*/ 2187233 h 2494214"/>
              <a:gd name="connsiteX103" fmla="*/ 1316892 w 2671972"/>
              <a:gd name="connsiteY103" fmla="*/ 2485320 h 2494214"/>
              <a:gd name="connsiteX104" fmla="*/ 1307062 w 2671972"/>
              <a:gd name="connsiteY104" fmla="*/ 2492819 h 2494214"/>
              <a:gd name="connsiteX105" fmla="*/ 1224513 w 2671972"/>
              <a:gd name="connsiteY105" fmla="*/ 2492819 h 2494214"/>
              <a:gd name="connsiteX106" fmla="*/ 1141964 w 2671972"/>
              <a:gd name="connsiteY106" fmla="*/ 2492819 h 2494214"/>
              <a:gd name="connsiteX107" fmla="*/ 1132134 w 2671972"/>
              <a:gd name="connsiteY107" fmla="*/ 2485320 h 2494214"/>
              <a:gd name="connsiteX108" fmla="*/ 1113170 w 2671972"/>
              <a:gd name="connsiteY108" fmla="*/ 2186884 h 2494214"/>
              <a:gd name="connsiteX109" fmla="*/ 1113170 w 2671972"/>
              <a:gd name="connsiteY109" fmla="*/ 1915201 h 2494214"/>
              <a:gd name="connsiteX110" fmla="*/ 712325 w 2671972"/>
              <a:gd name="connsiteY110" fmla="*/ 1915201 h 2494214"/>
              <a:gd name="connsiteX111" fmla="*/ 311490 w 2671972"/>
              <a:gd name="connsiteY111" fmla="*/ 1915201 h 2494214"/>
              <a:gd name="connsiteX112" fmla="*/ 311490 w 2671972"/>
              <a:gd name="connsiteY112" fmla="*/ 2186889 h 2494214"/>
              <a:gd name="connsiteX113" fmla="*/ 292531 w 2671972"/>
              <a:gd name="connsiteY113" fmla="*/ 2485325 h 2494214"/>
              <a:gd name="connsiteX114" fmla="*/ 282707 w 2671972"/>
              <a:gd name="connsiteY114" fmla="*/ 2492823 h 2494214"/>
              <a:gd name="connsiteX115" fmla="*/ 203152 w 2671972"/>
              <a:gd name="connsiteY115" fmla="*/ 2493520 h 2494214"/>
              <a:gd name="connsiteX116" fmla="*/ 114356 w 2671972"/>
              <a:gd name="connsiteY116" fmla="*/ 2489598 h 2494214"/>
              <a:gd name="connsiteX117" fmla="*/ 222415 w 2671972"/>
              <a:gd name="connsiteY117" fmla="*/ 2160169 h 2494214"/>
              <a:gd name="connsiteX118" fmla="*/ 222415 w 2671972"/>
              <a:gd name="connsiteY118" fmla="*/ 1915201 h 2494214"/>
              <a:gd name="connsiteX119" fmla="*/ 200147 w 2671972"/>
              <a:gd name="connsiteY119" fmla="*/ 1915201 h 2494214"/>
              <a:gd name="connsiteX120" fmla="*/ 177878 w 2671972"/>
              <a:gd name="connsiteY120" fmla="*/ 1915201 h 2494214"/>
              <a:gd name="connsiteX121" fmla="*/ 177878 w 2671972"/>
              <a:gd name="connsiteY121" fmla="*/ 2160169 h 2494214"/>
              <a:gd name="connsiteX122" fmla="*/ 177878 w 2671972"/>
              <a:gd name="connsiteY122" fmla="*/ 2405136 h 2494214"/>
              <a:gd name="connsiteX123" fmla="*/ 200147 w 2671972"/>
              <a:gd name="connsiteY123" fmla="*/ 2405136 h 2494214"/>
              <a:gd name="connsiteX124" fmla="*/ 222415 w 2671972"/>
              <a:gd name="connsiteY124" fmla="*/ 2405136 h 2494214"/>
              <a:gd name="connsiteX125" fmla="*/ 1246772 w 2671972"/>
              <a:gd name="connsiteY125" fmla="*/ 2160169 h 2494214"/>
              <a:gd name="connsiteX126" fmla="*/ 1246772 w 2671972"/>
              <a:gd name="connsiteY126" fmla="*/ 1915201 h 2494214"/>
              <a:gd name="connsiteX127" fmla="*/ 1224504 w 2671972"/>
              <a:gd name="connsiteY127" fmla="*/ 1915201 h 2494214"/>
              <a:gd name="connsiteX128" fmla="*/ 1202235 w 2671972"/>
              <a:gd name="connsiteY128" fmla="*/ 1915201 h 2494214"/>
              <a:gd name="connsiteX129" fmla="*/ 1202235 w 2671972"/>
              <a:gd name="connsiteY129" fmla="*/ 2160169 h 2494214"/>
              <a:gd name="connsiteX130" fmla="*/ 1202235 w 2671972"/>
              <a:gd name="connsiteY130" fmla="*/ 2405136 h 2494214"/>
              <a:gd name="connsiteX131" fmla="*/ 1224504 w 2671972"/>
              <a:gd name="connsiteY131" fmla="*/ 2405136 h 2494214"/>
              <a:gd name="connsiteX132" fmla="*/ 1246772 w 2671972"/>
              <a:gd name="connsiteY132" fmla="*/ 2405136 h 2494214"/>
              <a:gd name="connsiteX133" fmla="*/ 2091589 w 2671972"/>
              <a:gd name="connsiteY133" fmla="*/ 2398177 h 2494214"/>
              <a:gd name="connsiteX134" fmla="*/ 2005298 w 2671972"/>
              <a:gd name="connsiteY134" fmla="*/ 2363334 h 2494214"/>
              <a:gd name="connsiteX135" fmla="*/ 1871467 w 2671972"/>
              <a:gd name="connsiteY135" fmla="*/ 2297861 h 2494214"/>
              <a:gd name="connsiteX136" fmla="*/ 1821707 w 2671972"/>
              <a:gd name="connsiteY136" fmla="*/ 2188006 h 2494214"/>
              <a:gd name="connsiteX137" fmla="*/ 1807644 w 2671972"/>
              <a:gd name="connsiteY137" fmla="*/ 1931903 h 2494214"/>
              <a:gd name="connsiteX138" fmla="*/ 1779310 w 2671972"/>
              <a:gd name="connsiteY138" fmla="*/ 1627292 h 2494214"/>
              <a:gd name="connsiteX139" fmla="*/ 1596112 w 2671972"/>
              <a:gd name="connsiteY139" fmla="*/ 1416923 h 2494214"/>
              <a:gd name="connsiteX140" fmla="*/ 1345808 w 2671972"/>
              <a:gd name="connsiteY140" fmla="*/ 1343205 h 2494214"/>
              <a:gd name="connsiteX141" fmla="*/ 1151176 w 2671972"/>
              <a:gd name="connsiteY141" fmla="*/ 1291336 h 2494214"/>
              <a:gd name="connsiteX142" fmla="*/ 1069894 w 2671972"/>
              <a:gd name="connsiteY142" fmla="*/ 1293299 h 2494214"/>
              <a:gd name="connsiteX143" fmla="*/ 988612 w 2671972"/>
              <a:gd name="connsiteY143" fmla="*/ 1295262 h 2494214"/>
              <a:gd name="connsiteX144" fmla="*/ 987283 w 2671972"/>
              <a:gd name="connsiteY144" fmla="*/ 1252394 h 2494214"/>
              <a:gd name="connsiteX145" fmla="*/ 987092 w 2671972"/>
              <a:gd name="connsiteY145" fmla="*/ 1207439 h 2494214"/>
              <a:gd name="connsiteX146" fmla="*/ 1040256 w 2671972"/>
              <a:gd name="connsiteY146" fmla="*/ 1205010 h 2494214"/>
              <a:gd name="connsiteX147" fmla="*/ 1121263 w 2671972"/>
              <a:gd name="connsiteY147" fmla="*/ 1202923 h 2494214"/>
              <a:gd name="connsiteX148" fmla="*/ 1150242 w 2671972"/>
              <a:gd name="connsiteY148" fmla="*/ 1201177 h 2494214"/>
              <a:gd name="connsiteX149" fmla="*/ 1244093 w 2671972"/>
              <a:gd name="connsiteY149" fmla="*/ 1068950 h 2494214"/>
              <a:gd name="connsiteX150" fmla="*/ 1337944 w 2671972"/>
              <a:gd name="connsiteY150" fmla="*/ 936724 h 2494214"/>
              <a:gd name="connsiteX151" fmla="*/ 1247821 w 2671972"/>
              <a:gd name="connsiteY151" fmla="*/ 935989 h 2494214"/>
              <a:gd name="connsiteX152" fmla="*/ 1157698 w 2671972"/>
              <a:gd name="connsiteY152" fmla="*/ 935255 h 2494214"/>
              <a:gd name="connsiteX153" fmla="*/ 1157698 w 2671972"/>
              <a:gd name="connsiteY153" fmla="*/ 890753 h 2494214"/>
              <a:gd name="connsiteX154" fmla="*/ 1157698 w 2671972"/>
              <a:gd name="connsiteY154" fmla="*/ 846252 h 2494214"/>
              <a:gd name="connsiteX155" fmla="*/ 1536551 w 2671972"/>
              <a:gd name="connsiteY155" fmla="*/ 846252 h 2494214"/>
              <a:gd name="connsiteX156" fmla="*/ 1915404 w 2671972"/>
              <a:gd name="connsiteY156" fmla="*/ 846252 h 2494214"/>
              <a:gd name="connsiteX157" fmla="*/ 1914287 w 2671972"/>
              <a:gd name="connsiteY157" fmla="*/ 812151 h 2494214"/>
              <a:gd name="connsiteX158" fmla="*/ 1906412 w 2671972"/>
              <a:gd name="connsiteY158" fmla="*/ 764132 h 2494214"/>
              <a:gd name="connsiteX159" fmla="*/ 1863263 w 2671972"/>
              <a:gd name="connsiteY159" fmla="*/ 720839 h 2494214"/>
              <a:gd name="connsiteX160" fmla="*/ 1849418 w 2671972"/>
              <a:gd name="connsiteY160" fmla="*/ 714025 h 2494214"/>
              <a:gd name="connsiteX161" fmla="*/ 1548096 w 2671972"/>
              <a:gd name="connsiteY161" fmla="*/ 713282 h 2494214"/>
              <a:gd name="connsiteX162" fmla="*/ 1246773 w 2671972"/>
              <a:gd name="connsiteY162" fmla="*/ 712538 h 2494214"/>
              <a:gd name="connsiteX163" fmla="*/ 1246773 w 2671972"/>
              <a:gd name="connsiteY163" fmla="*/ 668047 h 2494214"/>
              <a:gd name="connsiteX164" fmla="*/ 1246773 w 2671972"/>
              <a:gd name="connsiteY164" fmla="*/ 623556 h 2494214"/>
              <a:gd name="connsiteX165" fmla="*/ 1351628 w 2671972"/>
              <a:gd name="connsiteY165" fmla="*/ 623556 h 2494214"/>
              <a:gd name="connsiteX166" fmla="*/ 1456482 w 2671972"/>
              <a:gd name="connsiteY166" fmla="*/ 623556 h 2494214"/>
              <a:gd name="connsiteX167" fmla="*/ 1436981 w 2671972"/>
              <a:gd name="connsiteY167" fmla="*/ 603374 h 2494214"/>
              <a:gd name="connsiteX168" fmla="*/ 1344170 w 2671972"/>
              <a:gd name="connsiteY168" fmla="*/ 428558 h 2494214"/>
              <a:gd name="connsiteX169" fmla="*/ 1337431 w 2671972"/>
              <a:gd name="connsiteY169" fmla="*/ 398730 h 2494214"/>
              <a:gd name="connsiteX170" fmla="*/ 1246514 w 2671972"/>
              <a:gd name="connsiteY170" fmla="*/ 409277 h 2494214"/>
              <a:gd name="connsiteX171" fmla="*/ 738877 w 2671972"/>
              <a:gd name="connsiteY171" fmla="*/ 737777 h 2494214"/>
              <a:gd name="connsiteX172" fmla="*/ 631752 w 2671972"/>
              <a:gd name="connsiteY172" fmla="*/ 968536 h 2494214"/>
              <a:gd name="connsiteX173" fmla="*/ 579114 w 2671972"/>
              <a:gd name="connsiteY173" fmla="*/ 1151071 h 2494214"/>
              <a:gd name="connsiteX174" fmla="*/ 546355 w 2671972"/>
              <a:gd name="connsiteY174" fmla="*/ 1394647 h 2494214"/>
              <a:gd name="connsiteX175" fmla="*/ 709542 w 2671972"/>
              <a:gd name="connsiteY175" fmla="*/ 1595525 h 2494214"/>
              <a:gd name="connsiteX176" fmla="*/ 730419 w 2671972"/>
              <a:gd name="connsiteY176" fmla="*/ 1601925 h 2494214"/>
              <a:gd name="connsiteX177" fmla="*/ 1121512 w 2671972"/>
              <a:gd name="connsiteY177" fmla="*/ 1603371 h 2494214"/>
              <a:gd name="connsiteX178" fmla="*/ 1512605 w 2671972"/>
              <a:gd name="connsiteY178" fmla="*/ 1604817 h 2494214"/>
              <a:gd name="connsiteX179" fmla="*/ 1527204 w 2671972"/>
              <a:gd name="connsiteY179" fmla="*/ 1610807 h 2494214"/>
              <a:gd name="connsiteX180" fmla="*/ 1580888 w 2671972"/>
              <a:gd name="connsiteY180" fmla="*/ 1647169 h 2494214"/>
              <a:gd name="connsiteX181" fmla="*/ 1668388 w 2671972"/>
              <a:gd name="connsiteY181" fmla="*/ 2037172 h 2494214"/>
              <a:gd name="connsiteX182" fmla="*/ 1727810 w 2671972"/>
              <a:gd name="connsiteY182" fmla="*/ 2381856 h 2494214"/>
              <a:gd name="connsiteX183" fmla="*/ 1750602 w 2671972"/>
              <a:gd name="connsiteY183" fmla="*/ 2402020 h 2494214"/>
              <a:gd name="connsiteX184" fmla="*/ 1924575 w 2671972"/>
              <a:gd name="connsiteY184" fmla="*/ 2404276 h 2494214"/>
              <a:gd name="connsiteX185" fmla="*/ 2091589 w 2671972"/>
              <a:gd name="connsiteY185" fmla="*/ 2398178 h 2494214"/>
              <a:gd name="connsiteX186" fmla="*/ 1291310 w 2671972"/>
              <a:gd name="connsiteY186" fmla="*/ 1759313 h 2494214"/>
              <a:gd name="connsiteX187" fmla="*/ 1291310 w 2671972"/>
              <a:gd name="connsiteY187" fmla="*/ 1692504 h 2494214"/>
              <a:gd name="connsiteX188" fmla="*/ 690057 w 2671972"/>
              <a:gd name="connsiteY188" fmla="*/ 1692504 h 2494214"/>
              <a:gd name="connsiteX189" fmla="*/ 88803 w 2671972"/>
              <a:gd name="connsiteY189" fmla="*/ 1692504 h 2494214"/>
              <a:gd name="connsiteX190" fmla="*/ 88803 w 2671972"/>
              <a:gd name="connsiteY190" fmla="*/ 1759313 h 2494214"/>
              <a:gd name="connsiteX191" fmla="*/ 88803 w 2671972"/>
              <a:gd name="connsiteY191" fmla="*/ 1826122 h 2494214"/>
              <a:gd name="connsiteX192" fmla="*/ 690057 w 2671972"/>
              <a:gd name="connsiteY192" fmla="*/ 1826122 h 2494214"/>
              <a:gd name="connsiteX193" fmla="*/ 1291310 w 2671972"/>
              <a:gd name="connsiteY193" fmla="*/ 1826122 h 2494214"/>
              <a:gd name="connsiteX194" fmla="*/ 222415 w 2671972"/>
              <a:gd name="connsiteY194" fmla="*/ 1536615 h 2494214"/>
              <a:gd name="connsiteX195" fmla="*/ 222415 w 2671972"/>
              <a:gd name="connsiteY195" fmla="*/ 1469806 h 2494214"/>
              <a:gd name="connsiteX196" fmla="*/ 200147 w 2671972"/>
              <a:gd name="connsiteY196" fmla="*/ 1469806 h 2494214"/>
              <a:gd name="connsiteX197" fmla="*/ 177878 w 2671972"/>
              <a:gd name="connsiteY197" fmla="*/ 1469806 h 2494214"/>
              <a:gd name="connsiteX198" fmla="*/ 177878 w 2671972"/>
              <a:gd name="connsiteY198" fmla="*/ 1536615 h 2494214"/>
              <a:gd name="connsiteX199" fmla="*/ 177878 w 2671972"/>
              <a:gd name="connsiteY199" fmla="*/ 1603424 h 2494214"/>
              <a:gd name="connsiteX200" fmla="*/ 200147 w 2671972"/>
              <a:gd name="connsiteY200" fmla="*/ 1603424 h 2494214"/>
              <a:gd name="connsiteX201" fmla="*/ 222415 w 2671972"/>
              <a:gd name="connsiteY201" fmla="*/ 1603424 h 2494214"/>
              <a:gd name="connsiteX202" fmla="*/ 311490 w 2671972"/>
              <a:gd name="connsiteY202" fmla="*/ 846252 h 2494214"/>
              <a:gd name="connsiteX203" fmla="*/ 311490 w 2671972"/>
              <a:gd name="connsiteY203" fmla="*/ 311778 h 2494214"/>
              <a:gd name="connsiteX204" fmla="*/ 200147 w 2671972"/>
              <a:gd name="connsiteY204" fmla="*/ 311778 h 2494214"/>
              <a:gd name="connsiteX205" fmla="*/ 88803 w 2671972"/>
              <a:gd name="connsiteY205" fmla="*/ 311778 h 2494214"/>
              <a:gd name="connsiteX206" fmla="*/ 88803 w 2671972"/>
              <a:gd name="connsiteY206" fmla="*/ 846252 h 2494214"/>
              <a:gd name="connsiteX207" fmla="*/ 88803 w 2671972"/>
              <a:gd name="connsiteY207" fmla="*/ 1380727 h 2494214"/>
              <a:gd name="connsiteX208" fmla="*/ 200147 w 2671972"/>
              <a:gd name="connsiteY208" fmla="*/ 1380727 h 2494214"/>
              <a:gd name="connsiteX209" fmla="*/ 311490 w 2671972"/>
              <a:gd name="connsiteY209" fmla="*/ 1380727 h 2494214"/>
              <a:gd name="connsiteX210" fmla="*/ 1737505 w 2671972"/>
              <a:gd name="connsiteY210" fmla="*/ 619400 h 2494214"/>
              <a:gd name="connsiteX211" fmla="*/ 1880271 w 2671972"/>
              <a:gd name="connsiteY211" fmla="*/ 544453 h 2494214"/>
              <a:gd name="connsiteX212" fmla="*/ 1942559 w 2671972"/>
              <a:gd name="connsiteY212" fmla="*/ 263636 h 2494214"/>
              <a:gd name="connsiteX213" fmla="*/ 1784822 w 2671972"/>
              <a:gd name="connsiteY213" fmla="*/ 105891 h 2494214"/>
              <a:gd name="connsiteX214" fmla="*/ 1599468 w 2671972"/>
              <a:gd name="connsiteY214" fmla="*/ 105891 h 2494214"/>
              <a:gd name="connsiteX215" fmla="*/ 1441732 w 2671972"/>
              <a:gd name="connsiteY215" fmla="*/ 263636 h 2494214"/>
              <a:gd name="connsiteX216" fmla="*/ 1504020 w 2671972"/>
              <a:gd name="connsiteY216" fmla="*/ 544453 h 2494214"/>
              <a:gd name="connsiteX217" fmla="*/ 1737505 w 2671972"/>
              <a:gd name="connsiteY217" fmla="*/ 619400 h 2494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2671972" h="2494214">
                <a:moveTo>
                  <a:pt x="114356" y="2489598"/>
                </a:moveTo>
                <a:cubicBezTo>
                  <a:pt x="109272" y="2487058"/>
                  <a:pt x="101757" y="2480578"/>
                  <a:pt x="97654" y="2475200"/>
                </a:cubicBezTo>
                <a:lnTo>
                  <a:pt x="90195" y="2465421"/>
                </a:lnTo>
                <a:lnTo>
                  <a:pt x="89460" y="2190556"/>
                </a:lnTo>
                <a:lnTo>
                  <a:pt x="88724" y="1915692"/>
                </a:lnTo>
                <a:lnTo>
                  <a:pt x="58613" y="1914749"/>
                </a:lnTo>
                <a:cubicBezTo>
                  <a:pt x="30949" y="1913886"/>
                  <a:pt x="27705" y="1913200"/>
                  <a:pt x="18683" y="1906310"/>
                </a:cubicBezTo>
                <a:cubicBezTo>
                  <a:pt x="-792" y="1891439"/>
                  <a:pt x="-529" y="1893608"/>
                  <a:pt x="341" y="1755436"/>
                </a:cubicBezTo>
                <a:cubicBezTo>
                  <a:pt x="1097" y="1635398"/>
                  <a:pt x="1294" y="1631431"/>
                  <a:pt x="6860" y="1623979"/>
                </a:cubicBezTo>
                <a:cubicBezTo>
                  <a:pt x="19310" y="1607309"/>
                  <a:pt x="25505" y="1604891"/>
                  <a:pt x="58378" y="1603873"/>
                </a:cubicBezTo>
                <a:lnTo>
                  <a:pt x="88804" y="1602931"/>
                </a:lnTo>
                <a:lnTo>
                  <a:pt x="88804" y="1536614"/>
                </a:lnTo>
                <a:lnTo>
                  <a:pt x="88804" y="1470297"/>
                </a:lnTo>
                <a:lnTo>
                  <a:pt x="58653" y="1469355"/>
                </a:lnTo>
                <a:cubicBezTo>
                  <a:pt x="30946" y="1468490"/>
                  <a:pt x="27707" y="1467806"/>
                  <a:pt x="18683" y="1460915"/>
                </a:cubicBezTo>
                <a:cubicBezTo>
                  <a:pt x="-2066" y="1445072"/>
                  <a:pt x="-391" y="1501732"/>
                  <a:pt x="406" y="842514"/>
                </a:cubicBezTo>
                <a:lnTo>
                  <a:pt x="1121" y="250943"/>
                </a:lnTo>
                <a:lnTo>
                  <a:pt x="6860" y="243256"/>
                </a:lnTo>
                <a:cubicBezTo>
                  <a:pt x="10017" y="239028"/>
                  <a:pt x="16058" y="232986"/>
                  <a:pt x="20286" y="229829"/>
                </a:cubicBezTo>
                <a:cubicBezTo>
                  <a:pt x="27856" y="224177"/>
                  <a:pt x="30597" y="224090"/>
                  <a:pt x="199872" y="224090"/>
                </a:cubicBezTo>
                <a:lnTo>
                  <a:pt x="371770" y="224090"/>
                </a:lnTo>
                <a:lnTo>
                  <a:pt x="381600" y="231588"/>
                </a:lnTo>
                <a:cubicBezTo>
                  <a:pt x="402288" y="247368"/>
                  <a:pt x="400564" y="191491"/>
                  <a:pt x="400564" y="846251"/>
                </a:cubicBezTo>
                <a:cubicBezTo>
                  <a:pt x="400564" y="1500984"/>
                  <a:pt x="402287" y="1445127"/>
                  <a:pt x="381610" y="1460915"/>
                </a:cubicBezTo>
                <a:cubicBezTo>
                  <a:pt x="372586" y="1467805"/>
                  <a:pt x="369348" y="1468490"/>
                  <a:pt x="341640" y="1469355"/>
                </a:cubicBezTo>
                <a:lnTo>
                  <a:pt x="311490" y="1470297"/>
                </a:lnTo>
                <a:lnTo>
                  <a:pt x="311490" y="1536860"/>
                </a:lnTo>
                <a:lnTo>
                  <a:pt x="311490" y="1603424"/>
                </a:lnTo>
                <a:lnTo>
                  <a:pt x="431463" y="1603424"/>
                </a:lnTo>
                <a:lnTo>
                  <a:pt x="551436" y="1603424"/>
                </a:lnTo>
                <a:lnTo>
                  <a:pt x="536760" y="1587417"/>
                </a:lnTo>
                <a:cubicBezTo>
                  <a:pt x="492209" y="1538828"/>
                  <a:pt x="465596" y="1477355"/>
                  <a:pt x="458297" y="1406181"/>
                </a:cubicBezTo>
                <a:cubicBezTo>
                  <a:pt x="455241" y="1376383"/>
                  <a:pt x="455577" y="1370401"/>
                  <a:pt x="464161" y="1301792"/>
                </a:cubicBezTo>
                <a:cubicBezTo>
                  <a:pt x="490100" y="1094474"/>
                  <a:pt x="539884" y="927253"/>
                  <a:pt x="626428" y="756756"/>
                </a:cubicBezTo>
                <a:cubicBezTo>
                  <a:pt x="664280" y="682185"/>
                  <a:pt x="702637" y="630262"/>
                  <a:pt x="763067" y="571787"/>
                </a:cubicBezTo>
                <a:cubicBezTo>
                  <a:pt x="910557" y="429072"/>
                  <a:pt x="1131776" y="322232"/>
                  <a:pt x="1299661" y="312635"/>
                </a:cubicBezTo>
                <a:cubicBezTo>
                  <a:pt x="1315736" y="311716"/>
                  <a:pt x="1331283" y="310105"/>
                  <a:pt x="1334209" y="309055"/>
                </a:cubicBezTo>
                <a:cubicBezTo>
                  <a:pt x="1338345" y="307570"/>
                  <a:pt x="1340706" y="301323"/>
                  <a:pt x="1344814" y="280989"/>
                </a:cubicBezTo>
                <a:cubicBezTo>
                  <a:pt x="1365560" y="178292"/>
                  <a:pt x="1438150" y="85376"/>
                  <a:pt x="1535997" y="36271"/>
                </a:cubicBezTo>
                <a:cubicBezTo>
                  <a:pt x="1578412" y="14985"/>
                  <a:pt x="1642922" y="0"/>
                  <a:pt x="1692145" y="0"/>
                </a:cubicBezTo>
                <a:cubicBezTo>
                  <a:pt x="1725491" y="0"/>
                  <a:pt x="1770153" y="7324"/>
                  <a:pt x="1802542" y="18103"/>
                </a:cubicBezTo>
                <a:cubicBezTo>
                  <a:pt x="1859293" y="36990"/>
                  <a:pt x="1899181" y="61810"/>
                  <a:pt x="1943026" y="105517"/>
                </a:cubicBezTo>
                <a:cubicBezTo>
                  <a:pt x="1995674" y="158001"/>
                  <a:pt x="2026296" y="214986"/>
                  <a:pt x="2041896" y="289507"/>
                </a:cubicBezTo>
                <a:cubicBezTo>
                  <a:pt x="2048641" y="321725"/>
                  <a:pt x="2048718" y="387618"/>
                  <a:pt x="2042058" y="420849"/>
                </a:cubicBezTo>
                <a:cubicBezTo>
                  <a:pt x="2025267" y="504528"/>
                  <a:pt x="1982978" y="576660"/>
                  <a:pt x="1919815" y="629359"/>
                </a:cubicBezTo>
                <a:lnTo>
                  <a:pt x="1903913" y="642626"/>
                </a:lnTo>
                <a:lnTo>
                  <a:pt x="1919174" y="651239"/>
                </a:lnTo>
                <a:cubicBezTo>
                  <a:pt x="1951771" y="669636"/>
                  <a:pt x="1983077" y="710139"/>
                  <a:pt x="1995675" y="750213"/>
                </a:cubicBezTo>
                <a:cubicBezTo>
                  <a:pt x="2000255" y="764782"/>
                  <a:pt x="2002157" y="779357"/>
                  <a:pt x="2003214" y="807975"/>
                </a:cubicBezTo>
                <a:lnTo>
                  <a:pt x="2004627" y="846251"/>
                </a:lnTo>
                <a:lnTo>
                  <a:pt x="2338300" y="846251"/>
                </a:lnTo>
                <a:lnTo>
                  <a:pt x="2671973" y="846251"/>
                </a:lnTo>
                <a:lnTo>
                  <a:pt x="2671973" y="890791"/>
                </a:lnTo>
                <a:lnTo>
                  <a:pt x="2671973" y="935330"/>
                </a:lnTo>
                <a:lnTo>
                  <a:pt x="2204331" y="935330"/>
                </a:lnTo>
                <a:lnTo>
                  <a:pt x="1736690" y="935330"/>
                </a:lnTo>
                <a:lnTo>
                  <a:pt x="1736690" y="1046679"/>
                </a:lnTo>
                <a:lnTo>
                  <a:pt x="1736690" y="1158028"/>
                </a:lnTo>
                <a:lnTo>
                  <a:pt x="2204331" y="1158028"/>
                </a:lnTo>
                <a:lnTo>
                  <a:pt x="2671973" y="1158028"/>
                </a:lnTo>
                <a:lnTo>
                  <a:pt x="2671973" y="1202567"/>
                </a:lnTo>
                <a:lnTo>
                  <a:pt x="2671973" y="1247107"/>
                </a:lnTo>
                <a:lnTo>
                  <a:pt x="2493823" y="1247107"/>
                </a:lnTo>
                <a:lnTo>
                  <a:pt x="2315675" y="1247107"/>
                </a:lnTo>
                <a:lnTo>
                  <a:pt x="2315675" y="1870661"/>
                </a:lnTo>
                <a:lnTo>
                  <a:pt x="2315675" y="2494214"/>
                </a:lnTo>
                <a:lnTo>
                  <a:pt x="2271137" y="2494214"/>
                </a:lnTo>
                <a:lnTo>
                  <a:pt x="2226600" y="2494214"/>
                </a:lnTo>
                <a:lnTo>
                  <a:pt x="2226600" y="1870661"/>
                </a:lnTo>
                <a:lnTo>
                  <a:pt x="2226600" y="1247107"/>
                </a:lnTo>
                <a:lnTo>
                  <a:pt x="1954926" y="1247107"/>
                </a:lnTo>
                <a:cubicBezTo>
                  <a:pt x="1652553" y="1247107"/>
                  <a:pt x="1671910" y="1248338"/>
                  <a:pt x="1656505" y="1228144"/>
                </a:cubicBezTo>
                <a:lnTo>
                  <a:pt x="1649007" y="1218316"/>
                </a:lnTo>
                <a:lnTo>
                  <a:pt x="1648238" y="1076823"/>
                </a:lnTo>
                <a:lnTo>
                  <a:pt x="1647469" y="935330"/>
                </a:lnTo>
                <a:lnTo>
                  <a:pt x="1547612" y="935330"/>
                </a:lnTo>
                <a:lnTo>
                  <a:pt x="1447754" y="935330"/>
                </a:lnTo>
                <a:lnTo>
                  <a:pt x="1345859" y="1079139"/>
                </a:lnTo>
                <a:cubicBezTo>
                  <a:pt x="1289817" y="1158234"/>
                  <a:pt x="1244360" y="1223344"/>
                  <a:pt x="1244845" y="1223829"/>
                </a:cubicBezTo>
                <a:cubicBezTo>
                  <a:pt x="1245330" y="1224313"/>
                  <a:pt x="1318699" y="1244185"/>
                  <a:pt x="1407889" y="1267990"/>
                </a:cubicBezTo>
                <a:cubicBezTo>
                  <a:pt x="1589490" y="1316458"/>
                  <a:pt x="1593502" y="1317675"/>
                  <a:pt x="1632307" y="1336013"/>
                </a:cubicBezTo>
                <a:cubicBezTo>
                  <a:pt x="1765489" y="1398954"/>
                  <a:pt x="1859193" y="1525476"/>
                  <a:pt x="1881203" y="1672081"/>
                </a:cubicBezTo>
                <a:cubicBezTo>
                  <a:pt x="1882849" y="1683049"/>
                  <a:pt x="1889804" y="1799548"/>
                  <a:pt x="1896658" y="1930967"/>
                </a:cubicBezTo>
                <a:cubicBezTo>
                  <a:pt x="1903511" y="2062386"/>
                  <a:pt x="1909862" y="2176174"/>
                  <a:pt x="1910771" y="2183829"/>
                </a:cubicBezTo>
                <a:cubicBezTo>
                  <a:pt x="1914050" y="2211449"/>
                  <a:pt x="1933301" y="2240036"/>
                  <a:pt x="1956594" y="2251874"/>
                </a:cubicBezTo>
                <a:cubicBezTo>
                  <a:pt x="1961953" y="2254597"/>
                  <a:pt x="2001410" y="2268445"/>
                  <a:pt x="2044277" y="2282647"/>
                </a:cubicBezTo>
                <a:cubicBezTo>
                  <a:pt x="2131562" y="2311564"/>
                  <a:pt x="2133385" y="2312329"/>
                  <a:pt x="2149222" y="2326637"/>
                </a:cubicBezTo>
                <a:cubicBezTo>
                  <a:pt x="2200394" y="2372870"/>
                  <a:pt x="2188961" y="2453164"/>
                  <a:pt x="2126851" y="2483748"/>
                </a:cubicBezTo>
                <a:lnTo>
                  <a:pt x="2108424" y="2492822"/>
                </a:lnTo>
                <a:lnTo>
                  <a:pt x="1933365" y="2493598"/>
                </a:lnTo>
                <a:cubicBezTo>
                  <a:pt x="1822636" y="2494090"/>
                  <a:pt x="1752545" y="2493328"/>
                  <a:pt x="1742628" y="2491527"/>
                </a:cubicBezTo>
                <a:cubicBezTo>
                  <a:pt x="1716933" y="2486861"/>
                  <a:pt x="1689434" y="2471587"/>
                  <a:pt x="1671125" y="2451809"/>
                </a:cubicBezTo>
                <a:cubicBezTo>
                  <a:pt x="1640827" y="2419083"/>
                  <a:pt x="1645604" y="2440073"/>
                  <a:pt x="1583408" y="2066416"/>
                </a:cubicBezTo>
                <a:cubicBezTo>
                  <a:pt x="1552872" y="1882963"/>
                  <a:pt x="1525905" y="1727520"/>
                  <a:pt x="1523481" y="1720986"/>
                </a:cubicBezTo>
                <a:cubicBezTo>
                  <a:pt x="1520869" y="1713944"/>
                  <a:pt x="1515018" y="1706010"/>
                  <a:pt x="1509110" y="1701500"/>
                </a:cubicBezTo>
                <a:lnTo>
                  <a:pt x="1499145" y="1693893"/>
                </a:lnTo>
                <a:lnTo>
                  <a:pt x="1439769" y="1693043"/>
                </a:lnTo>
                <a:lnTo>
                  <a:pt x="1380393" y="1692193"/>
                </a:lnTo>
                <a:lnTo>
                  <a:pt x="1380393" y="1785876"/>
                </a:lnTo>
                <a:cubicBezTo>
                  <a:pt x="1380393" y="1866955"/>
                  <a:pt x="1379779" y="1880855"/>
                  <a:pt x="1375826" y="1889185"/>
                </a:cubicBezTo>
                <a:cubicBezTo>
                  <a:pt x="1370310" y="1900809"/>
                  <a:pt x="1356670" y="1911731"/>
                  <a:pt x="1344670" y="1914130"/>
                </a:cubicBezTo>
                <a:lnTo>
                  <a:pt x="1335856" y="1915892"/>
                </a:lnTo>
                <a:lnTo>
                  <a:pt x="1335856" y="2187233"/>
                </a:lnTo>
                <a:cubicBezTo>
                  <a:pt x="1335856" y="2489236"/>
                  <a:pt x="1337084" y="2469918"/>
                  <a:pt x="1316892" y="2485320"/>
                </a:cubicBezTo>
                <a:lnTo>
                  <a:pt x="1307062" y="2492819"/>
                </a:lnTo>
                <a:lnTo>
                  <a:pt x="1224513" y="2492819"/>
                </a:lnTo>
                <a:lnTo>
                  <a:pt x="1141964" y="2492819"/>
                </a:lnTo>
                <a:lnTo>
                  <a:pt x="1132134" y="2485320"/>
                </a:lnTo>
                <a:cubicBezTo>
                  <a:pt x="1111939" y="2469917"/>
                  <a:pt x="1113170" y="2489276"/>
                  <a:pt x="1113170" y="2186884"/>
                </a:cubicBezTo>
                <a:lnTo>
                  <a:pt x="1113170" y="1915201"/>
                </a:lnTo>
                <a:lnTo>
                  <a:pt x="712325" y="1915201"/>
                </a:lnTo>
                <a:lnTo>
                  <a:pt x="311490" y="1915201"/>
                </a:lnTo>
                <a:lnTo>
                  <a:pt x="311490" y="2186889"/>
                </a:lnTo>
                <a:cubicBezTo>
                  <a:pt x="311490" y="2489272"/>
                  <a:pt x="312719" y="2469917"/>
                  <a:pt x="292531" y="2485325"/>
                </a:cubicBezTo>
                <a:lnTo>
                  <a:pt x="282707" y="2492823"/>
                </a:lnTo>
                <a:lnTo>
                  <a:pt x="203152" y="2493520"/>
                </a:lnTo>
                <a:cubicBezTo>
                  <a:pt x="133686" y="2494130"/>
                  <a:pt x="122426" y="2493636"/>
                  <a:pt x="114356" y="2489598"/>
                </a:cubicBezTo>
                <a:close/>
                <a:moveTo>
                  <a:pt x="222415" y="2160169"/>
                </a:moveTo>
                <a:lnTo>
                  <a:pt x="222415" y="1915201"/>
                </a:lnTo>
                <a:lnTo>
                  <a:pt x="200147" y="1915201"/>
                </a:lnTo>
                <a:lnTo>
                  <a:pt x="177878" y="1915201"/>
                </a:lnTo>
                <a:lnTo>
                  <a:pt x="177878" y="2160169"/>
                </a:lnTo>
                <a:lnTo>
                  <a:pt x="177878" y="2405136"/>
                </a:lnTo>
                <a:lnTo>
                  <a:pt x="200147" y="2405136"/>
                </a:lnTo>
                <a:lnTo>
                  <a:pt x="222415" y="2405136"/>
                </a:lnTo>
                <a:close/>
                <a:moveTo>
                  <a:pt x="1246772" y="2160169"/>
                </a:moveTo>
                <a:lnTo>
                  <a:pt x="1246772" y="1915201"/>
                </a:lnTo>
                <a:lnTo>
                  <a:pt x="1224504" y="1915201"/>
                </a:lnTo>
                <a:lnTo>
                  <a:pt x="1202235" y="1915201"/>
                </a:lnTo>
                <a:lnTo>
                  <a:pt x="1202235" y="2160169"/>
                </a:lnTo>
                <a:lnTo>
                  <a:pt x="1202235" y="2405136"/>
                </a:lnTo>
                <a:lnTo>
                  <a:pt x="1224504" y="2405136"/>
                </a:lnTo>
                <a:lnTo>
                  <a:pt x="1246772" y="2405136"/>
                </a:lnTo>
                <a:close/>
                <a:moveTo>
                  <a:pt x="2091589" y="2398177"/>
                </a:moveTo>
                <a:cubicBezTo>
                  <a:pt x="2091589" y="2393359"/>
                  <a:pt x="2079975" y="2388669"/>
                  <a:pt x="2005298" y="2363334"/>
                </a:cubicBezTo>
                <a:cubicBezTo>
                  <a:pt x="1911775" y="2331605"/>
                  <a:pt x="1897677" y="2324708"/>
                  <a:pt x="1871467" y="2297861"/>
                </a:cubicBezTo>
                <a:cubicBezTo>
                  <a:pt x="1843403" y="2269114"/>
                  <a:pt x="1825101" y="2228709"/>
                  <a:pt x="1821707" y="2188006"/>
                </a:cubicBezTo>
                <a:cubicBezTo>
                  <a:pt x="1820748" y="2176523"/>
                  <a:pt x="1814421" y="2061277"/>
                  <a:pt x="1807644" y="1931903"/>
                </a:cubicBezTo>
                <a:cubicBezTo>
                  <a:pt x="1794914" y="1688877"/>
                  <a:pt x="1793326" y="1671807"/>
                  <a:pt x="1779310" y="1627292"/>
                </a:cubicBezTo>
                <a:cubicBezTo>
                  <a:pt x="1751152" y="1537864"/>
                  <a:pt x="1682021" y="1458480"/>
                  <a:pt x="1596112" y="1416923"/>
                </a:cubicBezTo>
                <a:cubicBezTo>
                  <a:pt x="1564304" y="1401537"/>
                  <a:pt x="1560641" y="1400458"/>
                  <a:pt x="1345808" y="1343205"/>
                </a:cubicBezTo>
                <a:lnTo>
                  <a:pt x="1151176" y="1291336"/>
                </a:lnTo>
                <a:lnTo>
                  <a:pt x="1069894" y="1293299"/>
                </a:lnTo>
                <a:lnTo>
                  <a:pt x="988612" y="1295262"/>
                </a:lnTo>
                <a:lnTo>
                  <a:pt x="987283" y="1252394"/>
                </a:lnTo>
                <a:cubicBezTo>
                  <a:pt x="986552" y="1228817"/>
                  <a:pt x="986466" y="1208587"/>
                  <a:pt x="987092" y="1207439"/>
                </a:cubicBezTo>
                <a:cubicBezTo>
                  <a:pt x="987717" y="1206291"/>
                  <a:pt x="1011641" y="1205197"/>
                  <a:pt x="1040256" y="1205010"/>
                </a:cubicBezTo>
                <a:cubicBezTo>
                  <a:pt x="1068872" y="1204825"/>
                  <a:pt x="1105325" y="1203883"/>
                  <a:pt x="1121263" y="1202923"/>
                </a:cubicBezTo>
                <a:lnTo>
                  <a:pt x="1150242" y="1201177"/>
                </a:lnTo>
                <a:lnTo>
                  <a:pt x="1244093" y="1068950"/>
                </a:lnTo>
                <a:lnTo>
                  <a:pt x="1337944" y="936724"/>
                </a:lnTo>
                <a:lnTo>
                  <a:pt x="1247821" y="935989"/>
                </a:lnTo>
                <a:lnTo>
                  <a:pt x="1157698" y="935255"/>
                </a:lnTo>
                <a:lnTo>
                  <a:pt x="1157698" y="890753"/>
                </a:lnTo>
                <a:lnTo>
                  <a:pt x="1157698" y="846252"/>
                </a:lnTo>
                <a:lnTo>
                  <a:pt x="1536551" y="846252"/>
                </a:lnTo>
                <a:lnTo>
                  <a:pt x="1915404" y="846252"/>
                </a:lnTo>
                <a:lnTo>
                  <a:pt x="1914287" y="812151"/>
                </a:lnTo>
                <a:cubicBezTo>
                  <a:pt x="1913335" y="783147"/>
                  <a:pt x="1912158" y="775971"/>
                  <a:pt x="1906412" y="764132"/>
                </a:cubicBezTo>
                <a:cubicBezTo>
                  <a:pt x="1897832" y="746457"/>
                  <a:pt x="1880996" y="729565"/>
                  <a:pt x="1863263" y="720839"/>
                </a:cubicBezTo>
                <a:lnTo>
                  <a:pt x="1849418" y="714025"/>
                </a:lnTo>
                <a:lnTo>
                  <a:pt x="1548096" y="713282"/>
                </a:lnTo>
                <a:lnTo>
                  <a:pt x="1246773" y="712538"/>
                </a:lnTo>
                <a:lnTo>
                  <a:pt x="1246773" y="668047"/>
                </a:lnTo>
                <a:lnTo>
                  <a:pt x="1246773" y="623556"/>
                </a:lnTo>
                <a:lnTo>
                  <a:pt x="1351628" y="623556"/>
                </a:lnTo>
                <a:lnTo>
                  <a:pt x="1456482" y="623556"/>
                </a:lnTo>
                <a:lnTo>
                  <a:pt x="1436981" y="603374"/>
                </a:lnTo>
                <a:cubicBezTo>
                  <a:pt x="1388833" y="553548"/>
                  <a:pt x="1357684" y="494876"/>
                  <a:pt x="1344170" y="428558"/>
                </a:cubicBezTo>
                <a:cubicBezTo>
                  <a:pt x="1340921" y="412609"/>
                  <a:pt x="1337888" y="399187"/>
                  <a:pt x="1337431" y="398730"/>
                </a:cubicBezTo>
                <a:cubicBezTo>
                  <a:pt x="1335507" y="396807"/>
                  <a:pt x="1271118" y="404276"/>
                  <a:pt x="1246514" y="409277"/>
                </a:cubicBezTo>
                <a:cubicBezTo>
                  <a:pt x="1053924" y="448422"/>
                  <a:pt x="839804" y="586983"/>
                  <a:pt x="738877" y="737777"/>
                </a:cubicBezTo>
                <a:cubicBezTo>
                  <a:pt x="709153" y="782187"/>
                  <a:pt x="662573" y="882527"/>
                  <a:pt x="631752" y="968536"/>
                </a:cubicBezTo>
                <a:cubicBezTo>
                  <a:pt x="613461" y="1019580"/>
                  <a:pt x="590020" y="1100868"/>
                  <a:pt x="579114" y="1151071"/>
                </a:cubicBezTo>
                <a:cubicBezTo>
                  <a:pt x="559379" y="1241913"/>
                  <a:pt x="543797" y="1357779"/>
                  <a:pt x="546355" y="1394647"/>
                </a:cubicBezTo>
                <a:cubicBezTo>
                  <a:pt x="552846" y="1488178"/>
                  <a:pt x="617006" y="1567157"/>
                  <a:pt x="709542" y="1595525"/>
                </a:cubicBezTo>
                <a:lnTo>
                  <a:pt x="730419" y="1601925"/>
                </a:lnTo>
                <a:lnTo>
                  <a:pt x="1121512" y="1603371"/>
                </a:lnTo>
                <a:lnTo>
                  <a:pt x="1512605" y="1604817"/>
                </a:lnTo>
                <a:lnTo>
                  <a:pt x="1527204" y="1610807"/>
                </a:lnTo>
                <a:cubicBezTo>
                  <a:pt x="1551332" y="1620707"/>
                  <a:pt x="1565366" y="1630213"/>
                  <a:pt x="1580888" y="1647169"/>
                </a:cubicBezTo>
                <a:cubicBezTo>
                  <a:pt x="1609748" y="1678695"/>
                  <a:pt x="1605256" y="1658678"/>
                  <a:pt x="1668388" y="2037172"/>
                </a:cubicBezTo>
                <a:cubicBezTo>
                  <a:pt x="1699533" y="2223895"/>
                  <a:pt x="1726273" y="2379003"/>
                  <a:pt x="1727810" y="2381856"/>
                </a:cubicBezTo>
                <a:cubicBezTo>
                  <a:pt x="1731833" y="2389321"/>
                  <a:pt x="1742535" y="2398790"/>
                  <a:pt x="1750602" y="2402020"/>
                </a:cubicBezTo>
                <a:cubicBezTo>
                  <a:pt x="1755027" y="2403791"/>
                  <a:pt x="1818357" y="2404613"/>
                  <a:pt x="1924575" y="2404276"/>
                </a:cubicBezTo>
                <a:cubicBezTo>
                  <a:pt x="2089557" y="2403752"/>
                  <a:pt x="2091589" y="2403678"/>
                  <a:pt x="2091589" y="2398178"/>
                </a:cubicBezTo>
                <a:close/>
                <a:moveTo>
                  <a:pt x="1291310" y="1759313"/>
                </a:moveTo>
                <a:lnTo>
                  <a:pt x="1291310" y="1692504"/>
                </a:lnTo>
                <a:lnTo>
                  <a:pt x="690057" y="1692504"/>
                </a:lnTo>
                <a:lnTo>
                  <a:pt x="88803" y="1692504"/>
                </a:lnTo>
                <a:lnTo>
                  <a:pt x="88803" y="1759313"/>
                </a:lnTo>
                <a:lnTo>
                  <a:pt x="88803" y="1826122"/>
                </a:lnTo>
                <a:lnTo>
                  <a:pt x="690057" y="1826122"/>
                </a:lnTo>
                <a:lnTo>
                  <a:pt x="1291310" y="1826122"/>
                </a:lnTo>
                <a:close/>
                <a:moveTo>
                  <a:pt x="222415" y="1536615"/>
                </a:moveTo>
                <a:lnTo>
                  <a:pt x="222415" y="1469806"/>
                </a:lnTo>
                <a:lnTo>
                  <a:pt x="200147" y="1469806"/>
                </a:lnTo>
                <a:lnTo>
                  <a:pt x="177878" y="1469806"/>
                </a:lnTo>
                <a:lnTo>
                  <a:pt x="177878" y="1536615"/>
                </a:lnTo>
                <a:lnTo>
                  <a:pt x="177878" y="1603424"/>
                </a:lnTo>
                <a:lnTo>
                  <a:pt x="200147" y="1603424"/>
                </a:lnTo>
                <a:lnTo>
                  <a:pt x="222415" y="1603424"/>
                </a:lnTo>
                <a:close/>
                <a:moveTo>
                  <a:pt x="311490" y="846252"/>
                </a:moveTo>
                <a:lnTo>
                  <a:pt x="311490" y="311778"/>
                </a:lnTo>
                <a:lnTo>
                  <a:pt x="200147" y="311778"/>
                </a:lnTo>
                <a:lnTo>
                  <a:pt x="88803" y="311778"/>
                </a:lnTo>
                <a:lnTo>
                  <a:pt x="88803" y="846252"/>
                </a:lnTo>
                <a:lnTo>
                  <a:pt x="88803" y="1380727"/>
                </a:lnTo>
                <a:lnTo>
                  <a:pt x="200147" y="1380727"/>
                </a:lnTo>
                <a:lnTo>
                  <a:pt x="311490" y="1380727"/>
                </a:lnTo>
                <a:close/>
                <a:moveTo>
                  <a:pt x="1737505" y="619400"/>
                </a:moveTo>
                <a:cubicBezTo>
                  <a:pt x="1792913" y="609737"/>
                  <a:pt x="1839383" y="585342"/>
                  <a:pt x="1880271" y="544453"/>
                </a:cubicBezTo>
                <a:cubicBezTo>
                  <a:pt x="1955286" y="469434"/>
                  <a:pt x="1978748" y="363656"/>
                  <a:pt x="1942559" y="263636"/>
                </a:cubicBezTo>
                <a:cubicBezTo>
                  <a:pt x="1917282" y="193777"/>
                  <a:pt x="1854677" y="131169"/>
                  <a:pt x="1784822" y="105891"/>
                </a:cubicBezTo>
                <a:cubicBezTo>
                  <a:pt x="1723996" y="83881"/>
                  <a:pt x="1660294" y="83881"/>
                  <a:pt x="1599468" y="105891"/>
                </a:cubicBezTo>
                <a:cubicBezTo>
                  <a:pt x="1529613" y="131169"/>
                  <a:pt x="1467008" y="193777"/>
                  <a:pt x="1441732" y="263636"/>
                </a:cubicBezTo>
                <a:cubicBezTo>
                  <a:pt x="1405542" y="363656"/>
                  <a:pt x="1429005" y="469434"/>
                  <a:pt x="1504020" y="544453"/>
                </a:cubicBezTo>
                <a:cubicBezTo>
                  <a:pt x="1566815" y="607251"/>
                  <a:pt x="1651428" y="634412"/>
                  <a:pt x="1737505" y="61940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121">
            <a:extLst>
              <a:ext uri="{FF2B5EF4-FFF2-40B4-BE49-F238E27FC236}">
                <a16:creationId xmlns:a16="http://schemas.microsoft.com/office/drawing/2014/main" id="{CC33FF36-1156-AA54-427B-D3B73955D9E1}"/>
              </a:ext>
            </a:extLst>
          </p:cNvPr>
          <p:cNvSpPr/>
          <p:nvPr/>
        </p:nvSpPr>
        <p:spPr>
          <a:xfrm>
            <a:off x="7669161" y="2836276"/>
            <a:ext cx="284213" cy="284265"/>
          </a:xfrm>
          <a:custGeom>
            <a:avLst/>
            <a:gdLst>
              <a:gd name="connsiteX0" fmla="*/ 96217 w 2757409"/>
              <a:gd name="connsiteY0" fmla="*/ 2752396 h 2757912"/>
              <a:gd name="connsiteX1" fmla="*/ 79639 w 2757409"/>
              <a:gd name="connsiteY1" fmla="*/ 2738101 h 2757912"/>
              <a:gd name="connsiteX2" fmla="*/ 3293 w 2757409"/>
              <a:gd name="connsiteY2" fmla="*/ 2555670 h 2757912"/>
              <a:gd name="connsiteX3" fmla="*/ 3475 w 2757409"/>
              <a:gd name="connsiteY3" fmla="*/ 2423773 h 2757912"/>
              <a:gd name="connsiteX4" fmla="*/ 54667 w 2757409"/>
              <a:gd name="connsiteY4" fmla="*/ 2185313 h 2757912"/>
              <a:gd name="connsiteX5" fmla="*/ 72165 w 2757409"/>
              <a:gd name="connsiteY5" fmla="*/ 2113910 h 2757912"/>
              <a:gd name="connsiteX6" fmla="*/ 83201 w 2757409"/>
              <a:gd name="connsiteY6" fmla="*/ 2080230 h 2757912"/>
              <a:gd name="connsiteX7" fmla="*/ 100524 w 2757409"/>
              <a:gd name="connsiteY7" fmla="*/ 2037119 h 2757912"/>
              <a:gd name="connsiteX8" fmla="*/ 236423 w 2757409"/>
              <a:gd name="connsiteY8" fmla="*/ 1699968 h 2757912"/>
              <a:gd name="connsiteX9" fmla="*/ 326669 w 2757409"/>
              <a:gd name="connsiteY9" fmla="*/ 1579800 h 2757912"/>
              <a:gd name="connsiteX10" fmla="*/ 368893 w 2757409"/>
              <a:gd name="connsiteY10" fmla="*/ 1570991 h 2757912"/>
              <a:gd name="connsiteX11" fmla="*/ 410712 w 2757409"/>
              <a:gd name="connsiteY11" fmla="*/ 1579308 h 2757912"/>
              <a:gd name="connsiteX12" fmla="*/ 479563 w 2757409"/>
              <a:gd name="connsiteY12" fmla="*/ 1762284 h 2757912"/>
              <a:gd name="connsiteX13" fmla="*/ 408665 w 2757409"/>
              <a:gd name="connsiteY13" fmla="*/ 2016680 h 2757912"/>
              <a:gd name="connsiteX14" fmla="*/ 381309 w 2757409"/>
              <a:gd name="connsiteY14" fmla="*/ 2112797 h 2757912"/>
              <a:gd name="connsiteX15" fmla="*/ 400600 w 2757409"/>
              <a:gd name="connsiteY15" fmla="*/ 2141607 h 2757912"/>
              <a:gd name="connsiteX16" fmla="*/ 548563 w 2757409"/>
              <a:gd name="connsiteY16" fmla="*/ 2423773 h 2757912"/>
              <a:gd name="connsiteX17" fmla="*/ 623760 w 2757409"/>
              <a:gd name="connsiteY17" fmla="*/ 2512711 h 2757912"/>
              <a:gd name="connsiteX18" fmla="*/ 791550 w 2757409"/>
              <a:gd name="connsiteY18" fmla="*/ 2683284 h 2757912"/>
              <a:gd name="connsiteX19" fmla="*/ 804078 w 2757409"/>
              <a:gd name="connsiteY19" fmla="*/ 2712923 h 2757912"/>
              <a:gd name="connsiteX20" fmla="*/ 746018 w 2757409"/>
              <a:gd name="connsiteY20" fmla="*/ 2753934 h 2757912"/>
              <a:gd name="connsiteX21" fmla="*/ 721348 w 2757409"/>
              <a:gd name="connsiteY21" fmla="*/ 2732731 h 2757912"/>
              <a:gd name="connsiteX22" fmla="*/ 584770 w 2757409"/>
              <a:gd name="connsiteY22" fmla="*/ 2592084 h 2757912"/>
              <a:gd name="connsiteX23" fmla="*/ 499947 w 2757409"/>
              <a:gd name="connsiteY23" fmla="*/ 2518165 h 2757912"/>
              <a:gd name="connsiteX24" fmla="*/ 478172 w 2757409"/>
              <a:gd name="connsiteY24" fmla="*/ 2478626 h 2757912"/>
              <a:gd name="connsiteX25" fmla="*/ 324231 w 2757409"/>
              <a:gd name="connsiteY25" fmla="*/ 2183893 h 2757912"/>
              <a:gd name="connsiteX26" fmla="*/ 189507 w 2757409"/>
              <a:gd name="connsiteY26" fmla="*/ 2100851 h 2757912"/>
              <a:gd name="connsiteX27" fmla="*/ 161742 w 2757409"/>
              <a:gd name="connsiteY27" fmla="*/ 2129250 h 2757912"/>
              <a:gd name="connsiteX28" fmla="*/ 162756 w 2757409"/>
              <a:gd name="connsiteY28" fmla="*/ 2160245 h 2757912"/>
              <a:gd name="connsiteX29" fmla="*/ 231653 w 2757409"/>
              <a:gd name="connsiteY29" fmla="*/ 2289066 h 2757912"/>
              <a:gd name="connsiteX30" fmla="*/ 274909 w 2757409"/>
              <a:gd name="connsiteY30" fmla="*/ 2366320 h 2757912"/>
              <a:gd name="connsiteX31" fmla="*/ 344875 w 2757409"/>
              <a:gd name="connsiteY31" fmla="*/ 2595061 h 2757912"/>
              <a:gd name="connsiteX32" fmla="*/ 341579 w 2757409"/>
              <a:gd name="connsiteY32" fmla="*/ 2655513 h 2757912"/>
              <a:gd name="connsiteX33" fmla="*/ 273000 w 2757409"/>
              <a:gd name="connsiteY33" fmla="*/ 2652801 h 2757912"/>
              <a:gd name="connsiteX34" fmla="*/ 259654 w 2757409"/>
              <a:gd name="connsiteY34" fmla="*/ 2608343 h 2757912"/>
              <a:gd name="connsiteX35" fmla="*/ 196436 w 2757409"/>
              <a:gd name="connsiteY35" fmla="*/ 2400870 h 2757912"/>
              <a:gd name="connsiteX36" fmla="*/ 122545 w 2757409"/>
              <a:gd name="connsiteY36" fmla="*/ 2274659 h 2757912"/>
              <a:gd name="connsiteX37" fmla="*/ 86097 w 2757409"/>
              <a:gd name="connsiteY37" fmla="*/ 2446694 h 2757912"/>
              <a:gd name="connsiteX38" fmla="*/ 85626 w 2757409"/>
              <a:gd name="connsiteY38" fmla="*/ 2530204 h 2757912"/>
              <a:gd name="connsiteX39" fmla="*/ 123612 w 2757409"/>
              <a:gd name="connsiteY39" fmla="*/ 2626784 h 2757912"/>
              <a:gd name="connsiteX40" fmla="*/ 156717 w 2757409"/>
              <a:gd name="connsiteY40" fmla="*/ 2719377 h 2757912"/>
              <a:gd name="connsiteX41" fmla="*/ 96216 w 2757409"/>
              <a:gd name="connsiteY41" fmla="*/ 2752396 h 2757912"/>
              <a:gd name="connsiteX42" fmla="*/ 319619 w 2757409"/>
              <a:gd name="connsiteY42" fmla="*/ 2012195 h 2757912"/>
              <a:gd name="connsiteX43" fmla="*/ 351394 w 2757409"/>
              <a:gd name="connsiteY43" fmla="*/ 1918563 h 2757912"/>
              <a:gd name="connsiteX44" fmla="*/ 382080 w 2757409"/>
              <a:gd name="connsiteY44" fmla="*/ 1664020 h 2757912"/>
              <a:gd name="connsiteX45" fmla="*/ 357122 w 2757409"/>
              <a:gd name="connsiteY45" fmla="*/ 1662755 h 2757912"/>
              <a:gd name="connsiteX46" fmla="*/ 211228 w 2757409"/>
              <a:gd name="connsiteY46" fmla="*/ 1982508 h 2757912"/>
              <a:gd name="connsiteX47" fmla="*/ 200879 w 2757409"/>
              <a:gd name="connsiteY47" fmla="*/ 2011522 h 2757912"/>
              <a:gd name="connsiteX48" fmla="*/ 214331 w 2757409"/>
              <a:gd name="connsiteY48" fmla="*/ 2011522 h 2757912"/>
              <a:gd name="connsiteX49" fmla="*/ 284299 w 2757409"/>
              <a:gd name="connsiteY49" fmla="*/ 2030182 h 2757912"/>
              <a:gd name="connsiteX50" fmla="*/ 307057 w 2757409"/>
              <a:gd name="connsiteY50" fmla="*/ 2040847 h 2757912"/>
              <a:gd name="connsiteX51" fmla="*/ 319619 w 2757409"/>
              <a:gd name="connsiteY51" fmla="*/ 2012195 h 2757912"/>
              <a:gd name="connsiteX52" fmla="*/ 1532762 w 2757409"/>
              <a:gd name="connsiteY52" fmla="*/ 2754095 h 2757912"/>
              <a:gd name="connsiteX53" fmla="*/ 1507567 w 2757409"/>
              <a:gd name="connsiteY53" fmla="*/ 2723408 h 2757912"/>
              <a:gd name="connsiteX54" fmla="*/ 1424591 w 2757409"/>
              <a:gd name="connsiteY54" fmla="*/ 2453412 h 2757912"/>
              <a:gd name="connsiteX55" fmla="*/ 1373618 w 2757409"/>
              <a:gd name="connsiteY55" fmla="*/ 2329746 h 2757912"/>
              <a:gd name="connsiteX56" fmla="*/ 1338286 w 2757409"/>
              <a:gd name="connsiteY56" fmla="*/ 2336966 h 2757912"/>
              <a:gd name="connsiteX57" fmla="*/ 1138749 w 2757409"/>
              <a:gd name="connsiteY57" fmla="*/ 2364462 h 2757912"/>
              <a:gd name="connsiteX58" fmla="*/ 1083629 w 2757409"/>
              <a:gd name="connsiteY58" fmla="*/ 2355316 h 2757912"/>
              <a:gd name="connsiteX59" fmla="*/ 962116 w 2757409"/>
              <a:gd name="connsiteY59" fmla="*/ 2251284 h 2757912"/>
              <a:gd name="connsiteX60" fmla="*/ 961422 w 2757409"/>
              <a:gd name="connsiteY60" fmla="*/ 2116139 h 2757912"/>
              <a:gd name="connsiteX61" fmla="*/ 970229 w 2757409"/>
              <a:gd name="connsiteY61" fmla="*/ 2081721 h 2757912"/>
              <a:gd name="connsiteX62" fmla="*/ 963271 w 2757409"/>
              <a:gd name="connsiteY62" fmla="*/ 2075265 h 2757912"/>
              <a:gd name="connsiteX63" fmla="*/ 936755 w 2757409"/>
              <a:gd name="connsiteY63" fmla="*/ 2054752 h 2757912"/>
              <a:gd name="connsiteX64" fmla="*/ 903773 w 2757409"/>
              <a:gd name="connsiteY64" fmla="*/ 2007945 h 2757912"/>
              <a:gd name="connsiteX65" fmla="*/ 940762 w 2757409"/>
              <a:gd name="connsiteY65" fmla="*/ 1928660 h 2757912"/>
              <a:gd name="connsiteX66" fmla="*/ 962543 w 2757409"/>
              <a:gd name="connsiteY66" fmla="*/ 1894403 h 2757912"/>
              <a:gd name="connsiteX67" fmla="*/ 934757 w 2757409"/>
              <a:gd name="connsiteY67" fmla="*/ 1876848 h 2757912"/>
              <a:gd name="connsiteX68" fmla="*/ 856798 w 2757409"/>
              <a:gd name="connsiteY68" fmla="*/ 1807117 h 2757912"/>
              <a:gd name="connsiteX69" fmla="*/ 862824 w 2757409"/>
              <a:gd name="connsiteY69" fmla="*/ 1744770 h 2757912"/>
              <a:gd name="connsiteX70" fmla="*/ 872751 w 2757409"/>
              <a:gd name="connsiteY70" fmla="*/ 1708041 h 2757912"/>
              <a:gd name="connsiteX71" fmla="*/ 874553 w 2757409"/>
              <a:gd name="connsiteY71" fmla="*/ 1694214 h 2757912"/>
              <a:gd name="connsiteX72" fmla="*/ 838645 w 2757409"/>
              <a:gd name="connsiteY72" fmla="*/ 1682668 h 2757912"/>
              <a:gd name="connsiteX73" fmla="*/ 732830 w 2757409"/>
              <a:gd name="connsiteY73" fmla="*/ 1613030 h 2757912"/>
              <a:gd name="connsiteX74" fmla="*/ 721972 w 2757409"/>
              <a:gd name="connsiteY74" fmla="*/ 1514576 h 2757912"/>
              <a:gd name="connsiteX75" fmla="*/ 764194 w 2757409"/>
              <a:gd name="connsiteY75" fmla="*/ 1429808 h 2757912"/>
              <a:gd name="connsiteX76" fmla="*/ 871583 w 2757409"/>
              <a:gd name="connsiteY76" fmla="*/ 1221673 h 2757912"/>
              <a:gd name="connsiteX77" fmla="*/ 867444 w 2757409"/>
              <a:gd name="connsiteY77" fmla="*/ 1198771 h 2757912"/>
              <a:gd name="connsiteX78" fmla="*/ 845855 w 2757409"/>
              <a:gd name="connsiteY78" fmla="*/ 1168121 h 2757912"/>
              <a:gd name="connsiteX79" fmla="*/ 827418 w 2757409"/>
              <a:gd name="connsiteY79" fmla="*/ 1142050 h 2757912"/>
              <a:gd name="connsiteX80" fmla="*/ 809524 w 2757409"/>
              <a:gd name="connsiteY80" fmla="*/ 908142 h 2757912"/>
              <a:gd name="connsiteX81" fmla="*/ 820171 w 2757409"/>
              <a:gd name="connsiteY81" fmla="*/ 633125 h 2757912"/>
              <a:gd name="connsiteX82" fmla="*/ 998825 w 2757409"/>
              <a:gd name="connsiteY82" fmla="*/ 339271 h 2757912"/>
              <a:gd name="connsiteX83" fmla="*/ 1588260 w 2757409"/>
              <a:gd name="connsiteY83" fmla="*/ 6362 h 2757912"/>
              <a:gd name="connsiteX84" fmla="*/ 1823882 w 2757409"/>
              <a:gd name="connsiteY84" fmla="*/ 5095 h 2757912"/>
              <a:gd name="connsiteX85" fmla="*/ 2335169 w 2757409"/>
              <a:gd name="connsiteY85" fmla="*/ 189122 h 2757912"/>
              <a:gd name="connsiteX86" fmla="*/ 2461149 w 2757409"/>
              <a:gd name="connsiteY86" fmla="*/ 294179 h 2757912"/>
              <a:gd name="connsiteX87" fmla="*/ 2710252 w 2757409"/>
              <a:gd name="connsiteY87" fmla="*/ 847517 h 2757912"/>
              <a:gd name="connsiteX88" fmla="*/ 2710236 w 2757409"/>
              <a:gd name="connsiteY88" fmla="*/ 1106649 h 2757912"/>
              <a:gd name="connsiteX89" fmla="*/ 2553489 w 2757409"/>
              <a:gd name="connsiteY89" fmla="*/ 1575019 h 2757912"/>
              <a:gd name="connsiteX90" fmla="*/ 2460736 w 2757409"/>
              <a:gd name="connsiteY90" fmla="*/ 1821562 h 2757912"/>
              <a:gd name="connsiteX91" fmla="*/ 2448964 w 2757409"/>
              <a:gd name="connsiteY91" fmla="*/ 1856590 h 2757912"/>
              <a:gd name="connsiteX92" fmla="*/ 2449079 w 2757409"/>
              <a:gd name="connsiteY92" fmla="*/ 1910479 h 2757912"/>
              <a:gd name="connsiteX93" fmla="*/ 2482356 w 2757409"/>
              <a:gd name="connsiteY93" fmla="*/ 2098996 h 2757912"/>
              <a:gd name="connsiteX94" fmla="*/ 2606689 w 2757409"/>
              <a:gd name="connsiteY94" fmla="*/ 2198901 h 2757912"/>
              <a:gd name="connsiteX95" fmla="*/ 2750540 w 2757409"/>
              <a:gd name="connsiteY95" fmla="*/ 2308543 h 2757912"/>
              <a:gd name="connsiteX96" fmla="*/ 2740667 w 2757409"/>
              <a:gd name="connsiteY96" fmla="*/ 2370868 h 2757912"/>
              <a:gd name="connsiteX97" fmla="*/ 2675309 w 2757409"/>
              <a:gd name="connsiteY97" fmla="*/ 2353962 h 2757912"/>
              <a:gd name="connsiteX98" fmla="*/ 2571558 w 2757409"/>
              <a:gd name="connsiteY98" fmla="*/ 2279516 h 2757912"/>
              <a:gd name="connsiteX99" fmla="*/ 2396378 w 2757409"/>
              <a:gd name="connsiteY99" fmla="*/ 2120156 h 2757912"/>
              <a:gd name="connsiteX100" fmla="*/ 2362862 w 2757409"/>
              <a:gd name="connsiteY100" fmla="*/ 1911826 h 2757912"/>
              <a:gd name="connsiteX101" fmla="*/ 2362746 w 2757409"/>
              <a:gd name="connsiteY101" fmla="*/ 1848507 h 2757912"/>
              <a:gd name="connsiteX102" fmla="*/ 2371793 w 2757409"/>
              <a:gd name="connsiteY102" fmla="*/ 1817595 h 2757912"/>
              <a:gd name="connsiteX103" fmla="*/ 2453564 w 2757409"/>
              <a:gd name="connsiteY103" fmla="*/ 1593881 h 2757912"/>
              <a:gd name="connsiteX104" fmla="*/ 2627966 w 2757409"/>
              <a:gd name="connsiteY104" fmla="*/ 1067895 h 2757912"/>
              <a:gd name="connsiteX105" fmla="*/ 2626781 w 2757409"/>
              <a:gd name="connsiteY105" fmla="*/ 889040 h 2757912"/>
              <a:gd name="connsiteX106" fmla="*/ 2413596 w 2757409"/>
              <a:gd name="connsiteY106" fmla="*/ 369143 h 2757912"/>
              <a:gd name="connsiteX107" fmla="*/ 1826577 w 2757409"/>
              <a:gd name="connsiteY107" fmla="*/ 94059 h 2757912"/>
              <a:gd name="connsiteX108" fmla="*/ 1617768 w 2757409"/>
              <a:gd name="connsiteY108" fmla="*/ 91532 h 2757912"/>
              <a:gd name="connsiteX109" fmla="*/ 1065740 w 2757409"/>
              <a:gd name="connsiteY109" fmla="*/ 393501 h 2757912"/>
              <a:gd name="connsiteX110" fmla="*/ 905175 w 2757409"/>
              <a:gd name="connsiteY110" fmla="*/ 650612 h 2757912"/>
              <a:gd name="connsiteX111" fmla="*/ 901061 w 2757409"/>
              <a:gd name="connsiteY111" fmla="*/ 1077715 h 2757912"/>
              <a:gd name="connsiteX112" fmla="*/ 921223 w 2757409"/>
              <a:gd name="connsiteY112" fmla="*/ 1124556 h 2757912"/>
              <a:gd name="connsiteX113" fmla="*/ 960805 w 2757409"/>
              <a:gd name="connsiteY113" fmla="*/ 1202076 h 2757912"/>
              <a:gd name="connsiteX114" fmla="*/ 957823 w 2757409"/>
              <a:gd name="connsiteY114" fmla="*/ 1238451 h 2757912"/>
              <a:gd name="connsiteX115" fmla="*/ 835351 w 2757409"/>
              <a:gd name="connsiteY115" fmla="*/ 1482061 h 2757912"/>
              <a:gd name="connsiteX116" fmla="*/ 805515 w 2757409"/>
              <a:gd name="connsiteY116" fmla="*/ 1550859 h 2757912"/>
              <a:gd name="connsiteX117" fmla="*/ 811020 w 2757409"/>
              <a:gd name="connsiteY117" fmla="*/ 1575049 h 2757912"/>
              <a:gd name="connsiteX118" fmla="*/ 863475 w 2757409"/>
              <a:gd name="connsiteY118" fmla="*/ 1600747 h 2757912"/>
              <a:gd name="connsiteX119" fmla="*/ 955290 w 2757409"/>
              <a:gd name="connsiteY119" fmla="*/ 1654394 h 2757912"/>
              <a:gd name="connsiteX120" fmla="*/ 949385 w 2757409"/>
              <a:gd name="connsiteY120" fmla="*/ 1762009 h 2757912"/>
              <a:gd name="connsiteX121" fmla="*/ 944201 w 2757409"/>
              <a:gd name="connsiteY121" fmla="*/ 1778451 h 2757912"/>
              <a:gd name="connsiteX122" fmla="*/ 951116 w 2757409"/>
              <a:gd name="connsiteY122" fmla="*/ 1784089 h 2757912"/>
              <a:gd name="connsiteX123" fmla="*/ 986275 w 2757409"/>
              <a:gd name="connsiteY123" fmla="*/ 1806991 h 2757912"/>
              <a:gd name="connsiteX124" fmla="*/ 1052139 w 2757409"/>
              <a:gd name="connsiteY124" fmla="*/ 1859651 h 2757912"/>
              <a:gd name="connsiteX125" fmla="*/ 1018872 w 2757409"/>
              <a:gd name="connsiteY125" fmla="*/ 1966736 h 2757912"/>
              <a:gd name="connsiteX126" fmla="*/ 1001405 w 2757409"/>
              <a:gd name="connsiteY126" fmla="*/ 1993355 h 2757912"/>
              <a:gd name="connsiteX127" fmla="*/ 1019542 w 2757409"/>
              <a:gd name="connsiteY127" fmla="*/ 2010465 h 2757912"/>
              <a:gd name="connsiteX128" fmla="*/ 1046735 w 2757409"/>
              <a:gd name="connsiteY128" fmla="*/ 2044472 h 2757912"/>
              <a:gd name="connsiteX129" fmla="*/ 1055732 w 2757409"/>
              <a:gd name="connsiteY129" fmla="*/ 2081577 h 2757912"/>
              <a:gd name="connsiteX130" fmla="*/ 1048317 w 2757409"/>
              <a:gd name="connsiteY130" fmla="*/ 2126035 h 2757912"/>
              <a:gd name="connsiteX131" fmla="*/ 1036906 w 2757409"/>
              <a:gd name="connsiteY131" fmla="*/ 2173748 h 2757912"/>
              <a:gd name="connsiteX132" fmla="*/ 1038744 w 2757409"/>
              <a:gd name="connsiteY132" fmla="*/ 2210905 h 2757912"/>
              <a:gd name="connsiteX133" fmla="*/ 1103094 w 2757409"/>
              <a:gd name="connsiteY133" fmla="*/ 2268375 h 2757912"/>
              <a:gd name="connsiteX134" fmla="*/ 1140131 w 2757409"/>
              <a:gd name="connsiteY134" fmla="*/ 2279565 h 2757912"/>
              <a:gd name="connsiteX135" fmla="*/ 1364954 w 2757409"/>
              <a:gd name="connsiteY135" fmla="*/ 2238825 h 2757912"/>
              <a:gd name="connsiteX136" fmla="*/ 1452629 w 2757409"/>
              <a:gd name="connsiteY136" fmla="*/ 2295873 h 2757912"/>
              <a:gd name="connsiteX137" fmla="*/ 1570522 w 2757409"/>
              <a:gd name="connsiteY137" fmla="*/ 2621815 h 2757912"/>
              <a:gd name="connsiteX138" fmla="*/ 1583661 w 2757409"/>
              <a:gd name="connsiteY138" fmla="*/ 2741735 h 2757912"/>
              <a:gd name="connsiteX139" fmla="*/ 1532763 w 2757409"/>
              <a:gd name="connsiteY139" fmla="*/ 2754095 h 2757912"/>
              <a:gd name="connsiteX140" fmla="*/ 1755177 w 2757409"/>
              <a:gd name="connsiteY140" fmla="*/ 2496201 h 2757912"/>
              <a:gd name="connsiteX141" fmla="*/ 1603812 w 2757409"/>
              <a:gd name="connsiteY141" fmla="*/ 2454117 h 2757912"/>
              <a:gd name="connsiteX142" fmla="*/ 1590824 w 2757409"/>
              <a:gd name="connsiteY142" fmla="*/ 2422247 h 2757912"/>
              <a:gd name="connsiteX143" fmla="*/ 1612542 w 2757409"/>
              <a:gd name="connsiteY143" fmla="*/ 2385967 h 2757912"/>
              <a:gd name="connsiteX144" fmla="*/ 1659733 w 2757409"/>
              <a:gd name="connsiteY144" fmla="*/ 2387174 h 2757912"/>
              <a:gd name="connsiteX145" fmla="*/ 1811758 w 2757409"/>
              <a:gd name="connsiteY145" fmla="*/ 2411378 h 2757912"/>
              <a:gd name="connsiteX146" fmla="*/ 1895439 w 2757409"/>
              <a:gd name="connsiteY146" fmla="*/ 2404072 h 2757912"/>
              <a:gd name="connsiteX147" fmla="*/ 2073060 w 2757409"/>
              <a:gd name="connsiteY147" fmla="*/ 2327354 h 2757912"/>
              <a:gd name="connsiteX148" fmla="*/ 2176172 w 2757409"/>
              <a:gd name="connsiteY148" fmla="*/ 2224337 h 2757912"/>
              <a:gd name="connsiteX149" fmla="*/ 2232071 w 2757409"/>
              <a:gd name="connsiteY149" fmla="*/ 2120466 h 2757912"/>
              <a:gd name="connsiteX150" fmla="*/ 2240893 w 2757409"/>
              <a:gd name="connsiteY150" fmla="*/ 2107634 h 2757912"/>
              <a:gd name="connsiteX151" fmla="*/ 2310334 w 2757409"/>
              <a:gd name="connsiteY151" fmla="*/ 2118216 h 2757912"/>
              <a:gd name="connsiteX152" fmla="*/ 2302157 w 2757409"/>
              <a:gd name="connsiteY152" fmla="*/ 2175806 h 2757912"/>
              <a:gd name="connsiteX153" fmla="*/ 2187840 w 2757409"/>
              <a:gd name="connsiteY153" fmla="*/ 2341789 h 2757912"/>
              <a:gd name="connsiteX154" fmla="*/ 1755177 w 2757409"/>
              <a:gd name="connsiteY154" fmla="*/ 2496201 h 2757912"/>
              <a:gd name="connsiteX155" fmla="*/ 669851 w 2757409"/>
              <a:gd name="connsiteY155" fmla="*/ 2365505 h 2757912"/>
              <a:gd name="connsiteX156" fmla="*/ 653686 w 2757409"/>
              <a:gd name="connsiteY156" fmla="*/ 2351477 h 2757912"/>
              <a:gd name="connsiteX157" fmla="*/ 652021 w 2757409"/>
              <a:gd name="connsiteY157" fmla="*/ 2303560 h 2757912"/>
              <a:gd name="connsiteX158" fmla="*/ 730630 w 2757409"/>
              <a:gd name="connsiteY158" fmla="*/ 2322366 h 2757912"/>
              <a:gd name="connsiteX159" fmla="*/ 669851 w 2757409"/>
              <a:gd name="connsiteY159" fmla="*/ 2365505 h 2757912"/>
              <a:gd name="connsiteX160" fmla="*/ 1775145 w 2757409"/>
              <a:gd name="connsiteY160" fmla="*/ 2308404 h 2757912"/>
              <a:gd name="connsiteX161" fmla="*/ 1767054 w 2757409"/>
              <a:gd name="connsiteY161" fmla="*/ 2240790 h 2757912"/>
              <a:gd name="connsiteX162" fmla="*/ 1817625 w 2757409"/>
              <a:gd name="connsiteY162" fmla="*/ 2228201 h 2757912"/>
              <a:gd name="connsiteX163" fmla="*/ 1883157 w 2757409"/>
              <a:gd name="connsiteY163" fmla="*/ 2217585 h 2757912"/>
              <a:gd name="connsiteX164" fmla="*/ 2075388 w 2757409"/>
              <a:gd name="connsiteY164" fmla="*/ 1984542 h 2757912"/>
              <a:gd name="connsiteX165" fmla="*/ 2119386 w 2757409"/>
              <a:gd name="connsiteY165" fmla="*/ 1932035 h 2757912"/>
              <a:gd name="connsiteX166" fmla="*/ 2155957 w 2757409"/>
              <a:gd name="connsiteY166" fmla="*/ 1952216 h 2757912"/>
              <a:gd name="connsiteX167" fmla="*/ 2157954 w 2757409"/>
              <a:gd name="connsiteY167" fmla="*/ 2016243 h 2757912"/>
              <a:gd name="connsiteX168" fmla="*/ 1968028 w 2757409"/>
              <a:gd name="connsiteY168" fmla="*/ 2275496 h 2757912"/>
              <a:gd name="connsiteX169" fmla="*/ 1822535 w 2757409"/>
              <a:gd name="connsiteY169" fmla="*/ 2312318 h 2757912"/>
              <a:gd name="connsiteX170" fmla="*/ 1775145 w 2757409"/>
              <a:gd name="connsiteY170" fmla="*/ 2308404 h 2757912"/>
              <a:gd name="connsiteX171" fmla="*/ 1769001 w 2757409"/>
              <a:gd name="connsiteY171" fmla="*/ 2128620 h 2757912"/>
              <a:gd name="connsiteX172" fmla="*/ 1655506 w 2757409"/>
              <a:gd name="connsiteY172" fmla="*/ 2041197 h 2757912"/>
              <a:gd name="connsiteX173" fmla="*/ 1663182 w 2757409"/>
              <a:gd name="connsiteY173" fmla="*/ 1875031 h 2757912"/>
              <a:gd name="connsiteX174" fmla="*/ 1923458 w 2757409"/>
              <a:gd name="connsiteY174" fmla="*/ 1845525 h 2757912"/>
              <a:gd name="connsiteX175" fmla="*/ 1952653 w 2757409"/>
              <a:gd name="connsiteY175" fmla="*/ 2044664 h 2757912"/>
              <a:gd name="connsiteX176" fmla="*/ 1769001 w 2757409"/>
              <a:gd name="connsiteY176" fmla="*/ 2128620 h 2757912"/>
              <a:gd name="connsiteX177" fmla="*/ 1844725 w 2757409"/>
              <a:gd name="connsiteY177" fmla="*/ 2030975 h 2757912"/>
              <a:gd name="connsiteX178" fmla="*/ 1869439 w 2757409"/>
              <a:gd name="connsiteY178" fmla="*/ 2012978 h 2757912"/>
              <a:gd name="connsiteX179" fmla="*/ 1847388 w 2757409"/>
              <a:gd name="connsiteY179" fmla="*/ 1883025 h 2757912"/>
              <a:gd name="connsiteX180" fmla="*/ 1776623 w 2757409"/>
              <a:gd name="connsiteY180" fmla="*/ 1881481 h 2757912"/>
              <a:gd name="connsiteX181" fmla="*/ 1735984 w 2757409"/>
              <a:gd name="connsiteY181" fmla="*/ 1922166 h 2757912"/>
              <a:gd name="connsiteX182" fmla="*/ 1736967 w 2757409"/>
              <a:gd name="connsiteY182" fmla="*/ 1991603 h 2757912"/>
              <a:gd name="connsiteX183" fmla="*/ 1783915 w 2757409"/>
              <a:gd name="connsiteY183" fmla="*/ 2033957 h 2757912"/>
              <a:gd name="connsiteX184" fmla="*/ 1844723 w 2757409"/>
              <a:gd name="connsiteY184" fmla="*/ 2030975 h 2757912"/>
              <a:gd name="connsiteX185" fmla="*/ 540524 w 2757409"/>
              <a:gd name="connsiteY185" fmla="*/ 2020615 h 2757912"/>
              <a:gd name="connsiteX186" fmla="*/ 524358 w 2757409"/>
              <a:gd name="connsiteY186" fmla="*/ 2006587 h 2757912"/>
              <a:gd name="connsiteX187" fmla="*/ 522693 w 2757409"/>
              <a:gd name="connsiteY187" fmla="*/ 1958670 h 2757912"/>
              <a:gd name="connsiteX188" fmla="*/ 601303 w 2757409"/>
              <a:gd name="connsiteY188" fmla="*/ 1977476 h 2757912"/>
              <a:gd name="connsiteX189" fmla="*/ 540524 w 2757409"/>
              <a:gd name="connsiteY189" fmla="*/ 2020615 h 2757912"/>
              <a:gd name="connsiteX190" fmla="*/ 777624 w 2757409"/>
              <a:gd name="connsiteY190" fmla="*/ 2020615 h 2757912"/>
              <a:gd name="connsiteX191" fmla="*/ 761458 w 2757409"/>
              <a:gd name="connsiteY191" fmla="*/ 2006587 h 2757912"/>
              <a:gd name="connsiteX192" fmla="*/ 759794 w 2757409"/>
              <a:gd name="connsiteY192" fmla="*/ 1958670 h 2757912"/>
              <a:gd name="connsiteX193" fmla="*/ 838403 w 2757409"/>
              <a:gd name="connsiteY193" fmla="*/ 1977476 h 2757912"/>
              <a:gd name="connsiteX194" fmla="*/ 777624 w 2757409"/>
              <a:gd name="connsiteY194" fmla="*/ 2020615 h 2757912"/>
              <a:gd name="connsiteX195" fmla="*/ 1477282 w 2757409"/>
              <a:gd name="connsiteY195" fmla="*/ 1984310 h 2757912"/>
              <a:gd name="connsiteX196" fmla="*/ 1460173 w 2757409"/>
              <a:gd name="connsiteY196" fmla="*/ 1904410 h 2757912"/>
              <a:gd name="connsiteX197" fmla="*/ 1520985 w 2757409"/>
              <a:gd name="connsiteY197" fmla="*/ 1755548 h 2757912"/>
              <a:gd name="connsiteX198" fmla="*/ 1609684 w 2757409"/>
              <a:gd name="connsiteY198" fmla="*/ 1668879 h 2757912"/>
              <a:gd name="connsiteX199" fmla="*/ 1810234 w 2757409"/>
              <a:gd name="connsiteY199" fmla="*/ 1607782 h 2757912"/>
              <a:gd name="connsiteX200" fmla="*/ 1859734 w 2757409"/>
              <a:gd name="connsiteY200" fmla="*/ 1631761 h 2757912"/>
              <a:gd name="connsiteX201" fmla="*/ 1839871 w 2757409"/>
              <a:gd name="connsiteY201" fmla="*/ 1688227 h 2757912"/>
              <a:gd name="connsiteX202" fmla="*/ 1804058 w 2757409"/>
              <a:gd name="connsiteY202" fmla="*/ 1693576 h 2757912"/>
              <a:gd name="connsiteX203" fmla="*/ 1645261 w 2757409"/>
              <a:gd name="connsiteY203" fmla="*/ 1749431 h 2757912"/>
              <a:gd name="connsiteX204" fmla="*/ 1542692 w 2757409"/>
              <a:gd name="connsiteY204" fmla="*/ 1936570 h 2757912"/>
              <a:gd name="connsiteX205" fmla="*/ 1501349 w 2757409"/>
              <a:gd name="connsiteY205" fmla="*/ 1989157 h 2757912"/>
              <a:gd name="connsiteX206" fmla="*/ 1477282 w 2757409"/>
              <a:gd name="connsiteY206" fmla="*/ 1984310 h 2757912"/>
              <a:gd name="connsiteX207" fmla="*/ 1325434 w 2757409"/>
              <a:gd name="connsiteY207" fmla="*/ 1821472 h 2757912"/>
              <a:gd name="connsiteX208" fmla="*/ 1303392 w 2757409"/>
              <a:gd name="connsiteY208" fmla="*/ 1788720 h 2757912"/>
              <a:gd name="connsiteX209" fmla="*/ 1360731 w 2757409"/>
              <a:gd name="connsiteY209" fmla="*/ 1662286 h 2757912"/>
              <a:gd name="connsiteX210" fmla="*/ 1662223 w 2757409"/>
              <a:gd name="connsiteY210" fmla="*/ 1442480 h 2757912"/>
              <a:gd name="connsiteX211" fmla="*/ 1807716 w 2757409"/>
              <a:gd name="connsiteY211" fmla="*/ 1423235 h 2757912"/>
              <a:gd name="connsiteX212" fmla="*/ 1945126 w 2757409"/>
              <a:gd name="connsiteY212" fmla="*/ 1439438 h 2757912"/>
              <a:gd name="connsiteX213" fmla="*/ 2027303 w 2757409"/>
              <a:gd name="connsiteY213" fmla="*/ 1497462 h 2757912"/>
              <a:gd name="connsiteX214" fmla="*/ 2005715 w 2757409"/>
              <a:gd name="connsiteY214" fmla="*/ 1533862 h 2757912"/>
              <a:gd name="connsiteX215" fmla="*/ 1962268 w 2757409"/>
              <a:gd name="connsiteY215" fmla="*/ 1534456 h 2757912"/>
              <a:gd name="connsiteX216" fmla="*/ 1866062 w 2757409"/>
              <a:gd name="connsiteY216" fmla="*/ 1511585 h 2757912"/>
              <a:gd name="connsiteX217" fmla="*/ 1624541 w 2757409"/>
              <a:gd name="connsiteY217" fmla="*/ 1547585 h 2757912"/>
              <a:gd name="connsiteX218" fmla="*/ 1489475 w 2757409"/>
              <a:gd name="connsiteY218" fmla="*/ 1640835 h 2757912"/>
              <a:gd name="connsiteX219" fmla="*/ 1391491 w 2757409"/>
              <a:gd name="connsiteY219" fmla="*/ 1786005 h 2757912"/>
              <a:gd name="connsiteX220" fmla="*/ 1370254 w 2757409"/>
              <a:gd name="connsiteY220" fmla="*/ 1819013 h 2757912"/>
              <a:gd name="connsiteX221" fmla="*/ 1325434 w 2757409"/>
              <a:gd name="connsiteY221" fmla="*/ 1821471 h 275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</a:cxnLst>
            <a:rect l="l" t="t" r="r" b="b"/>
            <a:pathLst>
              <a:path w="2757409" h="2757912">
                <a:moveTo>
                  <a:pt x="96217" y="2752396"/>
                </a:moveTo>
                <a:cubicBezTo>
                  <a:pt x="89956" y="2749213"/>
                  <a:pt x="82496" y="2742781"/>
                  <a:pt x="79639" y="2738101"/>
                </a:cubicBezTo>
                <a:cubicBezTo>
                  <a:pt x="70648" y="2723370"/>
                  <a:pt x="6905" y="2571054"/>
                  <a:pt x="3293" y="2555670"/>
                </a:cubicBezTo>
                <a:cubicBezTo>
                  <a:pt x="-1182" y="2536609"/>
                  <a:pt x="-1072" y="2457607"/>
                  <a:pt x="3475" y="2423773"/>
                </a:cubicBezTo>
                <a:cubicBezTo>
                  <a:pt x="12919" y="2353525"/>
                  <a:pt x="30657" y="2270899"/>
                  <a:pt x="54667" y="2185313"/>
                </a:cubicBezTo>
                <a:cubicBezTo>
                  <a:pt x="63398" y="2154193"/>
                  <a:pt x="71272" y="2122061"/>
                  <a:pt x="72165" y="2113910"/>
                </a:cubicBezTo>
                <a:cubicBezTo>
                  <a:pt x="73132" y="2105085"/>
                  <a:pt x="77596" y="2091462"/>
                  <a:pt x="83201" y="2080230"/>
                </a:cubicBezTo>
                <a:cubicBezTo>
                  <a:pt x="88377" y="2069856"/>
                  <a:pt x="96173" y="2050456"/>
                  <a:pt x="100524" y="2037119"/>
                </a:cubicBezTo>
                <a:cubicBezTo>
                  <a:pt x="136677" y="1926304"/>
                  <a:pt x="192920" y="1786770"/>
                  <a:pt x="236423" y="1699968"/>
                </a:cubicBezTo>
                <a:cubicBezTo>
                  <a:pt x="275364" y="1622267"/>
                  <a:pt x="295868" y="1594964"/>
                  <a:pt x="326669" y="1579800"/>
                </a:cubicBezTo>
                <a:cubicBezTo>
                  <a:pt x="342909" y="1571805"/>
                  <a:pt x="346866" y="1570979"/>
                  <a:pt x="368893" y="1570991"/>
                </a:cubicBezTo>
                <a:cubicBezTo>
                  <a:pt x="390442" y="1571003"/>
                  <a:pt x="395185" y="1571947"/>
                  <a:pt x="410712" y="1579308"/>
                </a:cubicBezTo>
                <a:cubicBezTo>
                  <a:pt x="465650" y="1605355"/>
                  <a:pt x="490814" y="1672228"/>
                  <a:pt x="479563" y="1762284"/>
                </a:cubicBezTo>
                <a:cubicBezTo>
                  <a:pt x="471154" y="1829598"/>
                  <a:pt x="461799" y="1863166"/>
                  <a:pt x="408665" y="2016680"/>
                </a:cubicBezTo>
                <a:cubicBezTo>
                  <a:pt x="380099" y="2099212"/>
                  <a:pt x="377820" y="2107220"/>
                  <a:pt x="381309" y="2112797"/>
                </a:cubicBezTo>
                <a:cubicBezTo>
                  <a:pt x="383403" y="2116143"/>
                  <a:pt x="392084" y="2129108"/>
                  <a:pt x="400600" y="2141607"/>
                </a:cubicBezTo>
                <a:cubicBezTo>
                  <a:pt x="430661" y="2185729"/>
                  <a:pt x="513169" y="2343072"/>
                  <a:pt x="548563" y="2423773"/>
                </a:cubicBezTo>
                <a:cubicBezTo>
                  <a:pt x="567259" y="2466400"/>
                  <a:pt x="572810" y="2472965"/>
                  <a:pt x="623760" y="2512711"/>
                </a:cubicBezTo>
                <a:cubicBezTo>
                  <a:pt x="695067" y="2568336"/>
                  <a:pt x="753923" y="2628169"/>
                  <a:pt x="791550" y="2683284"/>
                </a:cubicBezTo>
                <a:cubicBezTo>
                  <a:pt x="801549" y="2697932"/>
                  <a:pt x="804081" y="2703922"/>
                  <a:pt x="804078" y="2712923"/>
                </a:cubicBezTo>
                <a:cubicBezTo>
                  <a:pt x="804067" y="2743903"/>
                  <a:pt x="774477" y="2764803"/>
                  <a:pt x="746018" y="2753934"/>
                </a:cubicBezTo>
                <a:cubicBezTo>
                  <a:pt x="736975" y="2750481"/>
                  <a:pt x="730853" y="2745219"/>
                  <a:pt x="721348" y="2732731"/>
                </a:cubicBezTo>
                <a:cubicBezTo>
                  <a:pt x="682993" y="2682339"/>
                  <a:pt x="628898" y="2626632"/>
                  <a:pt x="584770" y="2592084"/>
                </a:cubicBezTo>
                <a:cubicBezTo>
                  <a:pt x="539294" y="2556480"/>
                  <a:pt x="510174" y="2531104"/>
                  <a:pt x="499947" y="2518165"/>
                </a:cubicBezTo>
                <a:cubicBezTo>
                  <a:pt x="494305" y="2511027"/>
                  <a:pt x="484506" y="2493234"/>
                  <a:pt x="478172" y="2478626"/>
                </a:cubicBezTo>
                <a:cubicBezTo>
                  <a:pt x="439442" y="2389295"/>
                  <a:pt x="358092" y="2233545"/>
                  <a:pt x="324231" y="2183893"/>
                </a:cubicBezTo>
                <a:cubicBezTo>
                  <a:pt x="280610" y="2119931"/>
                  <a:pt x="228304" y="2087690"/>
                  <a:pt x="189507" y="2100851"/>
                </a:cubicBezTo>
                <a:cubicBezTo>
                  <a:pt x="172779" y="2106524"/>
                  <a:pt x="166752" y="2112689"/>
                  <a:pt x="161742" y="2129250"/>
                </a:cubicBezTo>
                <a:cubicBezTo>
                  <a:pt x="157106" y="2144578"/>
                  <a:pt x="157126" y="2145209"/>
                  <a:pt x="162756" y="2160245"/>
                </a:cubicBezTo>
                <a:cubicBezTo>
                  <a:pt x="171947" y="2184795"/>
                  <a:pt x="197466" y="2232509"/>
                  <a:pt x="231653" y="2289066"/>
                </a:cubicBezTo>
                <a:cubicBezTo>
                  <a:pt x="249115" y="2317956"/>
                  <a:pt x="268580" y="2352719"/>
                  <a:pt x="274909" y="2366320"/>
                </a:cubicBezTo>
                <a:cubicBezTo>
                  <a:pt x="294512" y="2408448"/>
                  <a:pt x="325942" y="2511203"/>
                  <a:pt x="344875" y="2595061"/>
                </a:cubicBezTo>
                <a:cubicBezTo>
                  <a:pt x="353151" y="2631718"/>
                  <a:pt x="352565" y="2642456"/>
                  <a:pt x="341579" y="2655513"/>
                </a:cubicBezTo>
                <a:cubicBezTo>
                  <a:pt x="322467" y="2678228"/>
                  <a:pt x="290354" y="2676958"/>
                  <a:pt x="273000" y="2652801"/>
                </a:cubicBezTo>
                <a:cubicBezTo>
                  <a:pt x="270338" y="2649097"/>
                  <a:pt x="264333" y="2629090"/>
                  <a:pt x="259654" y="2608343"/>
                </a:cubicBezTo>
                <a:cubicBezTo>
                  <a:pt x="241970" y="2529917"/>
                  <a:pt x="213438" y="2436280"/>
                  <a:pt x="196436" y="2400870"/>
                </a:cubicBezTo>
                <a:cubicBezTo>
                  <a:pt x="186035" y="2379207"/>
                  <a:pt x="128169" y="2280368"/>
                  <a:pt x="122545" y="2274659"/>
                </a:cubicBezTo>
                <a:cubicBezTo>
                  <a:pt x="118147" y="2270194"/>
                  <a:pt x="92684" y="2390375"/>
                  <a:pt x="86097" y="2446694"/>
                </a:cubicBezTo>
                <a:cubicBezTo>
                  <a:pt x="81128" y="2489169"/>
                  <a:pt x="81017" y="2508964"/>
                  <a:pt x="85626" y="2530204"/>
                </a:cubicBezTo>
                <a:cubicBezTo>
                  <a:pt x="87556" y="2539096"/>
                  <a:pt x="104649" y="2582557"/>
                  <a:pt x="123612" y="2626784"/>
                </a:cubicBezTo>
                <a:cubicBezTo>
                  <a:pt x="154902" y="2699764"/>
                  <a:pt x="157963" y="2708324"/>
                  <a:pt x="156717" y="2719377"/>
                </a:cubicBezTo>
                <a:cubicBezTo>
                  <a:pt x="153337" y="2749365"/>
                  <a:pt x="122915" y="2765968"/>
                  <a:pt x="96216" y="2752396"/>
                </a:cubicBezTo>
                <a:close/>
                <a:moveTo>
                  <a:pt x="319619" y="2012195"/>
                </a:moveTo>
                <a:cubicBezTo>
                  <a:pt x="325005" y="1996264"/>
                  <a:pt x="339304" y="1954129"/>
                  <a:pt x="351394" y="1918563"/>
                </a:cubicBezTo>
                <a:cubicBezTo>
                  <a:pt x="399250" y="1777785"/>
                  <a:pt x="409094" y="1696127"/>
                  <a:pt x="382080" y="1664020"/>
                </a:cubicBezTo>
                <a:cubicBezTo>
                  <a:pt x="373688" y="1654046"/>
                  <a:pt x="367824" y="1653749"/>
                  <a:pt x="357122" y="1662755"/>
                </a:cubicBezTo>
                <a:cubicBezTo>
                  <a:pt x="330003" y="1685575"/>
                  <a:pt x="271080" y="1814716"/>
                  <a:pt x="211228" y="1982508"/>
                </a:cubicBezTo>
                <a:lnTo>
                  <a:pt x="200879" y="2011522"/>
                </a:lnTo>
                <a:lnTo>
                  <a:pt x="214331" y="2011522"/>
                </a:lnTo>
                <a:cubicBezTo>
                  <a:pt x="235062" y="2011522"/>
                  <a:pt x="262288" y="2018783"/>
                  <a:pt x="284299" y="2030182"/>
                </a:cubicBezTo>
                <a:cubicBezTo>
                  <a:pt x="295293" y="2035875"/>
                  <a:pt x="305534" y="2040675"/>
                  <a:pt x="307057" y="2040847"/>
                </a:cubicBezTo>
                <a:cubicBezTo>
                  <a:pt x="308580" y="2041009"/>
                  <a:pt x="314233" y="2028126"/>
                  <a:pt x="319619" y="2012195"/>
                </a:cubicBezTo>
                <a:close/>
                <a:moveTo>
                  <a:pt x="1532762" y="2754095"/>
                </a:moveTo>
                <a:cubicBezTo>
                  <a:pt x="1521901" y="2749364"/>
                  <a:pt x="1510752" y="2735785"/>
                  <a:pt x="1507567" y="2723408"/>
                </a:cubicBezTo>
                <a:cubicBezTo>
                  <a:pt x="1476050" y="2600929"/>
                  <a:pt x="1458247" y="2543001"/>
                  <a:pt x="1424591" y="2453412"/>
                </a:cubicBezTo>
                <a:cubicBezTo>
                  <a:pt x="1411554" y="2418710"/>
                  <a:pt x="1376036" y="2332540"/>
                  <a:pt x="1373618" y="2329746"/>
                </a:cubicBezTo>
                <a:cubicBezTo>
                  <a:pt x="1373109" y="2329159"/>
                  <a:pt x="1357210" y="2332408"/>
                  <a:pt x="1338286" y="2336966"/>
                </a:cubicBezTo>
                <a:cubicBezTo>
                  <a:pt x="1268563" y="2353761"/>
                  <a:pt x="1190547" y="2364512"/>
                  <a:pt x="1138749" y="2364462"/>
                </a:cubicBezTo>
                <a:cubicBezTo>
                  <a:pt x="1105779" y="2364439"/>
                  <a:pt x="1103720" y="2364088"/>
                  <a:pt x="1083629" y="2355316"/>
                </a:cubicBezTo>
                <a:cubicBezTo>
                  <a:pt x="1030624" y="2332174"/>
                  <a:pt x="981055" y="2289736"/>
                  <a:pt x="962116" y="2251284"/>
                </a:cubicBezTo>
                <a:cubicBezTo>
                  <a:pt x="943543" y="2213577"/>
                  <a:pt x="943404" y="2186550"/>
                  <a:pt x="961422" y="2116139"/>
                </a:cubicBezTo>
                <a:lnTo>
                  <a:pt x="970229" y="2081721"/>
                </a:lnTo>
                <a:lnTo>
                  <a:pt x="963271" y="2075265"/>
                </a:lnTo>
                <a:cubicBezTo>
                  <a:pt x="959443" y="2071714"/>
                  <a:pt x="947512" y="2062483"/>
                  <a:pt x="936755" y="2054752"/>
                </a:cubicBezTo>
                <a:cubicBezTo>
                  <a:pt x="914760" y="2038942"/>
                  <a:pt x="903773" y="2023350"/>
                  <a:pt x="903773" y="2007945"/>
                </a:cubicBezTo>
                <a:cubicBezTo>
                  <a:pt x="903773" y="1991998"/>
                  <a:pt x="916603" y="1964498"/>
                  <a:pt x="940762" y="1928660"/>
                </a:cubicBezTo>
                <a:cubicBezTo>
                  <a:pt x="953205" y="1910202"/>
                  <a:pt x="963007" y="1894786"/>
                  <a:pt x="962543" y="1894403"/>
                </a:cubicBezTo>
                <a:cubicBezTo>
                  <a:pt x="962080" y="1894020"/>
                  <a:pt x="949576" y="1886121"/>
                  <a:pt x="934757" y="1876848"/>
                </a:cubicBezTo>
                <a:cubicBezTo>
                  <a:pt x="888617" y="1847977"/>
                  <a:pt x="868641" y="1830111"/>
                  <a:pt x="856798" y="1807117"/>
                </a:cubicBezTo>
                <a:cubicBezTo>
                  <a:pt x="850456" y="1794805"/>
                  <a:pt x="852472" y="1773951"/>
                  <a:pt x="862824" y="1744770"/>
                </a:cubicBezTo>
                <a:cubicBezTo>
                  <a:pt x="867293" y="1732174"/>
                  <a:pt x="871760" y="1715645"/>
                  <a:pt x="872751" y="1708041"/>
                </a:cubicBezTo>
                <a:lnTo>
                  <a:pt x="874553" y="1694214"/>
                </a:lnTo>
                <a:lnTo>
                  <a:pt x="838645" y="1682668"/>
                </a:lnTo>
                <a:cubicBezTo>
                  <a:pt x="774015" y="1661889"/>
                  <a:pt x="749368" y="1645668"/>
                  <a:pt x="732830" y="1613030"/>
                </a:cubicBezTo>
                <a:cubicBezTo>
                  <a:pt x="717979" y="1583722"/>
                  <a:pt x="713810" y="1545916"/>
                  <a:pt x="721972" y="1514576"/>
                </a:cubicBezTo>
                <a:cubicBezTo>
                  <a:pt x="724500" y="1504873"/>
                  <a:pt x="740743" y="1472260"/>
                  <a:pt x="764194" y="1429808"/>
                </a:cubicBezTo>
                <a:cubicBezTo>
                  <a:pt x="805037" y="1355869"/>
                  <a:pt x="865975" y="1237764"/>
                  <a:pt x="871583" y="1221673"/>
                </a:cubicBezTo>
                <a:cubicBezTo>
                  <a:pt x="874743" y="1212610"/>
                  <a:pt x="874430" y="1210883"/>
                  <a:pt x="867444" y="1198771"/>
                </a:cubicBezTo>
                <a:cubicBezTo>
                  <a:pt x="863287" y="1191566"/>
                  <a:pt x="853573" y="1177773"/>
                  <a:pt x="845855" y="1168121"/>
                </a:cubicBezTo>
                <a:cubicBezTo>
                  <a:pt x="838138" y="1158468"/>
                  <a:pt x="829841" y="1146736"/>
                  <a:pt x="827418" y="1142050"/>
                </a:cubicBezTo>
                <a:cubicBezTo>
                  <a:pt x="815386" y="1118781"/>
                  <a:pt x="809567" y="1042718"/>
                  <a:pt x="809524" y="908142"/>
                </a:cubicBezTo>
                <a:cubicBezTo>
                  <a:pt x="809481" y="769285"/>
                  <a:pt x="813689" y="660581"/>
                  <a:pt x="820171" y="633125"/>
                </a:cubicBezTo>
                <a:cubicBezTo>
                  <a:pt x="837824" y="558358"/>
                  <a:pt x="897697" y="459876"/>
                  <a:pt x="998825" y="339271"/>
                </a:cubicBezTo>
                <a:cubicBezTo>
                  <a:pt x="1160674" y="146249"/>
                  <a:pt x="1352005" y="38187"/>
                  <a:pt x="1588260" y="6362"/>
                </a:cubicBezTo>
                <a:cubicBezTo>
                  <a:pt x="1647150" y="-1571"/>
                  <a:pt x="1762224" y="-2190"/>
                  <a:pt x="1823882" y="5095"/>
                </a:cubicBezTo>
                <a:cubicBezTo>
                  <a:pt x="2008693" y="26931"/>
                  <a:pt x="2186469" y="90918"/>
                  <a:pt x="2335169" y="189122"/>
                </a:cubicBezTo>
                <a:cubicBezTo>
                  <a:pt x="2384368" y="221614"/>
                  <a:pt x="2416521" y="248427"/>
                  <a:pt x="2461149" y="294179"/>
                </a:cubicBezTo>
                <a:cubicBezTo>
                  <a:pt x="2597710" y="434184"/>
                  <a:pt x="2683197" y="624079"/>
                  <a:pt x="2710252" y="847517"/>
                </a:cubicBezTo>
                <a:cubicBezTo>
                  <a:pt x="2720496" y="932125"/>
                  <a:pt x="2720489" y="1047492"/>
                  <a:pt x="2710236" y="1106649"/>
                </a:cubicBezTo>
                <a:cubicBezTo>
                  <a:pt x="2694634" y="1196669"/>
                  <a:pt x="2653619" y="1319224"/>
                  <a:pt x="2553489" y="1575019"/>
                </a:cubicBezTo>
                <a:cubicBezTo>
                  <a:pt x="2504129" y="1701118"/>
                  <a:pt x="2476825" y="1773693"/>
                  <a:pt x="2460736" y="1821562"/>
                </a:cubicBezTo>
                <a:lnTo>
                  <a:pt x="2448964" y="1856590"/>
                </a:lnTo>
                <a:lnTo>
                  <a:pt x="2449079" y="1910479"/>
                </a:lnTo>
                <a:cubicBezTo>
                  <a:pt x="2449241" y="1989199"/>
                  <a:pt x="2460404" y="2052424"/>
                  <a:pt x="2482356" y="2098996"/>
                </a:cubicBezTo>
                <a:cubicBezTo>
                  <a:pt x="2498443" y="2133125"/>
                  <a:pt x="2514097" y="2145704"/>
                  <a:pt x="2606689" y="2198901"/>
                </a:cubicBezTo>
                <a:cubicBezTo>
                  <a:pt x="2705297" y="2255555"/>
                  <a:pt x="2735673" y="2278708"/>
                  <a:pt x="2750540" y="2308543"/>
                </a:cubicBezTo>
                <a:cubicBezTo>
                  <a:pt x="2762506" y="2332557"/>
                  <a:pt x="2758604" y="2357186"/>
                  <a:pt x="2740667" y="2370868"/>
                </a:cubicBezTo>
                <a:cubicBezTo>
                  <a:pt x="2718472" y="2387798"/>
                  <a:pt x="2690032" y="2380442"/>
                  <a:pt x="2675309" y="2353962"/>
                </a:cubicBezTo>
                <a:cubicBezTo>
                  <a:pt x="2665189" y="2335761"/>
                  <a:pt x="2647587" y="2323131"/>
                  <a:pt x="2571558" y="2279516"/>
                </a:cubicBezTo>
                <a:cubicBezTo>
                  <a:pt x="2447734" y="2208482"/>
                  <a:pt x="2421689" y="2184789"/>
                  <a:pt x="2396378" y="2120156"/>
                </a:cubicBezTo>
                <a:cubicBezTo>
                  <a:pt x="2372675" y="2059627"/>
                  <a:pt x="2363019" y="1999612"/>
                  <a:pt x="2362862" y="1911826"/>
                </a:cubicBezTo>
                <a:lnTo>
                  <a:pt x="2362746" y="1848507"/>
                </a:lnTo>
                <a:lnTo>
                  <a:pt x="2371793" y="1817595"/>
                </a:lnTo>
                <a:cubicBezTo>
                  <a:pt x="2384810" y="1773119"/>
                  <a:pt x="2401909" y="1726338"/>
                  <a:pt x="2453564" y="1593881"/>
                </a:cubicBezTo>
                <a:cubicBezTo>
                  <a:pt x="2582673" y="1262810"/>
                  <a:pt x="2618434" y="1154960"/>
                  <a:pt x="2627966" y="1067895"/>
                </a:cubicBezTo>
                <a:cubicBezTo>
                  <a:pt x="2632094" y="1030197"/>
                  <a:pt x="2631489" y="938878"/>
                  <a:pt x="2626781" y="889040"/>
                </a:cubicBezTo>
                <a:cubicBezTo>
                  <a:pt x="2606744" y="676884"/>
                  <a:pt x="2536404" y="505346"/>
                  <a:pt x="2413596" y="369143"/>
                </a:cubicBezTo>
                <a:cubicBezTo>
                  <a:pt x="2288435" y="230329"/>
                  <a:pt x="2066455" y="126306"/>
                  <a:pt x="1826577" y="94059"/>
                </a:cubicBezTo>
                <a:cubicBezTo>
                  <a:pt x="1778733" y="87627"/>
                  <a:pt x="1667535" y="86281"/>
                  <a:pt x="1617768" y="91532"/>
                </a:cubicBezTo>
                <a:cubicBezTo>
                  <a:pt x="1398154" y="114700"/>
                  <a:pt x="1213999" y="215436"/>
                  <a:pt x="1065740" y="393501"/>
                </a:cubicBezTo>
                <a:cubicBezTo>
                  <a:pt x="981286" y="494935"/>
                  <a:pt x="920145" y="592840"/>
                  <a:pt x="905175" y="650612"/>
                </a:cubicBezTo>
                <a:cubicBezTo>
                  <a:pt x="896281" y="684936"/>
                  <a:pt x="893229" y="1001799"/>
                  <a:pt x="901061" y="1077715"/>
                </a:cubicBezTo>
                <a:cubicBezTo>
                  <a:pt x="903476" y="1101128"/>
                  <a:pt x="903507" y="1101198"/>
                  <a:pt x="921223" y="1124556"/>
                </a:cubicBezTo>
                <a:cubicBezTo>
                  <a:pt x="942917" y="1153157"/>
                  <a:pt x="956780" y="1180308"/>
                  <a:pt x="960805" y="1202076"/>
                </a:cubicBezTo>
                <a:cubicBezTo>
                  <a:pt x="963502" y="1216667"/>
                  <a:pt x="963173" y="1220690"/>
                  <a:pt x="957823" y="1238451"/>
                </a:cubicBezTo>
                <a:cubicBezTo>
                  <a:pt x="947435" y="1272942"/>
                  <a:pt x="908911" y="1349569"/>
                  <a:pt x="835351" y="1482061"/>
                </a:cubicBezTo>
                <a:cubicBezTo>
                  <a:pt x="807221" y="1532726"/>
                  <a:pt x="805436" y="1536842"/>
                  <a:pt x="805515" y="1550859"/>
                </a:cubicBezTo>
                <a:cubicBezTo>
                  <a:pt x="805571" y="1560801"/>
                  <a:pt x="807406" y="1568860"/>
                  <a:pt x="811020" y="1575049"/>
                </a:cubicBezTo>
                <a:cubicBezTo>
                  <a:pt x="816058" y="1583676"/>
                  <a:pt x="819760" y="1585489"/>
                  <a:pt x="863475" y="1600747"/>
                </a:cubicBezTo>
                <a:cubicBezTo>
                  <a:pt x="930157" y="1624020"/>
                  <a:pt x="945589" y="1633037"/>
                  <a:pt x="955290" y="1654394"/>
                </a:cubicBezTo>
                <a:cubicBezTo>
                  <a:pt x="963732" y="1672981"/>
                  <a:pt x="960841" y="1725669"/>
                  <a:pt x="949385" y="1762009"/>
                </a:cubicBezTo>
                <a:lnTo>
                  <a:pt x="944201" y="1778451"/>
                </a:lnTo>
                <a:lnTo>
                  <a:pt x="951116" y="1784089"/>
                </a:lnTo>
                <a:cubicBezTo>
                  <a:pt x="954919" y="1787190"/>
                  <a:pt x="970741" y="1797496"/>
                  <a:pt x="986275" y="1806991"/>
                </a:cubicBezTo>
                <a:cubicBezTo>
                  <a:pt x="1031155" y="1834426"/>
                  <a:pt x="1045467" y="1845869"/>
                  <a:pt x="1052139" y="1859651"/>
                </a:cubicBezTo>
                <a:cubicBezTo>
                  <a:pt x="1064032" y="1884221"/>
                  <a:pt x="1055953" y="1910227"/>
                  <a:pt x="1018872" y="1966736"/>
                </a:cubicBezTo>
                <a:lnTo>
                  <a:pt x="1001405" y="1993355"/>
                </a:lnTo>
                <a:lnTo>
                  <a:pt x="1019542" y="2010465"/>
                </a:lnTo>
                <a:cubicBezTo>
                  <a:pt x="1030565" y="2020865"/>
                  <a:pt x="1041231" y="2034203"/>
                  <a:pt x="1046735" y="2044472"/>
                </a:cubicBezTo>
                <a:cubicBezTo>
                  <a:pt x="1054733" y="2059395"/>
                  <a:pt x="1055783" y="2063728"/>
                  <a:pt x="1055732" y="2081577"/>
                </a:cubicBezTo>
                <a:cubicBezTo>
                  <a:pt x="1055690" y="2095736"/>
                  <a:pt x="1053471" y="2109044"/>
                  <a:pt x="1048317" y="2126035"/>
                </a:cubicBezTo>
                <a:cubicBezTo>
                  <a:pt x="1044270" y="2139373"/>
                  <a:pt x="1039135" y="2160844"/>
                  <a:pt x="1036906" y="2173748"/>
                </a:cubicBezTo>
                <a:cubicBezTo>
                  <a:pt x="1032968" y="2196548"/>
                  <a:pt x="1033020" y="2197598"/>
                  <a:pt x="1038744" y="2210905"/>
                </a:cubicBezTo>
                <a:cubicBezTo>
                  <a:pt x="1046890" y="2229841"/>
                  <a:pt x="1072562" y="2252768"/>
                  <a:pt x="1103094" y="2268375"/>
                </a:cubicBezTo>
                <a:cubicBezTo>
                  <a:pt x="1124129" y="2279127"/>
                  <a:pt x="1128932" y="2280578"/>
                  <a:pt x="1140131" y="2279565"/>
                </a:cubicBezTo>
                <a:cubicBezTo>
                  <a:pt x="1244792" y="2270095"/>
                  <a:pt x="1319838" y="2256497"/>
                  <a:pt x="1364954" y="2238825"/>
                </a:cubicBezTo>
                <a:cubicBezTo>
                  <a:pt x="1402635" y="2224065"/>
                  <a:pt x="1422754" y="2237155"/>
                  <a:pt x="1452629" y="2295873"/>
                </a:cubicBezTo>
                <a:cubicBezTo>
                  <a:pt x="1487830" y="2365057"/>
                  <a:pt x="1538588" y="2505390"/>
                  <a:pt x="1570522" y="2621815"/>
                </a:cubicBezTo>
                <a:cubicBezTo>
                  <a:pt x="1596122" y="2715148"/>
                  <a:pt x="1597263" y="2725569"/>
                  <a:pt x="1583661" y="2741735"/>
                </a:cubicBezTo>
                <a:cubicBezTo>
                  <a:pt x="1570519" y="2757354"/>
                  <a:pt x="1551082" y="2762075"/>
                  <a:pt x="1532763" y="2754095"/>
                </a:cubicBezTo>
                <a:close/>
                <a:moveTo>
                  <a:pt x="1755177" y="2496201"/>
                </a:moveTo>
                <a:cubicBezTo>
                  <a:pt x="1698244" y="2490481"/>
                  <a:pt x="1616543" y="2467766"/>
                  <a:pt x="1603812" y="2454117"/>
                </a:cubicBezTo>
                <a:cubicBezTo>
                  <a:pt x="1593598" y="2443167"/>
                  <a:pt x="1590824" y="2436360"/>
                  <a:pt x="1590824" y="2422247"/>
                </a:cubicBezTo>
                <a:cubicBezTo>
                  <a:pt x="1590824" y="2406176"/>
                  <a:pt x="1598691" y="2393033"/>
                  <a:pt x="1612542" y="2385967"/>
                </a:cubicBezTo>
                <a:cubicBezTo>
                  <a:pt x="1626207" y="2378995"/>
                  <a:pt x="1637102" y="2379274"/>
                  <a:pt x="1659733" y="2387174"/>
                </a:cubicBezTo>
                <a:cubicBezTo>
                  <a:pt x="1712135" y="2405467"/>
                  <a:pt x="1751102" y="2411671"/>
                  <a:pt x="1811758" y="2411378"/>
                </a:cubicBezTo>
                <a:cubicBezTo>
                  <a:pt x="1854538" y="2411170"/>
                  <a:pt x="1866398" y="2410135"/>
                  <a:pt x="1895439" y="2404072"/>
                </a:cubicBezTo>
                <a:cubicBezTo>
                  <a:pt x="1960200" y="2390549"/>
                  <a:pt x="2020768" y="2364388"/>
                  <a:pt x="2073060" y="2327354"/>
                </a:cubicBezTo>
                <a:cubicBezTo>
                  <a:pt x="2105645" y="2304276"/>
                  <a:pt x="2152786" y="2257178"/>
                  <a:pt x="2176172" y="2224337"/>
                </a:cubicBezTo>
                <a:cubicBezTo>
                  <a:pt x="2193189" y="2200438"/>
                  <a:pt x="2232071" y="2128189"/>
                  <a:pt x="2232071" y="2120466"/>
                </a:cubicBezTo>
                <a:cubicBezTo>
                  <a:pt x="2232071" y="2118554"/>
                  <a:pt x="2236041" y="2112779"/>
                  <a:pt x="2240893" y="2107634"/>
                </a:cubicBezTo>
                <a:cubicBezTo>
                  <a:pt x="2262086" y="2085163"/>
                  <a:pt x="2296902" y="2090468"/>
                  <a:pt x="2310334" y="2118216"/>
                </a:cubicBezTo>
                <a:cubicBezTo>
                  <a:pt x="2317817" y="2133675"/>
                  <a:pt x="2316446" y="2143335"/>
                  <a:pt x="2302157" y="2175806"/>
                </a:cubicBezTo>
                <a:cubicBezTo>
                  <a:pt x="2274478" y="2238709"/>
                  <a:pt x="2237986" y="2291693"/>
                  <a:pt x="2187840" y="2341789"/>
                </a:cubicBezTo>
                <a:cubicBezTo>
                  <a:pt x="2074794" y="2454723"/>
                  <a:pt x="1913893" y="2512147"/>
                  <a:pt x="1755177" y="2496201"/>
                </a:cubicBezTo>
                <a:close/>
                <a:moveTo>
                  <a:pt x="669851" y="2365505"/>
                </a:moveTo>
                <a:cubicBezTo>
                  <a:pt x="664931" y="2362996"/>
                  <a:pt x="657656" y="2356684"/>
                  <a:pt x="653686" y="2351477"/>
                </a:cubicBezTo>
                <a:cubicBezTo>
                  <a:pt x="644233" y="2339084"/>
                  <a:pt x="643400" y="2315107"/>
                  <a:pt x="652021" y="2303560"/>
                </a:cubicBezTo>
                <a:cubicBezTo>
                  <a:pt x="676709" y="2270491"/>
                  <a:pt x="726115" y="2282312"/>
                  <a:pt x="730630" y="2322366"/>
                </a:cubicBezTo>
                <a:cubicBezTo>
                  <a:pt x="734252" y="2354502"/>
                  <a:pt x="698307" y="2380014"/>
                  <a:pt x="669851" y="2365505"/>
                </a:cubicBezTo>
                <a:close/>
                <a:moveTo>
                  <a:pt x="1775145" y="2308404"/>
                </a:moveTo>
                <a:cubicBezTo>
                  <a:pt x="1749597" y="2292213"/>
                  <a:pt x="1745897" y="2261297"/>
                  <a:pt x="1767054" y="2240790"/>
                </a:cubicBezTo>
                <a:cubicBezTo>
                  <a:pt x="1776323" y="2231806"/>
                  <a:pt x="1776425" y="2231780"/>
                  <a:pt x="1817625" y="2228201"/>
                </a:cubicBezTo>
                <a:cubicBezTo>
                  <a:pt x="1844877" y="2225833"/>
                  <a:pt x="1867150" y="2222224"/>
                  <a:pt x="1883157" y="2217585"/>
                </a:cubicBezTo>
                <a:cubicBezTo>
                  <a:pt x="1989059" y="2186890"/>
                  <a:pt x="2064196" y="2095801"/>
                  <a:pt x="2075388" y="1984542"/>
                </a:cubicBezTo>
                <a:cubicBezTo>
                  <a:pt x="2079222" y="1946434"/>
                  <a:pt x="2091288" y="1932035"/>
                  <a:pt x="2119386" y="1932035"/>
                </a:cubicBezTo>
                <a:cubicBezTo>
                  <a:pt x="2136544" y="1932035"/>
                  <a:pt x="2145638" y="1937053"/>
                  <a:pt x="2155957" y="1952216"/>
                </a:cubicBezTo>
                <a:cubicBezTo>
                  <a:pt x="2163325" y="1963043"/>
                  <a:pt x="2163851" y="1979884"/>
                  <a:pt x="2157954" y="2016243"/>
                </a:cubicBezTo>
                <a:cubicBezTo>
                  <a:pt x="2139865" y="2127787"/>
                  <a:pt x="2068846" y="2224728"/>
                  <a:pt x="1968028" y="2275496"/>
                </a:cubicBezTo>
                <a:cubicBezTo>
                  <a:pt x="1918870" y="2300250"/>
                  <a:pt x="1878943" y="2310355"/>
                  <a:pt x="1822535" y="2312318"/>
                </a:cubicBezTo>
                <a:cubicBezTo>
                  <a:pt x="1787009" y="2313554"/>
                  <a:pt x="1782713" y="2313201"/>
                  <a:pt x="1775145" y="2308404"/>
                </a:cubicBezTo>
                <a:close/>
                <a:moveTo>
                  <a:pt x="1769001" y="2128620"/>
                </a:moveTo>
                <a:cubicBezTo>
                  <a:pt x="1722862" y="2118607"/>
                  <a:pt x="1676959" y="2083249"/>
                  <a:pt x="1655506" y="2041197"/>
                </a:cubicBezTo>
                <a:cubicBezTo>
                  <a:pt x="1629630" y="1990473"/>
                  <a:pt x="1632791" y="1922056"/>
                  <a:pt x="1663182" y="1875031"/>
                </a:cubicBezTo>
                <a:cubicBezTo>
                  <a:pt x="1722047" y="1783951"/>
                  <a:pt x="1847962" y="1769677"/>
                  <a:pt x="1923458" y="1845525"/>
                </a:cubicBezTo>
                <a:cubicBezTo>
                  <a:pt x="1976645" y="1898962"/>
                  <a:pt x="1988070" y="1976888"/>
                  <a:pt x="1952653" y="2044664"/>
                </a:cubicBezTo>
                <a:cubicBezTo>
                  <a:pt x="1919191" y="2108701"/>
                  <a:pt x="1841300" y="2144308"/>
                  <a:pt x="1769001" y="2128620"/>
                </a:cubicBezTo>
                <a:close/>
                <a:moveTo>
                  <a:pt x="1844725" y="2030975"/>
                </a:moveTo>
                <a:cubicBezTo>
                  <a:pt x="1851694" y="2027892"/>
                  <a:pt x="1862816" y="2019793"/>
                  <a:pt x="1869439" y="2012978"/>
                </a:cubicBezTo>
                <a:cubicBezTo>
                  <a:pt x="1907759" y="1973548"/>
                  <a:pt x="1896490" y="1907139"/>
                  <a:pt x="1847388" y="1883025"/>
                </a:cubicBezTo>
                <a:cubicBezTo>
                  <a:pt x="1826762" y="1872896"/>
                  <a:pt x="1795428" y="1872212"/>
                  <a:pt x="1776623" y="1881481"/>
                </a:cubicBezTo>
                <a:cubicBezTo>
                  <a:pt x="1760686" y="1889336"/>
                  <a:pt x="1743622" y="1906419"/>
                  <a:pt x="1735984" y="1922166"/>
                </a:cubicBezTo>
                <a:cubicBezTo>
                  <a:pt x="1726810" y="1941079"/>
                  <a:pt x="1727261" y="1972874"/>
                  <a:pt x="1736967" y="1991603"/>
                </a:cubicBezTo>
                <a:cubicBezTo>
                  <a:pt x="1746046" y="2009118"/>
                  <a:pt x="1767154" y="2028161"/>
                  <a:pt x="1783915" y="2033957"/>
                </a:cubicBezTo>
                <a:cubicBezTo>
                  <a:pt x="1800814" y="2039801"/>
                  <a:pt x="1827759" y="2038479"/>
                  <a:pt x="1844723" y="2030975"/>
                </a:cubicBezTo>
                <a:close/>
                <a:moveTo>
                  <a:pt x="540524" y="2020615"/>
                </a:moveTo>
                <a:cubicBezTo>
                  <a:pt x="535604" y="2018106"/>
                  <a:pt x="528329" y="2011794"/>
                  <a:pt x="524358" y="2006587"/>
                </a:cubicBezTo>
                <a:cubicBezTo>
                  <a:pt x="514906" y="1994194"/>
                  <a:pt x="514073" y="1970217"/>
                  <a:pt x="522693" y="1958670"/>
                </a:cubicBezTo>
                <a:cubicBezTo>
                  <a:pt x="547382" y="1925601"/>
                  <a:pt x="596788" y="1937421"/>
                  <a:pt x="601303" y="1977476"/>
                </a:cubicBezTo>
                <a:cubicBezTo>
                  <a:pt x="604925" y="2009612"/>
                  <a:pt x="568980" y="2035124"/>
                  <a:pt x="540524" y="2020615"/>
                </a:cubicBezTo>
                <a:close/>
                <a:moveTo>
                  <a:pt x="777624" y="2020615"/>
                </a:moveTo>
                <a:cubicBezTo>
                  <a:pt x="772704" y="2018106"/>
                  <a:pt x="765429" y="2011794"/>
                  <a:pt x="761458" y="2006587"/>
                </a:cubicBezTo>
                <a:cubicBezTo>
                  <a:pt x="752006" y="1994194"/>
                  <a:pt x="751173" y="1970217"/>
                  <a:pt x="759794" y="1958670"/>
                </a:cubicBezTo>
                <a:cubicBezTo>
                  <a:pt x="784482" y="1925601"/>
                  <a:pt x="833888" y="1937421"/>
                  <a:pt x="838403" y="1977476"/>
                </a:cubicBezTo>
                <a:cubicBezTo>
                  <a:pt x="842025" y="2009612"/>
                  <a:pt x="806080" y="2035124"/>
                  <a:pt x="777624" y="2020615"/>
                </a:cubicBezTo>
                <a:close/>
                <a:moveTo>
                  <a:pt x="1477282" y="1984310"/>
                </a:moveTo>
                <a:cubicBezTo>
                  <a:pt x="1456408" y="1971870"/>
                  <a:pt x="1452325" y="1952800"/>
                  <a:pt x="1460173" y="1904410"/>
                </a:cubicBezTo>
                <a:cubicBezTo>
                  <a:pt x="1468374" y="1853840"/>
                  <a:pt x="1491190" y="1797989"/>
                  <a:pt x="1520985" y="1755548"/>
                </a:cubicBezTo>
                <a:cubicBezTo>
                  <a:pt x="1540465" y="1727802"/>
                  <a:pt x="1582132" y="1687088"/>
                  <a:pt x="1609684" y="1668879"/>
                </a:cubicBezTo>
                <a:cubicBezTo>
                  <a:pt x="1672898" y="1627102"/>
                  <a:pt x="1743482" y="1605599"/>
                  <a:pt x="1810234" y="1607782"/>
                </a:cubicBezTo>
                <a:cubicBezTo>
                  <a:pt x="1842781" y="1608846"/>
                  <a:pt x="1849533" y="1612117"/>
                  <a:pt x="1859734" y="1631761"/>
                </a:cubicBezTo>
                <a:cubicBezTo>
                  <a:pt x="1870622" y="1652726"/>
                  <a:pt x="1861921" y="1677460"/>
                  <a:pt x="1839871" y="1688227"/>
                </a:cubicBezTo>
                <a:cubicBezTo>
                  <a:pt x="1831356" y="1692384"/>
                  <a:pt x="1823380" y="1693576"/>
                  <a:pt x="1804058" y="1693576"/>
                </a:cubicBezTo>
                <a:cubicBezTo>
                  <a:pt x="1747890" y="1693576"/>
                  <a:pt x="1693530" y="1712696"/>
                  <a:pt x="1645261" y="1749431"/>
                </a:cubicBezTo>
                <a:cubicBezTo>
                  <a:pt x="1587006" y="1793765"/>
                  <a:pt x="1550327" y="1860687"/>
                  <a:pt x="1542692" y="1936570"/>
                </a:cubicBezTo>
                <a:cubicBezTo>
                  <a:pt x="1539044" y="1972822"/>
                  <a:pt x="1527654" y="1987311"/>
                  <a:pt x="1501349" y="1989157"/>
                </a:cubicBezTo>
                <a:cubicBezTo>
                  <a:pt x="1490287" y="1989933"/>
                  <a:pt x="1484894" y="1988848"/>
                  <a:pt x="1477282" y="1984310"/>
                </a:cubicBezTo>
                <a:close/>
                <a:moveTo>
                  <a:pt x="1325434" y="1821472"/>
                </a:moveTo>
                <a:cubicBezTo>
                  <a:pt x="1314937" y="1816265"/>
                  <a:pt x="1305114" y="1801670"/>
                  <a:pt x="1303392" y="1788720"/>
                </a:cubicBezTo>
                <a:cubicBezTo>
                  <a:pt x="1301001" y="1770741"/>
                  <a:pt x="1327949" y="1711319"/>
                  <a:pt x="1360731" y="1662286"/>
                </a:cubicBezTo>
                <a:cubicBezTo>
                  <a:pt x="1432327" y="1555195"/>
                  <a:pt x="1537051" y="1478845"/>
                  <a:pt x="1662223" y="1442480"/>
                </a:cubicBezTo>
                <a:cubicBezTo>
                  <a:pt x="1713310" y="1427637"/>
                  <a:pt x="1745334" y="1423401"/>
                  <a:pt x="1807716" y="1423235"/>
                </a:cubicBezTo>
                <a:cubicBezTo>
                  <a:pt x="1868727" y="1423074"/>
                  <a:pt x="1893979" y="1426050"/>
                  <a:pt x="1945126" y="1439438"/>
                </a:cubicBezTo>
                <a:cubicBezTo>
                  <a:pt x="2010648" y="1456589"/>
                  <a:pt x="2027303" y="1468349"/>
                  <a:pt x="2027303" y="1497462"/>
                </a:cubicBezTo>
                <a:cubicBezTo>
                  <a:pt x="2027303" y="1513573"/>
                  <a:pt x="2019636" y="1526500"/>
                  <a:pt x="2005715" y="1533862"/>
                </a:cubicBezTo>
                <a:cubicBezTo>
                  <a:pt x="1991372" y="1541447"/>
                  <a:pt x="1980384" y="1541598"/>
                  <a:pt x="1962268" y="1534456"/>
                </a:cubicBezTo>
                <a:cubicBezTo>
                  <a:pt x="1940889" y="1526028"/>
                  <a:pt x="1898040" y="1515842"/>
                  <a:pt x="1866062" y="1511585"/>
                </a:cubicBezTo>
                <a:cubicBezTo>
                  <a:pt x="1785260" y="1500827"/>
                  <a:pt x="1699310" y="1513640"/>
                  <a:pt x="1624541" y="1547585"/>
                </a:cubicBezTo>
                <a:cubicBezTo>
                  <a:pt x="1570241" y="1572238"/>
                  <a:pt x="1531499" y="1598986"/>
                  <a:pt x="1489475" y="1640835"/>
                </a:cubicBezTo>
                <a:cubicBezTo>
                  <a:pt x="1446424" y="1683707"/>
                  <a:pt x="1417378" y="1726741"/>
                  <a:pt x="1391491" y="1786005"/>
                </a:cubicBezTo>
                <a:cubicBezTo>
                  <a:pt x="1382347" y="1806940"/>
                  <a:pt x="1377940" y="1813790"/>
                  <a:pt x="1370254" y="1819013"/>
                </a:cubicBezTo>
                <a:cubicBezTo>
                  <a:pt x="1358861" y="1826755"/>
                  <a:pt x="1338354" y="1827880"/>
                  <a:pt x="1325434" y="182147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426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uppo 50">
            <a:extLst>
              <a:ext uri="{FF2B5EF4-FFF2-40B4-BE49-F238E27FC236}">
                <a16:creationId xmlns:a16="http://schemas.microsoft.com/office/drawing/2014/main" id="{2B13E4BC-0E34-A5CF-4F07-3AD85389E9A4}"/>
              </a:ext>
            </a:extLst>
          </p:cNvPr>
          <p:cNvGrpSpPr/>
          <p:nvPr/>
        </p:nvGrpSpPr>
        <p:grpSpPr>
          <a:xfrm>
            <a:off x="3075322" y="2026256"/>
            <a:ext cx="4108760" cy="3980843"/>
            <a:chOff x="3104198" y="2026256"/>
            <a:chExt cx="4108760" cy="3980843"/>
          </a:xfrm>
        </p:grpSpPr>
        <p:sp>
          <p:nvSpPr>
            <p:cNvPr id="52" name="Rectangle 46">
              <a:extLst>
                <a:ext uri="{FF2B5EF4-FFF2-40B4-BE49-F238E27FC236}">
                  <a16:creationId xmlns:a16="http://schemas.microsoft.com/office/drawing/2014/main" id="{446793EC-46A8-6F16-96FC-DAFD84A2EBB8}"/>
                </a:ext>
              </a:extLst>
            </p:cNvPr>
            <p:cNvSpPr/>
            <p:nvPr/>
          </p:nvSpPr>
          <p:spPr>
            <a:xfrm>
              <a:off x="3108958" y="2048316"/>
              <a:ext cx="4104000" cy="39587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53" name="Left Bracket 246">
              <a:extLst>
                <a:ext uri="{FF2B5EF4-FFF2-40B4-BE49-F238E27FC236}">
                  <a16:creationId xmlns:a16="http://schemas.microsoft.com/office/drawing/2014/main" id="{85E5F8F4-D2CB-5471-B92B-38C34EA16C5E}"/>
                </a:ext>
              </a:extLst>
            </p:cNvPr>
            <p:cNvSpPr/>
            <p:nvPr/>
          </p:nvSpPr>
          <p:spPr>
            <a:xfrm rot="5400000">
              <a:off x="4993354" y="1371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54" name="Left Bracket 246">
              <a:extLst>
                <a:ext uri="{FF2B5EF4-FFF2-40B4-BE49-F238E27FC236}">
                  <a16:creationId xmlns:a16="http://schemas.microsoft.com/office/drawing/2014/main" id="{34EF2FF2-B403-5C4A-6331-26EF1ED90827}"/>
                </a:ext>
              </a:extLst>
            </p:cNvPr>
            <p:cNvSpPr/>
            <p:nvPr/>
          </p:nvSpPr>
          <p:spPr>
            <a:xfrm rot="16200000">
              <a:off x="4993355" y="3794699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grpSp>
        <p:nvGrpSpPr>
          <p:cNvPr id="55" name="Gruppo 54">
            <a:extLst>
              <a:ext uri="{FF2B5EF4-FFF2-40B4-BE49-F238E27FC236}">
                <a16:creationId xmlns:a16="http://schemas.microsoft.com/office/drawing/2014/main" id="{1D4FFCE1-D198-F084-FF90-116E62B32282}"/>
              </a:ext>
            </a:extLst>
          </p:cNvPr>
          <p:cNvGrpSpPr/>
          <p:nvPr/>
        </p:nvGrpSpPr>
        <p:grpSpPr>
          <a:xfrm>
            <a:off x="7430700" y="2026257"/>
            <a:ext cx="4104239" cy="3980843"/>
            <a:chOff x="7392199" y="2026257"/>
            <a:chExt cx="4104239" cy="3980843"/>
          </a:xfrm>
        </p:grpSpPr>
        <p:sp>
          <p:nvSpPr>
            <p:cNvPr id="56" name="Rectangle 46">
              <a:extLst>
                <a:ext uri="{FF2B5EF4-FFF2-40B4-BE49-F238E27FC236}">
                  <a16:creationId xmlns:a16="http://schemas.microsoft.com/office/drawing/2014/main" id="{EE8A9A3D-E9BD-6C60-2D06-81F48D43FDA9}"/>
                </a:ext>
              </a:extLst>
            </p:cNvPr>
            <p:cNvSpPr/>
            <p:nvPr/>
          </p:nvSpPr>
          <p:spPr>
            <a:xfrm>
              <a:off x="7392199" y="2048316"/>
              <a:ext cx="4104000" cy="39587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57" name="Left Bracket 246">
              <a:extLst>
                <a:ext uri="{FF2B5EF4-FFF2-40B4-BE49-F238E27FC236}">
                  <a16:creationId xmlns:a16="http://schemas.microsoft.com/office/drawing/2014/main" id="{B7D68B62-9C12-4688-46A4-20F4794290F3}"/>
                </a:ext>
              </a:extLst>
            </p:cNvPr>
            <p:cNvSpPr/>
            <p:nvPr/>
          </p:nvSpPr>
          <p:spPr>
            <a:xfrm rot="5400000">
              <a:off x="9284038" y="137101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58" name="Left Bracket 246">
              <a:extLst>
                <a:ext uri="{FF2B5EF4-FFF2-40B4-BE49-F238E27FC236}">
                  <a16:creationId xmlns:a16="http://schemas.microsoft.com/office/drawing/2014/main" id="{E07FA468-3C89-5BB1-C0CB-EF250DA41ACE}"/>
                </a:ext>
              </a:extLst>
            </p:cNvPr>
            <p:cNvSpPr/>
            <p:nvPr/>
          </p:nvSpPr>
          <p:spPr>
            <a:xfrm rot="16200000">
              <a:off x="9284039" y="37947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sp>
        <p:nvSpPr>
          <p:cNvPr id="59" name="Rettangolo 2">
            <a:extLst>
              <a:ext uri="{FF2B5EF4-FFF2-40B4-BE49-F238E27FC236}">
                <a16:creationId xmlns:a16="http://schemas.microsoft.com/office/drawing/2014/main" id="{F2E38539-9508-72BC-E15A-C2DB6824A440}"/>
              </a:ext>
            </a:extLst>
          </p:cNvPr>
          <p:cNvSpPr/>
          <p:nvPr/>
        </p:nvSpPr>
        <p:spPr>
          <a:xfrm>
            <a:off x="3224082" y="2168888"/>
            <a:ext cx="38160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Management 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(June–August 2023)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60" name="Rettangolo 2">
            <a:extLst>
              <a:ext uri="{FF2B5EF4-FFF2-40B4-BE49-F238E27FC236}">
                <a16:creationId xmlns:a16="http://schemas.microsoft.com/office/drawing/2014/main" id="{41AD61D1-C76C-0FD4-B7DC-3B79387C5647}"/>
              </a:ext>
            </a:extLst>
          </p:cNvPr>
          <p:cNvSpPr/>
          <p:nvPr/>
        </p:nvSpPr>
        <p:spPr>
          <a:xfrm>
            <a:off x="7574700" y="2168888"/>
            <a:ext cx="38160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Follow-up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 (July 2023–March 2024)</a:t>
            </a:r>
            <a:endParaRPr kumimoji="0" lang="en-GB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2DB5827-31FE-8846-D76B-DB9520904A70}"/>
              </a:ext>
            </a:extLst>
          </p:cNvPr>
          <p:cNvSpPr txBox="1"/>
          <p:nvPr/>
        </p:nvSpPr>
        <p:spPr>
          <a:xfrm>
            <a:off x="8581430" y="3413228"/>
            <a:ext cx="2807172" cy="67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EPISODES OF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ACUTE RHINOPHARYNGITIS </a:t>
            </a:r>
            <a:b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(July–October 2023)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721132C-FD26-8EEE-184D-F69E28278DE2}"/>
              </a:ext>
            </a:extLst>
          </p:cNvPr>
          <p:cNvSpPr txBox="1"/>
          <p:nvPr/>
        </p:nvSpPr>
        <p:spPr>
          <a:xfrm>
            <a:off x="8581429" y="4215302"/>
            <a:ext cx="2807171" cy="59830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Resolved with symptomatic treatment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March 2024: No respiratory symptoms and resumed daycare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4C1C4D-562E-4C8F-2D68-43E43B8200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/>
              <a:t>Disease management &amp; follow-up</a:t>
            </a:r>
          </a:p>
          <a:p>
            <a:endParaRPr lang="en-GB"/>
          </a:p>
        </p:txBody>
      </p:sp>
      <p:sp>
        <p:nvSpPr>
          <p:cNvPr id="33" name="Title 22">
            <a:extLst>
              <a:ext uri="{FF2B5EF4-FFF2-40B4-BE49-F238E27FC236}">
                <a16:creationId xmlns:a16="http://schemas.microsoft.com/office/drawing/2014/main" id="{2D1F2838-6EF9-16D1-B5BC-935C81027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Clinical example:</a:t>
            </a:r>
            <a:br>
              <a:rPr lang="en-GB" dirty="0"/>
            </a:br>
            <a:r>
              <a:rPr lang="en-GB" b="0" dirty="0"/>
              <a:t>Recurrent RTIs in a 3-year-old girl attending daycare</a:t>
            </a:r>
          </a:p>
        </p:txBody>
      </p:sp>
      <p:sp>
        <p:nvSpPr>
          <p:cNvPr id="15" name="Segnaposto testo 14">
            <a:extLst>
              <a:ext uri="{FF2B5EF4-FFF2-40B4-BE49-F238E27FC236}">
                <a16:creationId xmlns:a16="http://schemas.microsoft.com/office/drawing/2014/main" id="{660DA9F9-D04F-8DF1-0507-425DD3FDF7B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*OM-85 was administered 10 days per month during 3 consecutive months.</a:t>
            </a:r>
            <a:endParaRPr lang="en-US" dirty="0"/>
          </a:p>
          <a:p>
            <a:r>
              <a:rPr lang="en-GB" noProof="0" dirty="0"/>
              <a:t>Please note that while these cases cover real data and circumstances, the patient names and images used are fictitious. This case is based on local prescription guidelines</a:t>
            </a:r>
            <a:endParaRPr lang="en-GB" dirty="0"/>
          </a:p>
        </p:txBody>
      </p:sp>
      <p:sp>
        <p:nvSpPr>
          <p:cNvPr id="50" name="TextBox 21">
            <a:extLst>
              <a:ext uri="{FF2B5EF4-FFF2-40B4-BE49-F238E27FC236}">
                <a16:creationId xmlns:a16="http://schemas.microsoft.com/office/drawing/2014/main" id="{15CD44D9-2B8D-81F3-B132-3B8285AC1E1D}"/>
              </a:ext>
            </a:extLst>
          </p:cNvPr>
          <p:cNvSpPr txBox="1"/>
          <p:nvPr/>
        </p:nvSpPr>
        <p:spPr>
          <a:xfrm>
            <a:off x="2881640" y="1520825"/>
            <a:ext cx="8813664" cy="360000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GB" dirty="0"/>
              <a:t>Proactive prevention with OM-85</a:t>
            </a:r>
          </a:p>
        </p:txBody>
      </p:sp>
      <p:grpSp>
        <p:nvGrpSpPr>
          <p:cNvPr id="97" name="Gruppo 96">
            <a:extLst>
              <a:ext uri="{FF2B5EF4-FFF2-40B4-BE49-F238E27FC236}">
                <a16:creationId xmlns:a16="http://schemas.microsoft.com/office/drawing/2014/main" id="{8CF48063-0859-0FB8-1820-3A61FEF0006C}"/>
              </a:ext>
            </a:extLst>
          </p:cNvPr>
          <p:cNvGrpSpPr/>
          <p:nvPr/>
        </p:nvGrpSpPr>
        <p:grpSpPr>
          <a:xfrm>
            <a:off x="3178427" y="3444764"/>
            <a:ext cx="3916070" cy="1345681"/>
            <a:chOff x="3178427" y="3184414"/>
            <a:chExt cx="3916070" cy="1345681"/>
          </a:xfrm>
        </p:grpSpPr>
        <p:pic>
          <p:nvPicPr>
            <p:cNvPr id="73" name="Elemento grafico 72" descr="Calendario pieghevole con riempimento a tinta unita">
              <a:extLst>
                <a:ext uri="{FF2B5EF4-FFF2-40B4-BE49-F238E27FC236}">
                  <a16:creationId xmlns:a16="http://schemas.microsoft.com/office/drawing/2014/main" id="{C7DA667E-B71B-25E5-654E-DCF9673E5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178427" y="3184414"/>
              <a:ext cx="720000" cy="720000"/>
            </a:xfrm>
            <a:prstGeom prst="rect">
              <a:avLst/>
            </a:prstGeom>
          </p:spPr>
        </p:pic>
        <p:pic>
          <p:nvPicPr>
            <p:cNvPr id="74" name="Elemento grafico 73" descr="Calendario pieghevole con riempimento a tinta unita">
              <a:extLst>
                <a:ext uri="{FF2B5EF4-FFF2-40B4-BE49-F238E27FC236}">
                  <a16:creationId xmlns:a16="http://schemas.microsoft.com/office/drawing/2014/main" id="{D5BB0BEF-4A1D-A2D1-117E-43AFE237A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817641" y="3184414"/>
              <a:ext cx="720000" cy="720000"/>
            </a:xfrm>
            <a:prstGeom prst="rect">
              <a:avLst/>
            </a:prstGeom>
          </p:spPr>
        </p:pic>
        <p:pic>
          <p:nvPicPr>
            <p:cNvPr id="75" name="Elemento grafico 74" descr="Calendario pieghevole con riempimento a tinta unita">
              <a:extLst>
                <a:ext uri="{FF2B5EF4-FFF2-40B4-BE49-F238E27FC236}">
                  <a16:creationId xmlns:a16="http://schemas.microsoft.com/office/drawing/2014/main" id="{19E77E02-C93D-BB82-7408-7BD09A1EC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56855" y="3184414"/>
              <a:ext cx="720000" cy="720000"/>
            </a:xfrm>
            <a:prstGeom prst="rect">
              <a:avLst/>
            </a:prstGeom>
          </p:spPr>
        </p:pic>
        <p:pic>
          <p:nvPicPr>
            <p:cNvPr id="76" name="Elemento grafico 75" descr="Calendario pieghevole con riempimento a tinta unita">
              <a:extLst>
                <a:ext uri="{FF2B5EF4-FFF2-40B4-BE49-F238E27FC236}">
                  <a16:creationId xmlns:a16="http://schemas.microsoft.com/office/drawing/2014/main" id="{B5B668C8-C4B5-B9C7-6694-5CB37C9A4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96069" y="3184414"/>
              <a:ext cx="720000" cy="720000"/>
            </a:xfrm>
            <a:prstGeom prst="rect">
              <a:avLst/>
            </a:prstGeom>
          </p:spPr>
        </p:pic>
        <p:pic>
          <p:nvPicPr>
            <p:cNvPr id="77" name="Elemento grafico 76" descr="Calendario pieghevole con riempimento a tinta unita">
              <a:extLst>
                <a:ext uri="{FF2B5EF4-FFF2-40B4-BE49-F238E27FC236}">
                  <a16:creationId xmlns:a16="http://schemas.microsoft.com/office/drawing/2014/main" id="{7C269D70-0DAB-A4EB-F736-342850D55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35283" y="3184414"/>
              <a:ext cx="720000" cy="720000"/>
            </a:xfrm>
            <a:prstGeom prst="rect">
              <a:avLst/>
            </a:prstGeom>
          </p:spPr>
        </p:pic>
        <p:pic>
          <p:nvPicPr>
            <p:cNvPr id="78" name="Elemento grafico 77" descr="Calendario pieghevole con riempimento a tinta unita">
              <a:extLst>
                <a:ext uri="{FF2B5EF4-FFF2-40B4-BE49-F238E27FC236}">
                  <a16:creationId xmlns:a16="http://schemas.microsoft.com/office/drawing/2014/main" id="{5FA32C30-59FD-DFFA-89A8-BE90DF42C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74497" y="3184414"/>
              <a:ext cx="720000" cy="720000"/>
            </a:xfrm>
            <a:prstGeom prst="rect">
              <a:avLst/>
            </a:prstGeom>
          </p:spPr>
        </p:pic>
        <p:pic>
          <p:nvPicPr>
            <p:cNvPr id="79" name="Elemento grafico 78" descr="Calendario pieghevole con riempimento a tinta unita">
              <a:extLst>
                <a:ext uri="{FF2B5EF4-FFF2-40B4-BE49-F238E27FC236}">
                  <a16:creationId xmlns:a16="http://schemas.microsoft.com/office/drawing/2014/main" id="{9FEC669A-DC4D-1F8E-3B6E-270D31F62C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78427" y="3810095"/>
              <a:ext cx="720000" cy="720000"/>
            </a:xfrm>
            <a:prstGeom prst="rect">
              <a:avLst/>
            </a:prstGeom>
          </p:spPr>
        </p:pic>
        <p:pic>
          <p:nvPicPr>
            <p:cNvPr id="80" name="Elemento grafico 79" descr="Calendario pieghevole con riempimento a tinta unita">
              <a:extLst>
                <a:ext uri="{FF2B5EF4-FFF2-40B4-BE49-F238E27FC236}">
                  <a16:creationId xmlns:a16="http://schemas.microsoft.com/office/drawing/2014/main" id="{27AD9136-86B6-5DDC-3C01-8B0543273E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817641" y="3810095"/>
              <a:ext cx="720000" cy="720000"/>
            </a:xfrm>
            <a:prstGeom prst="rect">
              <a:avLst/>
            </a:prstGeom>
          </p:spPr>
        </p:pic>
        <p:pic>
          <p:nvPicPr>
            <p:cNvPr id="81" name="Elemento grafico 80" descr="Calendario pieghevole con riempimento a tinta unita">
              <a:extLst>
                <a:ext uri="{FF2B5EF4-FFF2-40B4-BE49-F238E27FC236}">
                  <a16:creationId xmlns:a16="http://schemas.microsoft.com/office/drawing/2014/main" id="{1B14617B-4CCE-0484-6A87-ABE65984B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56855" y="3810095"/>
              <a:ext cx="720000" cy="720000"/>
            </a:xfrm>
            <a:prstGeom prst="rect">
              <a:avLst/>
            </a:prstGeom>
          </p:spPr>
        </p:pic>
        <p:pic>
          <p:nvPicPr>
            <p:cNvPr id="82" name="Elemento grafico 81" descr="Calendario pieghevole con riempimento a tinta unita">
              <a:extLst>
                <a:ext uri="{FF2B5EF4-FFF2-40B4-BE49-F238E27FC236}">
                  <a16:creationId xmlns:a16="http://schemas.microsoft.com/office/drawing/2014/main" id="{A94559A2-7E30-AA78-201F-8B07E2FC9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096069" y="3810095"/>
              <a:ext cx="720000" cy="720000"/>
            </a:xfrm>
            <a:prstGeom prst="rect">
              <a:avLst/>
            </a:prstGeom>
          </p:spPr>
        </p:pic>
        <p:pic>
          <p:nvPicPr>
            <p:cNvPr id="83" name="Elemento grafico 82" descr="Calendario pieghevole con riempimento a tinta unita">
              <a:extLst>
                <a:ext uri="{FF2B5EF4-FFF2-40B4-BE49-F238E27FC236}">
                  <a16:creationId xmlns:a16="http://schemas.microsoft.com/office/drawing/2014/main" id="{8AB40D23-96AA-CC46-164D-D2971D497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35283" y="3810095"/>
              <a:ext cx="720000" cy="720000"/>
            </a:xfrm>
            <a:prstGeom prst="rect">
              <a:avLst/>
            </a:prstGeom>
          </p:spPr>
        </p:pic>
        <p:pic>
          <p:nvPicPr>
            <p:cNvPr id="84" name="Elemento grafico 83" descr="Calendario pieghevole con riempimento a tinta unita">
              <a:extLst>
                <a:ext uri="{FF2B5EF4-FFF2-40B4-BE49-F238E27FC236}">
                  <a16:creationId xmlns:a16="http://schemas.microsoft.com/office/drawing/2014/main" id="{CA0D4B9A-CC9D-3982-176A-B87291B4EF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74497" y="3810095"/>
              <a:ext cx="720000" cy="720000"/>
            </a:xfrm>
            <a:prstGeom prst="rect">
              <a:avLst/>
            </a:prstGeom>
          </p:spPr>
        </p:pic>
        <p:sp>
          <p:nvSpPr>
            <p:cNvPr id="85" name="CasellaDiTesto 84">
              <a:extLst>
                <a:ext uri="{FF2B5EF4-FFF2-40B4-BE49-F238E27FC236}">
                  <a16:creationId xmlns:a16="http://schemas.microsoft.com/office/drawing/2014/main" id="{838CE509-698C-077D-437E-F9716833B0A4}"/>
                </a:ext>
              </a:extLst>
            </p:cNvPr>
            <p:cNvSpPr txBox="1"/>
            <p:nvPr/>
          </p:nvSpPr>
          <p:spPr>
            <a:xfrm>
              <a:off x="3326878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JAN</a:t>
              </a:r>
            </a:p>
          </p:txBody>
        </p:sp>
        <p:sp>
          <p:nvSpPr>
            <p:cNvPr id="86" name="CasellaDiTesto 85">
              <a:extLst>
                <a:ext uri="{FF2B5EF4-FFF2-40B4-BE49-F238E27FC236}">
                  <a16:creationId xmlns:a16="http://schemas.microsoft.com/office/drawing/2014/main" id="{666AFC09-A52B-D80D-BBDF-47478E59985B}"/>
                </a:ext>
              </a:extLst>
            </p:cNvPr>
            <p:cNvSpPr txBox="1"/>
            <p:nvPr/>
          </p:nvSpPr>
          <p:spPr>
            <a:xfrm>
              <a:off x="3964954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FEB</a:t>
              </a:r>
            </a:p>
          </p:txBody>
        </p:sp>
        <p:sp>
          <p:nvSpPr>
            <p:cNvPr id="87" name="CasellaDiTesto 86">
              <a:extLst>
                <a:ext uri="{FF2B5EF4-FFF2-40B4-BE49-F238E27FC236}">
                  <a16:creationId xmlns:a16="http://schemas.microsoft.com/office/drawing/2014/main" id="{9CBD101A-C472-9898-CC74-93E06820776C}"/>
                </a:ext>
              </a:extLst>
            </p:cNvPr>
            <p:cNvSpPr txBox="1"/>
            <p:nvPr/>
          </p:nvSpPr>
          <p:spPr>
            <a:xfrm>
              <a:off x="4603030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MAR</a:t>
              </a:r>
            </a:p>
          </p:txBody>
        </p:sp>
        <p:sp>
          <p:nvSpPr>
            <p:cNvPr id="88" name="CasellaDiTesto 87">
              <a:extLst>
                <a:ext uri="{FF2B5EF4-FFF2-40B4-BE49-F238E27FC236}">
                  <a16:creationId xmlns:a16="http://schemas.microsoft.com/office/drawing/2014/main" id="{BA20C94D-BE10-F36F-3BE4-1AA56A309176}"/>
                </a:ext>
              </a:extLst>
            </p:cNvPr>
            <p:cNvSpPr txBox="1"/>
            <p:nvPr/>
          </p:nvSpPr>
          <p:spPr>
            <a:xfrm>
              <a:off x="5241106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APR</a:t>
              </a:r>
            </a:p>
          </p:txBody>
        </p:sp>
        <p:sp>
          <p:nvSpPr>
            <p:cNvPr id="89" name="CasellaDiTesto 88">
              <a:extLst>
                <a:ext uri="{FF2B5EF4-FFF2-40B4-BE49-F238E27FC236}">
                  <a16:creationId xmlns:a16="http://schemas.microsoft.com/office/drawing/2014/main" id="{F24F1CB8-9605-658D-EAB4-AF72AAC7AACA}"/>
                </a:ext>
              </a:extLst>
            </p:cNvPr>
            <p:cNvSpPr txBox="1"/>
            <p:nvPr/>
          </p:nvSpPr>
          <p:spPr>
            <a:xfrm>
              <a:off x="5879182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MAY</a:t>
              </a:r>
            </a:p>
          </p:txBody>
        </p:sp>
        <p:sp>
          <p:nvSpPr>
            <p:cNvPr id="90" name="CasellaDiTesto 89">
              <a:extLst>
                <a:ext uri="{FF2B5EF4-FFF2-40B4-BE49-F238E27FC236}">
                  <a16:creationId xmlns:a16="http://schemas.microsoft.com/office/drawing/2014/main" id="{090A4FA5-7EC9-8332-502D-D70E915DB334}"/>
                </a:ext>
              </a:extLst>
            </p:cNvPr>
            <p:cNvSpPr txBox="1"/>
            <p:nvPr/>
          </p:nvSpPr>
          <p:spPr>
            <a:xfrm>
              <a:off x="6517260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/>
                <a:t>JUN</a:t>
              </a:r>
            </a:p>
          </p:txBody>
        </p:sp>
        <p:sp>
          <p:nvSpPr>
            <p:cNvPr id="91" name="CasellaDiTesto 90">
              <a:extLst>
                <a:ext uri="{FF2B5EF4-FFF2-40B4-BE49-F238E27FC236}">
                  <a16:creationId xmlns:a16="http://schemas.microsoft.com/office/drawing/2014/main" id="{990B2BDE-3DFC-1F75-907D-9415B1E8FA35}"/>
                </a:ext>
              </a:extLst>
            </p:cNvPr>
            <p:cNvSpPr txBox="1"/>
            <p:nvPr/>
          </p:nvSpPr>
          <p:spPr>
            <a:xfrm>
              <a:off x="3326878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/>
                <a:t>JUL</a:t>
              </a:r>
            </a:p>
          </p:txBody>
        </p:sp>
        <p:sp>
          <p:nvSpPr>
            <p:cNvPr id="92" name="CasellaDiTesto 91">
              <a:extLst>
                <a:ext uri="{FF2B5EF4-FFF2-40B4-BE49-F238E27FC236}">
                  <a16:creationId xmlns:a16="http://schemas.microsoft.com/office/drawing/2014/main" id="{F11E8D14-1EFC-29F1-8046-F40623D41226}"/>
                </a:ext>
              </a:extLst>
            </p:cNvPr>
            <p:cNvSpPr txBox="1"/>
            <p:nvPr/>
          </p:nvSpPr>
          <p:spPr>
            <a:xfrm>
              <a:off x="3964954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/>
                <a:t>AUG</a:t>
              </a:r>
            </a:p>
          </p:txBody>
        </p:sp>
        <p:sp>
          <p:nvSpPr>
            <p:cNvPr id="93" name="CasellaDiTesto 92">
              <a:extLst>
                <a:ext uri="{FF2B5EF4-FFF2-40B4-BE49-F238E27FC236}">
                  <a16:creationId xmlns:a16="http://schemas.microsoft.com/office/drawing/2014/main" id="{36A7F448-D276-C06B-3DCF-977C686C1245}"/>
                </a:ext>
              </a:extLst>
            </p:cNvPr>
            <p:cNvSpPr txBox="1"/>
            <p:nvPr/>
          </p:nvSpPr>
          <p:spPr>
            <a:xfrm>
              <a:off x="4603030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SEPT</a:t>
              </a:r>
            </a:p>
          </p:txBody>
        </p:sp>
        <p:sp>
          <p:nvSpPr>
            <p:cNvPr id="94" name="CasellaDiTesto 93">
              <a:extLst>
                <a:ext uri="{FF2B5EF4-FFF2-40B4-BE49-F238E27FC236}">
                  <a16:creationId xmlns:a16="http://schemas.microsoft.com/office/drawing/2014/main" id="{6DD63CE9-52A2-35FC-7C71-CCC6CEBF799A}"/>
                </a:ext>
              </a:extLst>
            </p:cNvPr>
            <p:cNvSpPr txBox="1"/>
            <p:nvPr/>
          </p:nvSpPr>
          <p:spPr>
            <a:xfrm>
              <a:off x="5241106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OCT</a:t>
              </a:r>
            </a:p>
          </p:txBody>
        </p:sp>
        <p:sp>
          <p:nvSpPr>
            <p:cNvPr id="95" name="CasellaDiTesto 94">
              <a:extLst>
                <a:ext uri="{FF2B5EF4-FFF2-40B4-BE49-F238E27FC236}">
                  <a16:creationId xmlns:a16="http://schemas.microsoft.com/office/drawing/2014/main" id="{4288F15D-330C-3C3D-0D40-33080C3564EE}"/>
                </a:ext>
              </a:extLst>
            </p:cNvPr>
            <p:cNvSpPr txBox="1"/>
            <p:nvPr/>
          </p:nvSpPr>
          <p:spPr>
            <a:xfrm>
              <a:off x="5879182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NOV</a:t>
              </a:r>
            </a:p>
          </p:txBody>
        </p:sp>
        <p:sp>
          <p:nvSpPr>
            <p:cNvPr id="96" name="CasellaDiTesto 95">
              <a:extLst>
                <a:ext uri="{FF2B5EF4-FFF2-40B4-BE49-F238E27FC236}">
                  <a16:creationId xmlns:a16="http://schemas.microsoft.com/office/drawing/2014/main" id="{E2DBAD6A-AA5F-E29E-27AD-2B25438D3C8F}"/>
                </a:ext>
              </a:extLst>
            </p:cNvPr>
            <p:cNvSpPr txBox="1"/>
            <p:nvPr/>
          </p:nvSpPr>
          <p:spPr>
            <a:xfrm>
              <a:off x="6517260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DEC</a:t>
              </a:r>
            </a:p>
          </p:txBody>
        </p:sp>
      </p:grpSp>
      <p:sp>
        <p:nvSpPr>
          <p:cNvPr id="98" name="TextBox 31">
            <a:extLst>
              <a:ext uri="{FF2B5EF4-FFF2-40B4-BE49-F238E27FC236}">
                <a16:creationId xmlns:a16="http://schemas.microsoft.com/office/drawing/2014/main" id="{BBEC89F3-E832-AFB0-481E-4AAA2835749D}"/>
              </a:ext>
            </a:extLst>
          </p:cNvPr>
          <p:cNvSpPr txBox="1"/>
          <p:nvPr/>
        </p:nvSpPr>
        <p:spPr>
          <a:xfrm>
            <a:off x="4410200" y="3126090"/>
            <a:ext cx="1431800" cy="216000"/>
          </a:xfrm>
          <a:prstGeom prst="roundRect">
            <a:avLst>
              <a:gd name="adj" fmla="val 50000"/>
            </a:avLst>
          </a:prstGeom>
          <a:solidFill>
            <a:srgbClr val="316185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OM-85*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50961A0-B415-9E7F-5113-5040AC3C89E1}"/>
              </a:ext>
            </a:extLst>
          </p:cNvPr>
          <p:cNvSpPr txBox="1">
            <a:spLocks noChangeAspect="1"/>
          </p:cNvSpPr>
          <p:nvPr/>
        </p:nvSpPr>
        <p:spPr>
          <a:xfrm>
            <a:off x="7912765" y="3243915"/>
            <a:ext cx="792000" cy="792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2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101" name="Gruppo 100">
            <a:extLst>
              <a:ext uri="{FF2B5EF4-FFF2-40B4-BE49-F238E27FC236}">
                <a16:creationId xmlns:a16="http://schemas.microsoft.com/office/drawing/2014/main" id="{B01086ED-DB12-6E2B-4293-36FEB7728033}"/>
              </a:ext>
            </a:extLst>
          </p:cNvPr>
          <p:cNvGrpSpPr/>
          <p:nvPr/>
        </p:nvGrpSpPr>
        <p:grpSpPr>
          <a:xfrm>
            <a:off x="371399" y="1520825"/>
            <a:ext cx="2016000" cy="2113305"/>
            <a:chOff x="371399" y="1520825"/>
            <a:chExt cx="2016000" cy="2113305"/>
          </a:xfrm>
        </p:grpSpPr>
        <p:sp>
          <p:nvSpPr>
            <p:cNvPr id="102" name="TextBox 23">
              <a:extLst>
                <a:ext uri="{FF2B5EF4-FFF2-40B4-BE49-F238E27FC236}">
                  <a16:creationId xmlns:a16="http://schemas.microsoft.com/office/drawing/2014/main" id="{FDFEF08D-2F96-4E90-7838-ACA2D725ED44}"/>
                </a:ext>
              </a:extLst>
            </p:cNvPr>
            <p:cNvSpPr txBox="1"/>
            <p:nvPr/>
          </p:nvSpPr>
          <p:spPr>
            <a:xfrm>
              <a:off x="371399" y="2785566"/>
              <a:ext cx="2016000" cy="252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Isabella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pic>
          <p:nvPicPr>
            <p:cNvPr id="103" name="Picture 4">
              <a:extLst>
                <a:ext uri="{FF2B5EF4-FFF2-40B4-BE49-F238E27FC236}">
                  <a16:creationId xmlns:a16="http://schemas.microsoft.com/office/drawing/2014/main" id="{7CFB0955-6BB2-CF9E-CC97-90CF3322B79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74" r="22296" b="1099"/>
            <a:stretch/>
          </p:blipFill>
          <p:spPr bwMode="auto">
            <a:xfrm>
              <a:off x="803399" y="1520825"/>
              <a:ext cx="1152000" cy="115200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  <a:effectLst>
              <a:outerShdw blurRad="127000" algn="ctr" rotWithShape="0">
                <a:schemeClr val="accent6">
                  <a:alpha val="4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" name="TextBox 23">
              <a:extLst>
                <a:ext uri="{FF2B5EF4-FFF2-40B4-BE49-F238E27FC236}">
                  <a16:creationId xmlns:a16="http://schemas.microsoft.com/office/drawing/2014/main" id="{55AA32D6-96D3-1041-E90A-A3EDE7E3AB64}"/>
                </a:ext>
              </a:extLst>
            </p:cNvPr>
            <p:cNvSpPr txBox="1"/>
            <p:nvPr/>
          </p:nvSpPr>
          <p:spPr>
            <a:xfrm>
              <a:off x="371399" y="3037566"/>
              <a:ext cx="2016000" cy="596564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3 YEARS OLD</a:t>
              </a:r>
              <a:endPara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Preterm; daycare </a:t>
              </a:r>
              <a:b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since 18 months old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105" name="Connettore diritto 104">
              <a:extLst>
                <a:ext uri="{FF2B5EF4-FFF2-40B4-BE49-F238E27FC236}">
                  <a16:creationId xmlns:a16="http://schemas.microsoft.com/office/drawing/2014/main" id="{18177F71-F2F3-D545-1688-B353E24EBC79}"/>
                </a:ext>
              </a:extLst>
            </p:cNvPr>
            <p:cNvCxnSpPr/>
            <p:nvPr/>
          </p:nvCxnSpPr>
          <p:spPr>
            <a:xfrm>
              <a:off x="461399" y="3282494"/>
              <a:ext cx="1836000" cy="0"/>
            </a:xfrm>
            <a:prstGeom prst="line">
              <a:avLst/>
            </a:prstGeom>
            <a:ln w="15875" cap="rnd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uppo 105">
            <a:extLst>
              <a:ext uri="{FF2B5EF4-FFF2-40B4-BE49-F238E27FC236}">
                <a16:creationId xmlns:a16="http://schemas.microsoft.com/office/drawing/2014/main" id="{FFDE25FE-26A1-8584-5191-5BCDB448E770}"/>
              </a:ext>
            </a:extLst>
          </p:cNvPr>
          <p:cNvGrpSpPr/>
          <p:nvPr/>
        </p:nvGrpSpPr>
        <p:grpSpPr>
          <a:xfrm>
            <a:off x="371399" y="3794549"/>
            <a:ext cx="2016000" cy="2253123"/>
            <a:chOff x="371399" y="3794549"/>
            <a:chExt cx="2016000" cy="2253123"/>
          </a:xfrm>
        </p:grpSpPr>
        <p:pic>
          <p:nvPicPr>
            <p:cNvPr id="107" name="object 25">
              <a:extLst>
                <a:ext uri="{FF2B5EF4-FFF2-40B4-BE49-F238E27FC236}">
                  <a16:creationId xmlns:a16="http://schemas.microsoft.com/office/drawing/2014/main" id="{F634ECD2-05D3-C749-F518-E5F3E1A9B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702" t="4542" r="3339" b="7995"/>
            <a:stretch/>
          </p:blipFill>
          <p:spPr>
            <a:xfrm>
              <a:off x="803399" y="3794549"/>
              <a:ext cx="1152000" cy="115325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127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8" name="TextBox 23">
              <a:extLst>
                <a:ext uri="{FF2B5EF4-FFF2-40B4-BE49-F238E27FC236}">
                  <a16:creationId xmlns:a16="http://schemas.microsoft.com/office/drawing/2014/main" id="{7482797B-E05D-9455-A3A0-259ABA0A5A4F}"/>
                </a:ext>
              </a:extLst>
            </p:cNvPr>
            <p:cNvSpPr txBox="1"/>
            <p:nvPr/>
          </p:nvSpPr>
          <p:spPr>
            <a:xfrm>
              <a:off x="371399" y="5050917"/>
              <a:ext cx="2016000" cy="396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Dr Daniel</a:t>
              </a:r>
              <a:b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Alcántara </a:t>
              </a: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Landa,</a:t>
              </a:r>
            </a:p>
          </p:txBody>
        </p:sp>
        <p:sp>
          <p:nvSpPr>
            <p:cNvPr id="109" name="TextBox 23">
              <a:extLst>
                <a:ext uri="{FF2B5EF4-FFF2-40B4-BE49-F238E27FC236}">
                  <a16:creationId xmlns:a16="http://schemas.microsoft.com/office/drawing/2014/main" id="{877F6028-FF6D-F04D-D345-927201725120}"/>
                </a:ext>
              </a:extLst>
            </p:cNvPr>
            <p:cNvSpPr txBox="1"/>
            <p:nvPr/>
          </p:nvSpPr>
          <p:spPr>
            <a:xfrm>
              <a:off x="371399" y="5451108"/>
              <a:ext cx="2016000" cy="596564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PEDIATRICIAN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Art Medic</a:t>
              </a:r>
              <a:b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Integral Health Care, Lima, Peru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10" name="object 30">
              <a:extLst>
                <a:ext uri="{FF2B5EF4-FFF2-40B4-BE49-F238E27FC236}">
                  <a16:creationId xmlns:a16="http://schemas.microsoft.com/office/drawing/2014/main" id="{6F8960EA-F4C9-7F93-5363-1E0B74B6ABCC}"/>
                </a:ext>
              </a:extLst>
            </p:cNvPr>
            <p:cNvSpPr txBox="1"/>
            <p:nvPr/>
          </p:nvSpPr>
          <p:spPr>
            <a:xfrm>
              <a:off x="1343399" y="4644822"/>
              <a:ext cx="1044000" cy="144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vert="horz" wrap="square" lIns="0" tIns="0" rIns="0" bIns="7200" rtlCol="0" anchor="ctr" anchorCtr="0">
              <a:noAutofit/>
            </a:bodyPr>
            <a:lstStyle>
              <a:defPPr>
                <a:defRPr kern="0"/>
              </a:defPPr>
            </a:lstStyle>
            <a:p>
              <a:pPr algn="ctr"/>
              <a:r>
                <a:rPr sz="900" dirty="0">
                  <a:solidFill>
                    <a:schemeClr val="accent1">
                      <a:lumMod val="50000"/>
                    </a:schemeClr>
                  </a:solidFill>
                  <a:cs typeface="Arial"/>
                </a:rPr>
                <a:t>Case presented by</a:t>
              </a:r>
            </a:p>
          </p:txBody>
        </p:sp>
        <p:cxnSp>
          <p:nvCxnSpPr>
            <p:cNvPr id="111" name="Connettore diritto 110">
              <a:extLst>
                <a:ext uri="{FF2B5EF4-FFF2-40B4-BE49-F238E27FC236}">
                  <a16:creationId xmlns:a16="http://schemas.microsoft.com/office/drawing/2014/main" id="{EEC30683-4FF6-FB16-95A5-4603B1245D70}"/>
                </a:ext>
              </a:extLst>
            </p:cNvPr>
            <p:cNvCxnSpPr>
              <a:cxnSpLocks/>
            </p:cNvCxnSpPr>
            <p:nvPr/>
          </p:nvCxnSpPr>
          <p:spPr>
            <a:xfrm>
              <a:off x="461399" y="5692318"/>
              <a:ext cx="1836000" cy="0"/>
            </a:xfrm>
            <a:prstGeom prst="line">
              <a:avLst/>
            </a:prstGeom>
            <a:ln w="15875" cap="rnd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38">
            <a:extLst>
              <a:ext uri="{FF2B5EF4-FFF2-40B4-BE49-F238E27FC236}">
                <a16:creationId xmlns:a16="http://schemas.microsoft.com/office/drawing/2014/main" id="{D9A52916-42C6-9281-033B-9671CA3F5AA1}"/>
              </a:ext>
            </a:extLst>
          </p:cNvPr>
          <p:cNvSpPr txBox="1"/>
          <p:nvPr/>
        </p:nvSpPr>
        <p:spPr>
          <a:xfrm>
            <a:off x="11229795" y="287001"/>
            <a:ext cx="886461" cy="1388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Daycare/school</a:t>
            </a:r>
          </a:p>
        </p:txBody>
      </p:sp>
      <p:pic>
        <p:nvPicPr>
          <p:cNvPr id="3" name="Graphic 28" descr="Classroom with solid fill">
            <a:extLst>
              <a:ext uri="{FF2B5EF4-FFF2-40B4-BE49-F238E27FC236}">
                <a16:creationId xmlns:a16="http://schemas.microsoft.com/office/drawing/2014/main" id="{F4C30D57-0292-33B1-FD34-6F397AF9D4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324769" y="452699"/>
            <a:ext cx="636009" cy="636009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ECDD22E-1ABB-DFFE-78F4-0AAE10AB0ADE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715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ruppo 104">
            <a:extLst>
              <a:ext uri="{FF2B5EF4-FFF2-40B4-BE49-F238E27FC236}">
                <a16:creationId xmlns:a16="http://schemas.microsoft.com/office/drawing/2014/main" id="{007F61FF-22A3-6E74-4646-88DC94A67AF9}"/>
              </a:ext>
            </a:extLst>
          </p:cNvPr>
          <p:cNvGrpSpPr/>
          <p:nvPr/>
        </p:nvGrpSpPr>
        <p:grpSpPr>
          <a:xfrm>
            <a:off x="3075322" y="2026257"/>
            <a:ext cx="4108760" cy="3980843"/>
            <a:chOff x="3104198" y="2026256"/>
            <a:chExt cx="4108760" cy="3980843"/>
          </a:xfrm>
        </p:grpSpPr>
        <p:sp>
          <p:nvSpPr>
            <p:cNvPr id="106" name="Rectangle 46">
              <a:extLst>
                <a:ext uri="{FF2B5EF4-FFF2-40B4-BE49-F238E27FC236}">
                  <a16:creationId xmlns:a16="http://schemas.microsoft.com/office/drawing/2014/main" id="{07A95388-DE8D-3EB3-8FCA-FD3FB6FF8EAB}"/>
                </a:ext>
              </a:extLst>
            </p:cNvPr>
            <p:cNvSpPr/>
            <p:nvPr/>
          </p:nvSpPr>
          <p:spPr>
            <a:xfrm>
              <a:off x="3108958" y="2048316"/>
              <a:ext cx="4104000" cy="39587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107" name="Left Bracket 246">
              <a:extLst>
                <a:ext uri="{FF2B5EF4-FFF2-40B4-BE49-F238E27FC236}">
                  <a16:creationId xmlns:a16="http://schemas.microsoft.com/office/drawing/2014/main" id="{FC5B5345-80C8-E21B-D3EC-B24A54D0BDC0}"/>
                </a:ext>
              </a:extLst>
            </p:cNvPr>
            <p:cNvSpPr/>
            <p:nvPr/>
          </p:nvSpPr>
          <p:spPr>
            <a:xfrm rot="5400000">
              <a:off x="4993354" y="1371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108" name="Left Bracket 246">
              <a:extLst>
                <a:ext uri="{FF2B5EF4-FFF2-40B4-BE49-F238E27FC236}">
                  <a16:creationId xmlns:a16="http://schemas.microsoft.com/office/drawing/2014/main" id="{DC938ACA-99C3-6D71-00BD-BA93CAEF9B12}"/>
                </a:ext>
              </a:extLst>
            </p:cNvPr>
            <p:cNvSpPr/>
            <p:nvPr/>
          </p:nvSpPr>
          <p:spPr>
            <a:xfrm rot="16200000">
              <a:off x="4993355" y="3794699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grpSp>
        <p:nvGrpSpPr>
          <p:cNvPr id="109" name="Gruppo 108">
            <a:extLst>
              <a:ext uri="{FF2B5EF4-FFF2-40B4-BE49-F238E27FC236}">
                <a16:creationId xmlns:a16="http://schemas.microsoft.com/office/drawing/2014/main" id="{275507D4-D71C-4720-C330-BFE810F7D631}"/>
              </a:ext>
            </a:extLst>
          </p:cNvPr>
          <p:cNvGrpSpPr/>
          <p:nvPr/>
        </p:nvGrpSpPr>
        <p:grpSpPr>
          <a:xfrm>
            <a:off x="7430700" y="2026257"/>
            <a:ext cx="4104239" cy="3980843"/>
            <a:chOff x="7392199" y="2026257"/>
            <a:chExt cx="4104239" cy="3980843"/>
          </a:xfrm>
        </p:grpSpPr>
        <p:sp>
          <p:nvSpPr>
            <p:cNvPr id="110" name="Rectangle 46">
              <a:extLst>
                <a:ext uri="{FF2B5EF4-FFF2-40B4-BE49-F238E27FC236}">
                  <a16:creationId xmlns:a16="http://schemas.microsoft.com/office/drawing/2014/main" id="{117BE24F-B7C4-ECBA-FE64-73841F385E35}"/>
                </a:ext>
              </a:extLst>
            </p:cNvPr>
            <p:cNvSpPr/>
            <p:nvPr/>
          </p:nvSpPr>
          <p:spPr>
            <a:xfrm>
              <a:off x="7392199" y="2048316"/>
              <a:ext cx="4104000" cy="39587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111" name="Left Bracket 246">
              <a:extLst>
                <a:ext uri="{FF2B5EF4-FFF2-40B4-BE49-F238E27FC236}">
                  <a16:creationId xmlns:a16="http://schemas.microsoft.com/office/drawing/2014/main" id="{A32B7C7A-7764-66D7-B773-4BC7D3F41090}"/>
                </a:ext>
              </a:extLst>
            </p:cNvPr>
            <p:cNvSpPr/>
            <p:nvPr/>
          </p:nvSpPr>
          <p:spPr>
            <a:xfrm rot="5400000">
              <a:off x="9284038" y="137101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112" name="Left Bracket 246">
              <a:extLst>
                <a:ext uri="{FF2B5EF4-FFF2-40B4-BE49-F238E27FC236}">
                  <a16:creationId xmlns:a16="http://schemas.microsoft.com/office/drawing/2014/main" id="{6B2FF723-5248-5091-D6C7-D43CAD1EAE24}"/>
                </a:ext>
              </a:extLst>
            </p:cNvPr>
            <p:cNvSpPr/>
            <p:nvPr/>
          </p:nvSpPr>
          <p:spPr>
            <a:xfrm rot="16200000">
              <a:off x="9284039" y="37947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sp>
        <p:nvSpPr>
          <p:cNvPr id="113" name="Rettangolo 2">
            <a:extLst>
              <a:ext uri="{FF2B5EF4-FFF2-40B4-BE49-F238E27FC236}">
                <a16:creationId xmlns:a16="http://schemas.microsoft.com/office/drawing/2014/main" id="{32277711-7CE7-4B2D-0DAC-79C85800D47B}"/>
              </a:ext>
            </a:extLst>
          </p:cNvPr>
          <p:cNvSpPr/>
          <p:nvPr/>
        </p:nvSpPr>
        <p:spPr>
          <a:xfrm>
            <a:off x="3224082" y="2168888"/>
            <a:ext cx="38160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Before </a:t>
            </a:r>
            <a:r>
              <a:rPr kumimoji="0" lang="en-GB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(2021–2023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)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114" name="Rettangolo 2">
            <a:extLst>
              <a:ext uri="{FF2B5EF4-FFF2-40B4-BE49-F238E27FC236}">
                <a16:creationId xmlns:a16="http://schemas.microsoft.com/office/drawing/2014/main" id="{6BB3FBD3-855D-8D7C-6A77-840BE98420DC}"/>
              </a:ext>
            </a:extLst>
          </p:cNvPr>
          <p:cNvSpPr/>
          <p:nvPr/>
        </p:nvSpPr>
        <p:spPr>
          <a:xfrm>
            <a:off x="7574700" y="2168888"/>
            <a:ext cx="38160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After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 </a:t>
            </a:r>
            <a:r>
              <a:rPr kumimoji="0" lang="en-US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(2023</a:t>
            </a:r>
            <a:r>
              <a:rPr kumimoji="0" lang="en-GB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–</a:t>
            </a:r>
            <a:r>
              <a:rPr kumimoji="0" lang="en-US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2024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)</a:t>
            </a:r>
            <a:endParaRPr kumimoji="0" lang="en-GB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E6E880-F8F2-20E7-A9DE-183CFD2232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/>
              <a:t>Summary</a:t>
            </a:r>
          </a:p>
        </p:txBody>
      </p:sp>
      <p:sp>
        <p:nvSpPr>
          <p:cNvPr id="41" name="Title 22">
            <a:extLst>
              <a:ext uri="{FF2B5EF4-FFF2-40B4-BE49-F238E27FC236}">
                <a16:creationId xmlns:a16="http://schemas.microsoft.com/office/drawing/2014/main" id="{534D147C-045A-139F-F5CF-B769DAAF1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Clinical example:</a:t>
            </a:r>
            <a:br>
              <a:rPr lang="en-GB" noProof="0" dirty="0"/>
            </a:br>
            <a:r>
              <a:rPr lang="en-GB" b="0" noProof="0" dirty="0"/>
              <a:t>Recurrent RTIs in a 3-year-old girl attending daycare</a:t>
            </a:r>
            <a:endParaRPr lang="en-GB" b="0" dirty="0"/>
          </a:p>
        </p:txBody>
      </p:sp>
      <p:sp>
        <p:nvSpPr>
          <p:cNvPr id="66" name="Segnaposto testo 65">
            <a:extLst>
              <a:ext uri="{FF2B5EF4-FFF2-40B4-BE49-F238E27FC236}">
                <a16:creationId xmlns:a16="http://schemas.microsoft.com/office/drawing/2014/main" id="{B8240053-1EF4-9A95-21B2-8C139F42C15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RTI, respiratory tract infection.</a:t>
            </a:r>
          </a:p>
          <a:p>
            <a:r>
              <a:rPr lang="en-US" dirty="0"/>
              <a:t>Please note that while these cases cover real data and circumstances, the patient names and images used are fictitious. This case is based on local prescription guidelines.</a:t>
            </a:r>
            <a:endParaRPr lang="en-GB" dirty="0"/>
          </a:p>
        </p:txBody>
      </p:sp>
      <p:grpSp>
        <p:nvGrpSpPr>
          <p:cNvPr id="91" name="Gruppo 90">
            <a:extLst>
              <a:ext uri="{FF2B5EF4-FFF2-40B4-BE49-F238E27FC236}">
                <a16:creationId xmlns:a16="http://schemas.microsoft.com/office/drawing/2014/main" id="{AE52D29C-10FF-8BD8-7386-1DD44B43C56E}"/>
              </a:ext>
            </a:extLst>
          </p:cNvPr>
          <p:cNvGrpSpPr/>
          <p:nvPr/>
        </p:nvGrpSpPr>
        <p:grpSpPr>
          <a:xfrm>
            <a:off x="371399" y="1520825"/>
            <a:ext cx="2016000" cy="2113305"/>
            <a:chOff x="371399" y="1520825"/>
            <a:chExt cx="2016000" cy="2113305"/>
          </a:xfrm>
        </p:grpSpPr>
        <p:sp>
          <p:nvSpPr>
            <p:cNvPr id="92" name="TextBox 23">
              <a:extLst>
                <a:ext uri="{FF2B5EF4-FFF2-40B4-BE49-F238E27FC236}">
                  <a16:creationId xmlns:a16="http://schemas.microsoft.com/office/drawing/2014/main" id="{0874C0CA-0F98-60D5-4F26-B8993602D5BB}"/>
                </a:ext>
              </a:extLst>
            </p:cNvPr>
            <p:cNvSpPr txBox="1"/>
            <p:nvPr/>
          </p:nvSpPr>
          <p:spPr>
            <a:xfrm>
              <a:off x="371399" y="2785566"/>
              <a:ext cx="2016000" cy="252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Isabella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pic>
          <p:nvPicPr>
            <p:cNvPr id="93" name="Picture 4">
              <a:extLst>
                <a:ext uri="{FF2B5EF4-FFF2-40B4-BE49-F238E27FC236}">
                  <a16:creationId xmlns:a16="http://schemas.microsoft.com/office/drawing/2014/main" id="{DE67F51E-A8E8-84A4-41DD-A7A58765960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74" r="22296" b="1099"/>
            <a:stretch/>
          </p:blipFill>
          <p:spPr bwMode="auto">
            <a:xfrm>
              <a:off x="803399" y="1520825"/>
              <a:ext cx="1152000" cy="115200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  <a:effectLst>
              <a:outerShdw blurRad="127000" algn="ctr" rotWithShape="0">
                <a:schemeClr val="accent6">
                  <a:alpha val="4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4" name="TextBox 23">
              <a:extLst>
                <a:ext uri="{FF2B5EF4-FFF2-40B4-BE49-F238E27FC236}">
                  <a16:creationId xmlns:a16="http://schemas.microsoft.com/office/drawing/2014/main" id="{32BCF528-7E36-59C0-5E19-FA36125A97D2}"/>
                </a:ext>
              </a:extLst>
            </p:cNvPr>
            <p:cNvSpPr txBox="1"/>
            <p:nvPr/>
          </p:nvSpPr>
          <p:spPr>
            <a:xfrm>
              <a:off x="371399" y="3037566"/>
              <a:ext cx="2016000" cy="596564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3 YEARS OLD</a:t>
              </a:r>
              <a:endPara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Preterm; daycare </a:t>
              </a:r>
              <a:b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since 18 months old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95" name="Connettore diritto 94">
              <a:extLst>
                <a:ext uri="{FF2B5EF4-FFF2-40B4-BE49-F238E27FC236}">
                  <a16:creationId xmlns:a16="http://schemas.microsoft.com/office/drawing/2014/main" id="{372A17A8-09DF-E09A-24D7-A711DDF074B4}"/>
                </a:ext>
              </a:extLst>
            </p:cNvPr>
            <p:cNvCxnSpPr/>
            <p:nvPr/>
          </p:nvCxnSpPr>
          <p:spPr>
            <a:xfrm>
              <a:off x="461399" y="3282494"/>
              <a:ext cx="1836000" cy="0"/>
            </a:xfrm>
            <a:prstGeom prst="line">
              <a:avLst/>
            </a:prstGeom>
            <a:ln w="15875" cap="rnd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uppo 95">
            <a:extLst>
              <a:ext uri="{FF2B5EF4-FFF2-40B4-BE49-F238E27FC236}">
                <a16:creationId xmlns:a16="http://schemas.microsoft.com/office/drawing/2014/main" id="{0E3AA491-263B-6D15-92CB-AB6CE1DB25F8}"/>
              </a:ext>
            </a:extLst>
          </p:cNvPr>
          <p:cNvGrpSpPr/>
          <p:nvPr/>
        </p:nvGrpSpPr>
        <p:grpSpPr>
          <a:xfrm>
            <a:off x="371399" y="3794549"/>
            <a:ext cx="2016000" cy="2253123"/>
            <a:chOff x="371399" y="3794549"/>
            <a:chExt cx="2016000" cy="2253123"/>
          </a:xfrm>
        </p:grpSpPr>
        <p:pic>
          <p:nvPicPr>
            <p:cNvPr id="97" name="object 25">
              <a:extLst>
                <a:ext uri="{FF2B5EF4-FFF2-40B4-BE49-F238E27FC236}">
                  <a16:creationId xmlns:a16="http://schemas.microsoft.com/office/drawing/2014/main" id="{D92C69F6-4CC2-E24C-2520-3DB765F0F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702" t="4542" r="3339" b="7995"/>
            <a:stretch/>
          </p:blipFill>
          <p:spPr>
            <a:xfrm>
              <a:off x="803399" y="3794549"/>
              <a:ext cx="1152000" cy="115325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127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8" name="TextBox 23">
              <a:extLst>
                <a:ext uri="{FF2B5EF4-FFF2-40B4-BE49-F238E27FC236}">
                  <a16:creationId xmlns:a16="http://schemas.microsoft.com/office/drawing/2014/main" id="{0C5EF650-80C6-1CA4-7FDA-EA19BE4DC449}"/>
                </a:ext>
              </a:extLst>
            </p:cNvPr>
            <p:cNvSpPr txBox="1"/>
            <p:nvPr/>
          </p:nvSpPr>
          <p:spPr>
            <a:xfrm>
              <a:off x="371399" y="5050917"/>
              <a:ext cx="2016000" cy="396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Dr Daniel</a:t>
              </a:r>
              <a:b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pt-BR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Alcántara </a:t>
              </a: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Landa,</a:t>
              </a:r>
            </a:p>
          </p:txBody>
        </p:sp>
        <p:sp>
          <p:nvSpPr>
            <p:cNvPr id="99" name="TextBox 23">
              <a:extLst>
                <a:ext uri="{FF2B5EF4-FFF2-40B4-BE49-F238E27FC236}">
                  <a16:creationId xmlns:a16="http://schemas.microsoft.com/office/drawing/2014/main" id="{2BD695FB-6CC9-B467-E272-1EE59566FB92}"/>
                </a:ext>
              </a:extLst>
            </p:cNvPr>
            <p:cNvSpPr txBox="1"/>
            <p:nvPr/>
          </p:nvSpPr>
          <p:spPr>
            <a:xfrm>
              <a:off x="371399" y="5451108"/>
              <a:ext cx="2016000" cy="596564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PEDIATRICIAN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Art Medic</a:t>
              </a:r>
              <a:b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Integral Health Care, Lima, Peru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00" name="object 30">
              <a:extLst>
                <a:ext uri="{FF2B5EF4-FFF2-40B4-BE49-F238E27FC236}">
                  <a16:creationId xmlns:a16="http://schemas.microsoft.com/office/drawing/2014/main" id="{072ED9BE-631B-533D-519C-D8B94197BC4B}"/>
                </a:ext>
              </a:extLst>
            </p:cNvPr>
            <p:cNvSpPr txBox="1"/>
            <p:nvPr/>
          </p:nvSpPr>
          <p:spPr>
            <a:xfrm>
              <a:off x="1343399" y="4644822"/>
              <a:ext cx="1044000" cy="144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vert="horz" wrap="square" lIns="0" tIns="0" rIns="0" bIns="7200" rtlCol="0" anchor="ctr" anchorCtr="0">
              <a:noAutofit/>
            </a:bodyPr>
            <a:lstStyle>
              <a:defPPr>
                <a:defRPr kern="0"/>
              </a:defPPr>
            </a:lstStyle>
            <a:p>
              <a:pPr algn="ctr"/>
              <a:r>
                <a:rPr sz="900" dirty="0">
                  <a:solidFill>
                    <a:schemeClr val="accent1">
                      <a:lumMod val="50000"/>
                    </a:schemeClr>
                  </a:solidFill>
                  <a:cs typeface="Arial"/>
                </a:rPr>
                <a:t>Case presented by</a:t>
              </a:r>
            </a:p>
          </p:txBody>
        </p:sp>
        <p:cxnSp>
          <p:nvCxnSpPr>
            <p:cNvPr id="101" name="Connettore diritto 100">
              <a:extLst>
                <a:ext uri="{FF2B5EF4-FFF2-40B4-BE49-F238E27FC236}">
                  <a16:creationId xmlns:a16="http://schemas.microsoft.com/office/drawing/2014/main" id="{0595D0B7-6DEB-0C9E-5C43-E7A75ADF75DB}"/>
                </a:ext>
              </a:extLst>
            </p:cNvPr>
            <p:cNvCxnSpPr>
              <a:cxnSpLocks/>
            </p:cNvCxnSpPr>
            <p:nvPr/>
          </p:nvCxnSpPr>
          <p:spPr>
            <a:xfrm>
              <a:off x="461399" y="5692318"/>
              <a:ext cx="1836000" cy="0"/>
            </a:xfrm>
            <a:prstGeom prst="line">
              <a:avLst/>
            </a:prstGeom>
            <a:ln w="15875" cap="rnd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" name="TextBox 21">
            <a:extLst>
              <a:ext uri="{FF2B5EF4-FFF2-40B4-BE49-F238E27FC236}">
                <a16:creationId xmlns:a16="http://schemas.microsoft.com/office/drawing/2014/main" id="{704FFC9C-81F8-8070-253F-58CB23246D95}"/>
              </a:ext>
            </a:extLst>
          </p:cNvPr>
          <p:cNvSpPr txBox="1"/>
          <p:nvPr/>
        </p:nvSpPr>
        <p:spPr>
          <a:xfrm>
            <a:off x="2881640" y="1520825"/>
            <a:ext cx="8813664" cy="360000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Recurrent respiratory infection prevention with OM-85</a:t>
            </a:r>
            <a:endParaRPr lang="en-GB" dirty="0"/>
          </a:p>
        </p:txBody>
      </p:sp>
      <p:sp>
        <p:nvSpPr>
          <p:cNvPr id="116" name="TextBox 24">
            <a:extLst>
              <a:ext uri="{FF2B5EF4-FFF2-40B4-BE49-F238E27FC236}">
                <a16:creationId xmlns:a16="http://schemas.microsoft.com/office/drawing/2014/main" id="{EADDE1C3-D31F-1B34-975E-44A347FDB0D3}"/>
              </a:ext>
            </a:extLst>
          </p:cNvPr>
          <p:cNvSpPr txBox="1"/>
          <p:nvPr/>
        </p:nvSpPr>
        <p:spPr>
          <a:xfrm>
            <a:off x="9009793" y="3798628"/>
            <a:ext cx="2339338" cy="44871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EPISODES OF 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ACUTE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RHINOPHARYNGITIS 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118" name="Gruppo 4">
            <a:extLst>
              <a:ext uri="{FF2B5EF4-FFF2-40B4-BE49-F238E27FC236}">
                <a16:creationId xmlns:a16="http://schemas.microsoft.com/office/drawing/2014/main" id="{53928A74-5446-5ABC-F239-BE1CE9F864E2}"/>
              </a:ext>
            </a:extLst>
          </p:cNvPr>
          <p:cNvGrpSpPr/>
          <p:nvPr/>
        </p:nvGrpSpPr>
        <p:grpSpPr>
          <a:xfrm>
            <a:off x="7129542" y="3821303"/>
            <a:ext cx="390751" cy="390751"/>
            <a:chOff x="3859409" y="2073678"/>
            <a:chExt cx="390751" cy="390751"/>
          </a:xfrm>
        </p:grpSpPr>
        <p:sp>
          <p:nvSpPr>
            <p:cNvPr id="119" name="Ovale 37">
              <a:extLst>
                <a:ext uri="{FF2B5EF4-FFF2-40B4-BE49-F238E27FC236}">
                  <a16:creationId xmlns:a16="http://schemas.microsoft.com/office/drawing/2014/main" id="{B1065492-084D-DAD0-E029-AF5CB8AF0EFA}"/>
                </a:ext>
              </a:extLst>
            </p:cNvPr>
            <p:cNvSpPr/>
            <p:nvPr/>
          </p:nvSpPr>
          <p:spPr>
            <a:xfrm>
              <a:off x="3859409" y="2073678"/>
              <a:ext cx="390751" cy="390751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  <a:effectLst>
              <a:outerShdw blurRad="169865" dist="38100" dir="2700000" algn="tl" rotWithShape="0">
                <a:prstClr val="black">
                  <a:alpha val="21934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reeform 26">
              <a:extLst>
                <a:ext uri="{FF2B5EF4-FFF2-40B4-BE49-F238E27FC236}">
                  <a16:creationId xmlns:a16="http://schemas.microsoft.com/office/drawing/2014/main" id="{6691779F-5362-F5F1-6CE4-09B4D84F3CBF}"/>
                </a:ext>
              </a:extLst>
            </p:cNvPr>
            <p:cNvSpPr/>
            <p:nvPr/>
          </p:nvSpPr>
          <p:spPr>
            <a:xfrm>
              <a:off x="4012108" y="2107344"/>
              <a:ext cx="162106" cy="323419"/>
            </a:xfrm>
            <a:custGeom>
              <a:avLst/>
              <a:gdLst>
                <a:gd name="connsiteX0" fmla="*/ 0 w 280249"/>
                <a:gd name="connsiteY0" fmla="*/ 0 h 559132"/>
                <a:gd name="connsiteX1" fmla="*/ 278883 w 280249"/>
                <a:gd name="connsiteY1" fmla="*/ 278883 h 559132"/>
                <a:gd name="connsiteX2" fmla="*/ 280249 w 280249"/>
                <a:gd name="connsiteY2" fmla="*/ 278883 h 559132"/>
                <a:gd name="connsiteX3" fmla="*/ 279566 w 280249"/>
                <a:gd name="connsiteY3" fmla="*/ 279566 h 559132"/>
                <a:gd name="connsiteX4" fmla="*/ 280249 w 280249"/>
                <a:gd name="connsiteY4" fmla="*/ 280249 h 559132"/>
                <a:gd name="connsiteX5" fmla="*/ 278883 w 280249"/>
                <a:gd name="connsiteY5" fmla="*/ 280249 h 559132"/>
                <a:gd name="connsiteX6" fmla="*/ 0 w 280249"/>
                <a:gd name="connsiteY6" fmla="*/ 559132 h 559132"/>
                <a:gd name="connsiteX7" fmla="*/ 0 w 280249"/>
                <a:gd name="connsiteY7" fmla="*/ 419008 h 559132"/>
                <a:gd name="connsiteX8" fmla="*/ 139442 w 280249"/>
                <a:gd name="connsiteY8" fmla="*/ 279566 h 559132"/>
                <a:gd name="connsiteX9" fmla="*/ 0 w 280249"/>
                <a:gd name="connsiteY9" fmla="*/ 140124 h 55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0249" h="559132">
                  <a:moveTo>
                    <a:pt x="0" y="0"/>
                  </a:moveTo>
                  <a:lnTo>
                    <a:pt x="278883" y="278883"/>
                  </a:lnTo>
                  <a:lnTo>
                    <a:pt x="280249" y="278883"/>
                  </a:lnTo>
                  <a:lnTo>
                    <a:pt x="279566" y="279566"/>
                  </a:lnTo>
                  <a:lnTo>
                    <a:pt x="280249" y="280249"/>
                  </a:lnTo>
                  <a:lnTo>
                    <a:pt x="278883" y="280249"/>
                  </a:lnTo>
                  <a:lnTo>
                    <a:pt x="0" y="559132"/>
                  </a:lnTo>
                  <a:lnTo>
                    <a:pt x="0" y="419008"/>
                  </a:lnTo>
                  <a:lnTo>
                    <a:pt x="139442" y="279566"/>
                  </a:lnTo>
                  <a:lnTo>
                    <a:pt x="0" y="140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1" name="TextBox 23">
            <a:extLst>
              <a:ext uri="{FF2B5EF4-FFF2-40B4-BE49-F238E27FC236}">
                <a16:creationId xmlns:a16="http://schemas.microsoft.com/office/drawing/2014/main" id="{056ABDC1-3E7A-729B-FB04-B3289574DB19}"/>
              </a:ext>
            </a:extLst>
          </p:cNvPr>
          <p:cNvSpPr txBox="1">
            <a:spLocks noChangeAspect="1"/>
          </p:cNvSpPr>
          <p:nvPr/>
        </p:nvSpPr>
        <p:spPr>
          <a:xfrm>
            <a:off x="3309431" y="2744942"/>
            <a:ext cx="589091" cy="5890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2" name="TextBox 24">
            <a:extLst>
              <a:ext uri="{FF2B5EF4-FFF2-40B4-BE49-F238E27FC236}">
                <a16:creationId xmlns:a16="http://schemas.microsoft.com/office/drawing/2014/main" id="{2ABE0408-DC1B-DC41-A06E-DB4A594C37C5}"/>
              </a:ext>
            </a:extLst>
          </p:cNvPr>
          <p:cNvSpPr txBox="1"/>
          <p:nvPr/>
        </p:nvSpPr>
        <p:spPr>
          <a:xfrm>
            <a:off x="4086225" y="2779485"/>
            <a:ext cx="2953857" cy="595804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EPISODE OF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ACUTE </a:t>
            </a:r>
            <a:b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PHARYNGITIS</a:t>
            </a:r>
            <a:b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In one year)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3" name="TextBox 23">
            <a:extLst>
              <a:ext uri="{FF2B5EF4-FFF2-40B4-BE49-F238E27FC236}">
                <a16:creationId xmlns:a16="http://schemas.microsoft.com/office/drawing/2014/main" id="{13D439E3-AC13-DBD6-0BCD-FC37F6B3F2A3}"/>
              </a:ext>
            </a:extLst>
          </p:cNvPr>
          <p:cNvSpPr txBox="1">
            <a:spLocks noChangeAspect="1"/>
          </p:cNvSpPr>
          <p:nvPr/>
        </p:nvSpPr>
        <p:spPr>
          <a:xfrm>
            <a:off x="3309431" y="3600697"/>
            <a:ext cx="589091" cy="5890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6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4" name="TextBox 24">
            <a:extLst>
              <a:ext uri="{FF2B5EF4-FFF2-40B4-BE49-F238E27FC236}">
                <a16:creationId xmlns:a16="http://schemas.microsoft.com/office/drawing/2014/main" id="{F86B73AC-F9A2-B739-5CAB-06077E44DBD0}"/>
              </a:ext>
            </a:extLst>
          </p:cNvPr>
          <p:cNvSpPr txBox="1"/>
          <p:nvPr/>
        </p:nvSpPr>
        <p:spPr>
          <a:xfrm>
            <a:off x="4086225" y="3609041"/>
            <a:ext cx="2953857" cy="595804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EPISODES OF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ACUTE RHINOPHARYNGITIS</a:t>
            </a:r>
            <a:b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4 in one year)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5" name="TextBox 24">
            <a:extLst>
              <a:ext uri="{FF2B5EF4-FFF2-40B4-BE49-F238E27FC236}">
                <a16:creationId xmlns:a16="http://schemas.microsoft.com/office/drawing/2014/main" id="{C70602BB-A626-00A4-5D01-0610E85FD5E8}"/>
              </a:ext>
            </a:extLst>
          </p:cNvPr>
          <p:cNvSpPr txBox="1"/>
          <p:nvPr/>
        </p:nvSpPr>
        <p:spPr>
          <a:xfrm>
            <a:off x="4086225" y="4438597"/>
            <a:ext cx="2953857" cy="595804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EPISODES OF ACUTE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BRONCHIAL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OBSTRUCTIVE SYNDROME</a:t>
            </a:r>
            <a:b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2 in one year)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6" name="TextBox 24">
            <a:extLst>
              <a:ext uri="{FF2B5EF4-FFF2-40B4-BE49-F238E27FC236}">
                <a16:creationId xmlns:a16="http://schemas.microsoft.com/office/drawing/2014/main" id="{78AD235F-5C0A-E5DE-82E2-3BF9EF5A5BD6}"/>
              </a:ext>
            </a:extLst>
          </p:cNvPr>
          <p:cNvSpPr txBox="1"/>
          <p:nvPr/>
        </p:nvSpPr>
        <p:spPr>
          <a:xfrm>
            <a:off x="4086225" y="5268153"/>
            <a:ext cx="2953857" cy="398827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EPISODES OF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ACUTE BRONCHITIS</a:t>
            </a:r>
            <a:b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3 in one year)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9" name="TextBox 23">
            <a:extLst>
              <a:ext uri="{FF2B5EF4-FFF2-40B4-BE49-F238E27FC236}">
                <a16:creationId xmlns:a16="http://schemas.microsoft.com/office/drawing/2014/main" id="{E5D62D68-8C69-1C1D-8F88-83D04912A8DF}"/>
              </a:ext>
            </a:extLst>
          </p:cNvPr>
          <p:cNvSpPr txBox="1">
            <a:spLocks noChangeAspect="1"/>
          </p:cNvSpPr>
          <p:nvPr/>
        </p:nvSpPr>
        <p:spPr>
          <a:xfrm>
            <a:off x="8090882" y="3625914"/>
            <a:ext cx="792000" cy="792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" name="TextBox 138">
            <a:extLst>
              <a:ext uri="{FF2B5EF4-FFF2-40B4-BE49-F238E27FC236}">
                <a16:creationId xmlns:a16="http://schemas.microsoft.com/office/drawing/2014/main" id="{BF161988-0D31-240E-99FD-D32332741B2E}"/>
              </a:ext>
            </a:extLst>
          </p:cNvPr>
          <p:cNvSpPr txBox="1"/>
          <p:nvPr/>
        </p:nvSpPr>
        <p:spPr>
          <a:xfrm>
            <a:off x="11229795" y="287001"/>
            <a:ext cx="886461" cy="1388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Daycare/school</a:t>
            </a:r>
          </a:p>
        </p:txBody>
      </p:sp>
      <p:pic>
        <p:nvPicPr>
          <p:cNvPr id="3" name="Graphic 28" descr="Classroom with solid fill">
            <a:extLst>
              <a:ext uri="{FF2B5EF4-FFF2-40B4-BE49-F238E27FC236}">
                <a16:creationId xmlns:a16="http://schemas.microsoft.com/office/drawing/2014/main" id="{23F1C842-CFD0-98E9-3169-28003F11FE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24769" y="452699"/>
            <a:ext cx="636009" cy="636009"/>
          </a:xfrm>
          <a:prstGeom prst="rect">
            <a:avLst/>
          </a:prstGeom>
        </p:spPr>
      </p:pic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C8D2850-5DA9-F684-9230-DAC696771229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02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7E88A30-347A-9FF5-7690-CD134A964EBC}"/>
              </a:ext>
            </a:extLst>
          </p:cNvPr>
          <p:cNvSpPr/>
          <p:nvPr/>
        </p:nvSpPr>
        <p:spPr>
          <a:xfrm>
            <a:off x="371475" y="2000816"/>
            <a:ext cx="5364163" cy="3933855"/>
          </a:xfrm>
          <a:prstGeom prst="roundRect">
            <a:avLst>
              <a:gd name="adj" fmla="val 5457"/>
            </a:avLst>
          </a:prstGeom>
          <a:solidFill>
            <a:schemeClr val="bg1"/>
          </a:solidFill>
          <a:ln w="38100">
            <a:solidFill>
              <a:srgbClr val="EAEA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ettangolo 4">
            <a:extLst>
              <a:ext uri="{FF2B5EF4-FFF2-40B4-BE49-F238E27FC236}">
                <a16:creationId xmlns:a16="http://schemas.microsoft.com/office/drawing/2014/main" id="{1D723FCB-6914-78F0-1226-3A25F6DE3DB4}"/>
              </a:ext>
            </a:extLst>
          </p:cNvPr>
          <p:cNvSpPr/>
          <p:nvPr/>
        </p:nvSpPr>
        <p:spPr>
          <a:xfrm>
            <a:off x="-1" y="1524022"/>
            <a:ext cx="1416051" cy="288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28EA9C-502B-0226-8099-47E04EB6B7E0}"/>
              </a:ext>
            </a:extLst>
          </p:cNvPr>
          <p:cNvSpPr txBox="1"/>
          <p:nvPr/>
        </p:nvSpPr>
        <p:spPr>
          <a:xfrm>
            <a:off x="371474" y="1520825"/>
            <a:ext cx="5643245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tx2"/>
                </a:solidFill>
                <a:latin typeface="Calibri" panose="020F0502020204030204"/>
              </a:rPr>
              <a:t>Vicious cycle: </a:t>
            </a:r>
            <a:r>
              <a:rPr lang="en-US" sz="2000" dirty="0">
                <a:solidFill>
                  <a:schemeClr val="tx2"/>
                </a:solidFill>
                <a:latin typeface="Calibri" panose="020F0502020204030204"/>
              </a:rPr>
              <a:t>Viral RTIs can worsen asthmatic status</a:t>
            </a:r>
            <a:r>
              <a:rPr lang="en-GB" sz="2000" baseline="30000" dirty="0">
                <a:solidFill>
                  <a:schemeClr val="tx2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47" name="Segnaposto testo 46">
            <a:extLst>
              <a:ext uri="{FF2B5EF4-FFF2-40B4-BE49-F238E27FC236}">
                <a16:creationId xmlns:a16="http://schemas.microsoft.com/office/drawing/2014/main" id="{27E4467E-5B95-40FC-654B-9DAF0ED6E5B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456363" y="2315500"/>
            <a:ext cx="5364162" cy="1530193"/>
          </a:xfrm>
        </p:spPr>
        <p:txBody>
          <a:bodyPr/>
          <a:lstStyle/>
          <a:p>
            <a:pPr lvl="1"/>
            <a:r>
              <a:rPr lang="en-GB" sz="2000" dirty="0"/>
              <a:t>People with asthma have an </a:t>
            </a:r>
            <a:r>
              <a:rPr lang="en-GB" sz="2000" b="1" dirty="0">
                <a:solidFill>
                  <a:schemeClr val="accent2"/>
                </a:solidFill>
              </a:rPr>
              <a:t>abnormal innate immune response</a:t>
            </a:r>
            <a:r>
              <a:rPr lang="en-GB" sz="2000" dirty="0"/>
              <a:t> which can </a:t>
            </a:r>
            <a:r>
              <a:rPr lang="en-GB" sz="2000" b="1" dirty="0">
                <a:solidFill>
                  <a:schemeClr val="accent2"/>
                </a:solidFill>
              </a:rPr>
              <a:t>potentially prolong time to clear infections</a:t>
            </a:r>
            <a:r>
              <a:rPr lang="en-GB" sz="2000" baseline="30000" dirty="0">
                <a:solidFill>
                  <a:schemeClr val="tx1"/>
                </a:solidFill>
              </a:rPr>
              <a:t>2</a:t>
            </a:r>
          </a:p>
          <a:p>
            <a:pPr lvl="1"/>
            <a:r>
              <a:rPr lang="en-GB" sz="2000" dirty="0"/>
              <a:t>Additionally, people with asthma may have </a:t>
            </a:r>
            <a:r>
              <a:rPr lang="en-GB" sz="2000" b="1" dirty="0">
                <a:solidFill>
                  <a:schemeClr val="accent2"/>
                </a:solidFill>
              </a:rPr>
              <a:t>decreased circulating antibodies </a:t>
            </a:r>
            <a:r>
              <a:rPr lang="en-GB" sz="2000" dirty="0"/>
              <a:t>and</a:t>
            </a:r>
            <a:br>
              <a:rPr lang="en-GB" sz="2000" dirty="0"/>
            </a:br>
            <a:r>
              <a:rPr lang="en-GB" sz="2000" dirty="0"/>
              <a:t>a </a:t>
            </a:r>
            <a:r>
              <a:rPr lang="en-GB" sz="2000" b="1" dirty="0">
                <a:solidFill>
                  <a:schemeClr val="accent2"/>
                </a:solidFill>
              </a:rPr>
              <a:t>disrupted airway barrier</a:t>
            </a:r>
            <a:r>
              <a:rPr lang="en-GB" sz="2000" dirty="0"/>
              <a:t>, making them more susceptible to RTIs</a:t>
            </a:r>
            <a:r>
              <a:rPr lang="en-GB" sz="2000" baseline="30000" dirty="0"/>
              <a:t>2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2FF57A-3214-A31F-643D-81812ACC5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 dirty="0"/>
              <a:t>Children with asthma have an increased risk of RTIs </a:t>
            </a:r>
            <a:br>
              <a:rPr lang="en-GB" dirty="0"/>
            </a:br>
            <a:r>
              <a:rPr lang="en-GB" dirty="0"/>
              <a:t>and subsequent complications</a:t>
            </a:r>
          </a:p>
        </p:txBody>
      </p:sp>
      <p:sp>
        <p:nvSpPr>
          <p:cNvPr id="49" name="Segnaposto testo 48">
            <a:extLst>
              <a:ext uri="{FF2B5EF4-FFF2-40B4-BE49-F238E27FC236}">
                <a16:creationId xmlns:a16="http://schemas.microsoft.com/office/drawing/2014/main" id="{5C170E54-09AF-BC04-793A-A90CFB7BBF1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71474" y="6628203"/>
            <a:ext cx="10183580" cy="100990"/>
          </a:xfrm>
        </p:spPr>
        <p:txBody>
          <a:bodyPr/>
          <a:lstStyle/>
          <a:p>
            <a:r>
              <a:rPr lang="it-IT" dirty="0"/>
              <a:t>RTI, </a:t>
            </a:r>
            <a:r>
              <a:rPr lang="it-IT" dirty="0" err="1"/>
              <a:t>respiratory</a:t>
            </a:r>
            <a:r>
              <a:rPr lang="it-IT" dirty="0"/>
              <a:t> </a:t>
            </a:r>
            <a:r>
              <a:rPr lang="it-IT" dirty="0" err="1"/>
              <a:t>tract</a:t>
            </a:r>
            <a:r>
              <a:rPr lang="it-IT" dirty="0"/>
              <a:t> </a:t>
            </a:r>
            <a:r>
              <a:rPr lang="it-IT" dirty="0" err="1"/>
              <a:t>infection</a:t>
            </a:r>
            <a:r>
              <a:rPr lang="it-IT" dirty="0"/>
              <a:t>. </a:t>
            </a:r>
          </a:p>
          <a:p>
            <a:r>
              <a:rPr lang="it-IT" dirty="0"/>
              <a:t>1. </a:t>
            </a:r>
            <a:r>
              <a:rPr lang="it-IT" dirty="0" err="1"/>
              <a:t>Feddema</a:t>
            </a:r>
            <a:r>
              <a:rPr lang="it-IT" dirty="0"/>
              <a:t> JJ, </a:t>
            </a:r>
            <a:r>
              <a:rPr lang="it-IT" dirty="0" err="1"/>
              <a:t>Claassen</a:t>
            </a:r>
            <a:r>
              <a:rPr lang="it-IT" dirty="0"/>
              <a:t> E. </a:t>
            </a:r>
            <a:r>
              <a:rPr lang="it-IT" dirty="0" err="1"/>
              <a:t>Respir</a:t>
            </a:r>
            <a:r>
              <a:rPr lang="it-IT" dirty="0"/>
              <a:t> </a:t>
            </a:r>
            <a:r>
              <a:rPr lang="it-IT" dirty="0" err="1"/>
              <a:t>Med</a:t>
            </a:r>
            <a:r>
              <a:rPr lang="it-IT" dirty="0"/>
              <a:t>. 2020;173:106020. 2. </a:t>
            </a:r>
            <a:r>
              <a:rPr lang="it-IT" dirty="0" err="1"/>
              <a:t>Sharma</a:t>
            </a:r>
            <a:r>
              <a:rPr lang="it-IT" dirty="0"/>
              <a:t> S, et al. </a:t>
            </a:r>
            <a:r>
              <a:rPr lang="it-IT" dirty="0" err="1"/>
              <a:t>Cureus</a:t>
            </a:r>
            <a:r>
              <a:rPr lang="it-IT" dirty="0"/>
              <a:t>. 2022;14(9):e28839. 3. </a:t>
            </a:r>
            <a:r>
              <a:rPr lang="it-IT" dirty="0" err="1"/>
              <a:t>Adeli</a:t>
            </a:r>
            <a:r>
              <a:rPr lang="it-IT" dirty="0"/>
              <a:t> M, et al. J Family </a:t>
            </a:r>
            <a:r>
              <a:rPr lang="it-IT" dirty="0" err="1"/>
              <a:t>Med</a:t>
            </a:r>
            <a:r>
              <a:rPr lang="it-IT" dirty="0"/>
              <a:t> </a:t>
            </a:r>
            <a:r>
              <a:rPr lang="it-IT" dirty="0" err="1"/>
              <a:t>Prim</a:t>
            </a:r>
            <a:r>
              <a:rPr lang="it-IT" dirty="0"/>
              <a:t> Care. 2019;8(9):2753-2759.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66F3F59-2EDB-563F-F832-1B17DB89884E}"/>
              </a:ext>
            </a:extLst>
          </p:cNvPr>
          <p:cNvCxnSpPr>
            <a:cxnSpLocks/>
          </p:cNvCxnSpPr>
          <p:nvPr/>
        </p:nvCxnSpPr>
        <p:spPr>
          <a:xfrm flipH="1">
            <a:off x="1762701" y="2777314"/>
            <a:ext cx="810892" cy="0"/>
          </a:xfrm>
          <a:prstGeom prst="straightConnector1">
            <a:avLst/>
          </a:prstGeom>
          <a:ln w="57150">
            <a:gradFill flip="none" rotWithShape="1">
              <a:gsLst>
                <a:gs pos="79000">
                  <a:srgbClr val="F4AC6C"/>
                </a:gs>
                <a:gs pos="13000">
                  <a:srgbClr val="F48800"/>
                </a:gs>
              </a:gsLst>
              <a:lin ang="0" scaled="0"/>
              <a:tileRect/>
            </a:gradFill>
            <a:prstDash val="sysDash"/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8" name="Gruppo 77">
            <a:extLst>
              <a:ext uri="{FF2B5EF4-FFF2-40B4-BE49-F238E27FC236}">
                <a16:creationId xmlns:a16="http://schemas.microsoft.com/office/drawing/2014/main" id="{BD6F7E26-3861-BD5B-D4D2-56D681E879AF}"/>
              </a:ext>
            </a:extLst>
          </p:cNvPr>
          <p:cNvGrpSpPr/>
          <p:nvPr/>
        </p:nvGrpSpPr>
        <p:grpSpPr>
          <a:xfrm>
            <a:off x="3934252" y="4164172"/>
            <a:ext cx="1097244" cy="1097244"/>
            <a:chOff x="3714202" y="4005610"/>
            <a:chExt cx="1097244" cy="1097244"/>
          </a:xfrm>
        </p:grpSpPr>
        <p:sp>
          <p:nvSpPr>
            <p:cNvPr id="64" name="Ovale 8">
              <a:extLst>
                <a:ext uri="{FF2B5EF4-FFF2-40B4-BE49-F238E27FC236}">
                  <a16:creationId xmlns:a16="http://schemas.microsoft.com/office/drawing/2014/main" id="{B3804199-D8AA-15CB-17D5-DE6E84304BEA}"/>
                </a:ext>
              </a:extLst>
            </p:cNvPr>
            <p:cNvSpPr/>
            <p:nvPr/>
          </p:nvSpPr>
          <p:spPr>
            <a:xfrm>
              <a:off x="3714202" y="4005610"/>
              <a:ext cx="1097244" cy="109724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95BB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73" name="Graphic 1880" descr="Circles with arrows outline">
              <a:extLst>
                <a:ext uri="{FF2B5EF4-FFF2-40B4-BE49-F238E27FC236}">
                  <a16:creationId xmlns:a16="http://schemas.microsoft.com/office/drawing/2014/main" id="{A2A52FF5-C514-A9B5-CD60-283E536164B6}"/>
                </a:ext>
              </a:extLst>
            </p:cNvPr>
            <p:cNvGrpSpPr/>
            <p:nvPr/>
          </p:nvGrpSpPr>
          <p:grpSpPr>
            <a:xfrm rot="592362">
              <a:off x="3870842" y="4182831"/>
              <a:ext cx="774573" cy="844390"/>
              <a:chOff x="11411474" y="1811148"/>
              <a:chExt cx="687779" cy="749705"/>
            </a:xfrm>
            <a:solidFill>
              <a:srgbClr val="0071CE"/>
            </a:solidFill>
          </p:grpSpPr>
          <p:sp>
            <p:nvSpPr>
              <p:cNvPr id="74" name="Freeform: Shape 1885">
                <a:extLst>
                  <a:ext uri="{FF2B5EF4-FFF2-40B4-BE49-F238E27FC236}">
                    <a16:creationId xmlns:a16="http://schemas.microsoft.com/office/drawing/2014/main" id="{01908B82-9E46-D876-DEE7-5DD24A36526D}"/>
                  </a:ext>
                </a:extLst>
              </p:cNvPr>
              <p:cNvSpPr/>
              <p:nvPr/>
            </p:nvSpPr>
            <p:spPr>
              <a:xfrm>
                <a:off x="11837218" y="1811148"/>
                <a:ext cx="262035" cy="242845"/>
              </a:xfrm>
              <a:custGeom>
                <a:avLst/>
                <a:gdLst>
                  <a:gd name="connsiteX0" fmla="*/ 257367 w 262033"/>
                  <a:gd name="connsiteY0" fmla="*/ 140889 h 242843"/>
                  <a:gd name="connsiteX1" fmla="*/ 244317 w 262033"/>
                  <a:gd name="connsiteY1" fmla="*/ 144232 h 242843"/>
                  <a:gd name="connsiteX2" fmla="*/ 244317 w 262033"/>
                  <a:gd name="connsiteY2" fmla="*/ 144232 h 242843"/>
                  <a:gd name="connsiteX3" fmla="*/ 207646 w 262033"/>
                  <a:gd name="connsiteY3" fmla="*/ 206145 h 242843"/>
                  <a:gd name="connsiteX4" fmla="*/ 207475 w 262033"/>
                  <a:gd name="connsiteY4" fmla="*/ 206145 h 242843"/>
                  <a:gd name="connsiteX5" fmla="*/ 20108 w 262033"/>
                  <a:gd name="connsiteY5" fmla="*/ 2710 h 242843"/>
                  <a:gd name="connsiteX6" fmla="*/ 12298 w 262033"/>
                  <a:gd name="connsiteY6" fmla="*/ 414 h 242843"/>
                  <a:gd name="connsiteX7" fmla="*/ 415 w 262033"/>
                  <a:gd name="connsiteY7" fmla="*/ 6757 h 242843"/>
                  <a:gd name="connsiteX8" fmla="*/ 6757 w 262033"/>
                  <a:gd name="connsiteY8" fmla="*/ 18640 h 242843"/>
                  <a:gd name="connsiteX9" fmla="*/ 7183 w 262033"/>
                  <a:gd name="connsiteY9" fmla="*/ 18759 h 242843"/>
                  <a:gd name="connsiteX10" fmla="*/ 14441 w 262033"/>
                  <a:gd name="connsiteY10" fmla="*/ 20902 h 242843"/>
                  <a:gd name="connsiteX11" fmla="*/ 189701 w 262033"/>
                  <a:gd name="connsiteY11" fmla="*/ 214403 h 242843"/>
                  <a:gd name="connsiteX12" fmla="*/ 189558 w 262033"/>
                  <a:gd name="connsiteY12" fmla="*/ 214508 h 242843"/>
                  <a:gd name="connsiteX13" fmla="*/ 123102 w 262033"/>
                  <a:gd name="connsiteY13" fmla="*/ 175150 h 242843"/>
                  <a:gd name="connsiteX14" fmla="*/ 110111 w 262033"/>
                  <a:gd name="connsiteY14" fmla="*/ 178710 h 242843"/>
                  <a:gd name="connsiteX15" fmla="*/ 113387 w 262033"/>
                  <a:gd name="connsiteY15" fmla="*/ 191533 h 242843"/>
                  <a:gd name="connsiteX16" fmla="*/ 197778 w 262033"/>
                  <a:gd name="connsiteY16" fmla="*/ 241511 h 242843"/>
                  <a:gd name="connsiteX17" fmla="*/ 204989 w 262033"/>
                  <a:gd name="connsiteY17" fmla="*/ 242549 h 242843"/>
                  <a:gd name="connsiteX18" fmla="*/ 210828 w 262033"/>
                  <a:gd name="connsiteY18" fmla="*/ 238177 h 242843"/>
                  <a:gd name="connsiteX19" fmla="*/ 260700 w 262033"/>
                  <a:gd name="connsiteY19" fmla="*/ 153938 h 242843"/>
                  <a:gd name="connsiteX20" fmla="*/ 257367 w 262033"/>
                  <a:gd name="connsiteY20" fmla="*/ 140889 h 242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62033" h="242843">
                    <a:moveTo>
                      <a:pt x="257367" y="140889"/>
                    </a:moveTo>
                    <a:cubicBezTo>
                      <a:pt x="252840" y="138209"/>
                      <a:pt x="246998" y="139705"/>
                      <a:pt x="244317" y="144232"/>
                    </a:cubicBezTo>
                    <a:cubicBezTo>
                      <a:pt x="244317" y="144232"/>
                      <a:pt x="244317" y="144232"/>
                      <a:pt x="244317" y="144232"/>
                    </a:cubicBezTo>
                    <a:lnTo>
                      <a:pt x="207646" y="206145"/>
                    </a:lnTo>
                    <a:cubicBezTo>
                      <a:pt x="207579" y="206249"/>
                      <a:pt x="207503" y="206240"/>
                      <a:pt x="207475" y="206145"/>
                    </a:cubicBezTo>
                    <a:cubicBezTo>
                      <a:pt x="185572" y="109875"/>
                      <a:pt x="114255" y="32442"/>
                      <a:pt x="20108" y="2710"/>
                    </a:cubicBezTo>
                    <a:cubicBezTo>
                      <a:pt x="17527" y="1910"/>
                      <a:pt x="14917" y="1138"/>
                      <a:pt x="12298" y="414"/>
                    </a:cubicBezTo>
                    <a:cubicBezTo>
                      <a:pt x="7265" y="-1116"/>
                      <a:pt x="1944" y="1724"/>
                      <a:pt x="415" y="6757"/>
                    </a:cubicBezTo>
                    <a:cubicBezTo>
                      <a:pt x="-1116" y="11790"/>
                      <a:pt x="1724" y="17111"/>
                      <a:pt x="6757" y="18640"/>
                    </a:cubicBezTo>
                    <a:cubicBezTo>
                      <a:pt x="6898" y="18683"/>
                      <a:pt x="7040" y="18723"/>
                      <a:pt x="7183" y="18759"/>
                    </a:cubicBezTo>
                    <a:cubicBezTo>
                      <a:pt x="9621" y="19438"/>
                      <a:pt x="12041" y="20153"/>
                      <a:pt x="14441" y="20902"/>
                    </a:cubicBezTo>
                    <a:cubicBezTo>
                      <a:pt x="103508" y="49036"/>
                      <a:pt x="170496" y="122994"/>
                      <a:pt x="189701" y="214403"/>
                    </a:cubicBezTo>
                    <a:cubicBezTo>
                      <a:pt x="189701" y="214517"/>
                      <a:pt x="189701" y="214565"/>
                      <a:pt x="189558" y="214508"/>
                    </a:cubicBezTo>
                    <a:lnTo>
                      <a:pt x="123102" y="175150"/>
                    </a:lnTo>
                    <a:cubicBezTo>
                      <a:pt x="118532" y="172546"/>
                      <a:pt x="112715" y="174140"/>
                      <a:pt x="110111" y="178710"/>
                    </a:cubicBezTo>
                    <a:cubicBezTo>
                      <a:pt x="107570" y="183169"/>
                      <a:pt x="109019" y="188840"/>
                      <a:pt x="113387" y="191533"/>
                    </a:cubicBezTo>
                    <a:lnTo>
                      <a:pt x="197778" y="241511"/>
                    </a:lnTo>
                    <a:cubicBezTo>
                      <a:pt x="199949" y="242799"/>
                      <a:pt x="202543" y="243172"/>
                      <a:pt x="204989" y="242549"/>
                    </a:cubicBezTo>
                    <a:cubicBezTo>
                      <a:pt x="207438" y="241924"/>
                      <a:pt x="209539" y="240352"/>
                      <a:pt x="210828" y="238177"/>
                    </a:cubicBezTo>
                    <a:lnTo>
                      <a:pt x="260700" y="153938"/>
                    </a:lnTo>
                    <a:cubicBezTo>
                      <a:pt x="263383" y="149414"/>
                      <a:pt x="261890" y="143572"/>
                      <a:pt x="257367" y="140889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solidFill>
                  <a:schemeClr val="accent1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5" name="Freeform: Shape 1886">
                <a:extLst>
                  <a:ext uri="{FF2B5EF4-FFF2-40B4-BE49-F238E27FC236}">
                    <a16:creationId xmlns:a16="http://schemas.microsoft.com/office/drawing/2014/main" id="{CC979A66-17CD-0109-64C6-13573D47932E}"/>
                  </a:ext>
                </a:extLst>
              </p:cNvPr>
              <p:cNvSpPr/>
              <p:nvPr/>
            </p:nvSpPr>
            <p:spPr>
              <a:xfrm>
                <a:off x="11655779" y="2401308"/>
                <a:ext cx="309276" cy="159545"/>
              </a:xfrm>
              <a:custGeom>
                <a:avLst/>
                <a:gdLst>
                  <a:gd name="connsiteX0" fmla="*/ 306529 w 309275"/>
                  <a:gd name="connsiteY0" fmla="*/ 2866 h 159544"/>
                  <a:gd name="connsiteX1" fmla="*/ 293059 w 309275"/>
                  <a:gd name="connsiteY1" fmla="*/ 2715 h 159544"/>
                  <a:gd name="connsiteX2" fmla="*/ 293051 w 309275"/>
                  <a:gd name="connsiteY2" fmla="*/ 2723 h 159544"/>
                  <a:gd name="connsiteX3" fmla="*/ 287565 w 309275"/>
                  <a:gd name="connsiteY3" fmla="*/ 7943 h 159544"/>
                  <a:gd name="connsiteX4" fmla="*/ 32361 w 309275"/>
                  <a:gd name="connsiteY4" fmla="*/ 62959 h 159544"/>
                  <a:gd name="connsiteX5" fmla="*/ 32361 w 309275"/>
                  <a:gd name="connsiteY5" fmla="*/ 62788 h 159544"/>
                  <a:gd name="connsiteX6" fmla="*/ 99684 w 309275"/>
                  <a:gd name="connsiteY6" fmla="*/ 24907 h 159544"/>
                  <a:gd name="connsiteX7" fmla="*/ 103313 w 309275"/>
                  <a:gd name="connsiteY7" fmla="*/ 11934 h 159544"/>
                  <a:gd name="connsiteX8" fmla="*/ 90340 w 309275"/>
                  <a:gd name="connsiteY8" fmla="*/ 8305 h 159544"/>
                  <a:gd name="connsiteX9" fmla="*/ 4862 w 309275"/>
                  <a:gd name="connsiteY9" fmla="*/ 56406 h 159544"/>
                  <a:gd name="connsiteX10" fmla="*/ 1222 w 309275"/>
                  <a:gd name="connsiteY10" fmla="*/ 69375 h 159544"/>
                  <a:gd name="connsiteX11" fmla="*/ 1224 w 309275"/>
                  <a:gd name="connsiteY11" fmla="*/ 69379 h 159544"/>
                  <a:gd name="connsiteX12" fmla="*/ 49230 w 309275"/>
                  <a:gd name="connsiteY12" fmla="*/ 154685 h 159544"/>
                  <a:gd name="connsiteX13" fmla="*/ 62208 w 309275"/>
                  <a:gd name="connsiteY13" fmla="*/ 158319 h 159544"/>
                  <a:gd name="connsiteX14" fmla="*/ 65842 w 309275"/>
                  <a:gd name="connsiteY14" fmla="*/ 145341 h 159544"/>
                  <a:gd name="connsiteX15" fmla="*/ 30599 w 309275"/>
                  <a:gd name="connsiteY15" fmla="*/ 82647 h 159544"/>
                  <a:gd name="connsiteX16" fmla="*/ 30704 w 309275"/>
                  <a:gd name="connsiteY16" fmla="*/ 82514 h 159544"/>
                  <a:gd name="connsiteX17" fmla="*/ 112438 w 309275"/>
                  <a:gd name="connsiteY17" fmla="*/ 94982 h 159544"/>
                  <a:gd name="connsiteX18" fmla="*/ 300557 w 309275"/>
                  <a:gd name="connsiteY18" fmla="*/ 21935 h 159544"/>
                  <a:gd name="connsiteX19" fmla="*/ 306443 w 309275"/>
                  <a:gd name="connsiteY19" fmla="*/ 16334 h 159544"/>
                  <a:gd name="connsiteX20" fmla="*/ 306529 w 309275"/>
                  <a:gd name="connsiteY20" fmla="*/ 2866 h 159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09275" h="159544">
                    <a:moveTo>
                      <a:pt x="306529" y="2866"/>
                    </a:moveTo>
                    <a:cubicBezTo>
                      <a:pt x="302851" y="-895"/>
                      <a:pt x="296821" y="-963"/>
                      <a:pt x="293059" y="2715"/>
                    </a:cubicBezTo>
                    <a:cubicBezTo>
                      <a:pt x="293057" y="2717"/>
                      <a:pt x="293054" y="2720"/>
                      <a:pt x="293051" y="2723"/>
                    </a:cubicBezTo>
                    <a:cubicBezTo>
                      <a:pt x="291241" y="4485"/>
                      <a:pt x="289422" y="6228"/>
                      <a:pt x="287565" y="7943"/>
                    </a:cubicBezTo>
                    <a:cubicBezTo>
                      <a:pt x="218664" y="71002"/>
                      <a:pt x="121124" y="92030"/>
                      <a:pt x="32361" y="62959"/>
                    </a:cubicBezTo>
                    <a:cubicBezTo>
                      <a:pt x="32247" y="62959"/>
                      <a:pt x="32237" y="62845"/>
                      <a:pt x="32361" y="62788"/>
                    </a:cubicBezTo>
                    <a:lnTo>
                      <a:pt x="99684" y="24907"/>
                    </a:lnTo>
                    <a:cubicBezTo>
                      <a:pt x="104268" y="22326"/>
                      <a:pt x="105893" y="16518"/>
                      <a:pt x="103313" y="11934"/>
                    </a:cubicBezTo>
                    <a:cubicBezTo>
                      <a:pt x="100733" y="7349"/>
                      <a:pt x="94924" y="5724"/>
                      <a:pt x="90340" y="8305"/>
                    </a:cubicBezTo>
                    <a:lnTo>
                      <a:pt x="4862" y="56406"/>
                    </a:lnTo>
                    <a:cubicBezTo>
                      <a:pt x="276" y="58982"/>
                      <a:pt x="-1354" y="64788"/>
                      <a:pt x="1222" y="69375"/>
                    </a:cubicBezTo>
                    <a:cubicBezTo>
                      <a:pt x="1222" y="69376"/>
                      <a:pt x="1223" y="69378"/>
                      <a:pt x="1224" y="69379"/>
                    </a:cubicBezTo>
                    <a:lnTo>
                      <a:pt x="49230" y="154685"/>
                    </a:lnTo>
                    <a:cubicBezTo>
                      <a:pt x="51810" y="159272"/>
                      <a:pt x="57621" y="160899"/>
                      <a:pt x="62208" y="158319"/>
                    </a:cubicBezTo>
                    <a:cubicBezTo>
                      <a:pt x="66795" y="155738"/>
                      <a:pt x="68422" y="149928"/>
                      <a:pt x="65842" y="145341"/>
                    </a:cubicBezTo>
                    <a:lnTo>
                      <a:pt x="30599" y="82647"/>
                    </a:lnTo>
                    <a:cubicBezTo>
                      <a:pt x="30542" y="82533"/>
                      <a:pt x="30599" y="82476"/>
                      <a:pt x="30704" y="82514"/>
                    </a:cubicBezTo>
                    <a:cubicBezTo>
                      <a:pt x="57161" y="90778"/>
                      <a:pt x="84719" y="94981"/>
                      <a:pt x="112438" y="94982"/>
                    </a:cubicBezTo>
                    <a:cubicBezTo>
                      <a:pt x="182083" y="95068"/>
                      <a:pt x="249220" y="68998"/>
                      <a:pt x="300557" y="21935"/>
                    </a:cubicBezTo>
                    <a:cubicBezTo>
                      <a:pt x="302547" y="20106"/>
                      <a:pt x="304500" y="18230"/>
                      <a:pt x="306443" y="16334"/>
                    </a:cubicBezTo>
                    <a:cubicBezTo>
                      <a:pt x="310185" y="12639"/>
                      <a:pt x="310224" y="6609"/>
                      <a:pt x="306529" y="2866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solidFill>
                  <a:schemeClr val="accent1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76" name="Freeform: Shape 1887">
                <a:extLst>
                  <a:ext uri="{FF2B5EF4-FFF2-40B4-BE49-F238E27FC236}">
                    <a16:creationId xmlns:a16="http://schemas.microsoft.com/office/drawing/2014/main" id="{C36D4E03-5370-C549-6E8F-8659B2E8DA79}"/>
                  </a:ext>
                </a:extLst>
              </p:cNvPr>
              <p:cNvSpPr/>
              <p:nvPr/>
            </p:nvSpPr>
            <p:spPr>
              <a:xfrm>
                <a:off x="11411474" y="1884414"/>
                <a:ext cx="124536" cy="299047"/>
              </a:xfrm>
              <a:custGeom>
                <a:avLst/>
                <a:gdLst>
                  <a:gd name="connsiteX0" fmla="*/ 121794 w 124536"/>
                  <a:gd name="connsiteY0" fmla="*/ 3943 h 299047"/>
                  <a:gd name="connsiteX1" fmla="*/ 115126 w 124536"/>
                  <a:gd name="connsiteY1" fmla="*/ 1086 h 299047"/>
                  <a:gd name="connsiteX2" fmla="*/ 17238 w 124536"/>
                  <a:gd name="connsiteY2" fmla="*/ 0 h 299047"/>
                  <a:gd name="connsiteX3" fmla="*/ 17133 w 124536"/>
                  <a:gd name="connsiteY3" fmla="*/ 0 h 299047"/>
                  <a:gd name="connsiteX4" fmla="*/ 7556 w 124536"/>
                  <a:gd name="connsiteY4" fmla="*/ 9473 h 299047"/>
                  <a:gd name="connsiteX5" fmla="*/ 17028 w 124536"/>
                  <a:gd name="connsiteY5" fmla="*/ 19050 h 299047"/>
                  <a:gd name="connsiteX6" fmla="*/ 88999 w 124536"/>
                  <a:gd name="connsiteY6" fmla="*/ 19850 h 299047"/>
                  <a:gd name="connsiteX7" fmla="*/ 89056 w 124536"/>
                  <a:gd name="connsiteY7" fmla="*/ 20012 h 299047"/>
                  <a:gd name="connsiteX8" fmla="*/ 6570 w 124536"/>
                  <a:gd name="connsiteY8" fmla="*/ 283979 h 299047"/>
                  <a:gd name="connsiteX9" fmla="*/ 8475 w 124536"/>
                  <a:gd name="connsiteY9" fmla="*/ 291903 h 299047"/>
                  <a:gd name="connsiteX10" fmla="*/ 17685 w 124536"/>
                  <a:gd name="connsiteY10" fmla="*/ 299047 h 299047"/>
                  <a:gd name="connsiteX11" fmla="*/ 20076 w 124536"/>
                  <a:gd name="connsiteY11" fmla="*/ 298742 h 299047"/>
                  <a:gd name="connsiteX12" fmla="*/ 26915 w 124536"/>
                  <a:gd name="connsiteY12" fmla="*/ 287141 h 299047"/>
                  <a:gd name="connsiteX13" fmla="*/ 25143 w 124536"/>
                  <a:gd name="connsiteY13" fmla="*/ 279797 h 299047"/>
                  <a:gd name="connsiteX14" fmla="*/ 105087 w 124536"/>
                  <a:gd name="connsiteY14" fmla="*/ 31271 h 299047"/>
                  <a:gd name="connsiteX15" fmla="*/ 105249 w 124536"/>
                  <a:gd name="connsiteY15" fmla="*/ 31347 h 299047"/>
                  <a:gd name="connsiteX16" fmla="*/ 104401 w 124536"/>
                  <a:gd name="connsiteY16" fmla="*/ 108585 h 299047"/>
                  <a:gd name="connsiteX17" fmla="*/ 113820 w 124536"/>
                  <a:gd name="connsiteY17" fmla="*/ 118215 h 299047"/>
                  <a:gd name="connsiteX18" fmla="*/ 113821 w 124536"/>
                  <a:gd name="connsiteY18" fmla="*/ 118215 h 299047"/>
                  <a:gd name="connsiteX19" fmla="*/ 113926 w 124536"/>
                  <a:gd name="connsiteY19" fmla="*/ 118215 h 299047"/>
                  <a:gd name="connsiteX20" fmla="*/ 123451 w 124536"/>
                  <a:gd name="connsiteY20" fmla="*/ 108795 h 299047"/>
                  <a:gd name="connsiteX21" fmla="*/ 124537 w 124536"/>
                  <a:gd name="connsiteY21" fmla="*/ 10687 h 299047"/>
                  <a:gd name="connsiteX22" fmla="*/ 121794 w 124536"/>
                  <a:gd name="connsiteY22" fmla="*/ 3943 h 299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24536" h="299047">
                    <a:moveTo>
                      <a:pt x="121794" y="3943"/>
                    </a:moveTo>
                    <a:cubicBezTo>
                      <a:pt x="120035" y="2149"/>
                      <a:pt x="117639" y="1122"/>
                      <a:pt x="115126" y="1086"/>
                    </a:cubicBezTo>
                    <a:lnTo>
                      <a:pt x="17238" y="0"/>
                    </a:lnTo>
                    <a:lnTo>
                      <a:pt x="17133" y="0"/>
                    </a:lnTo>
                    <a:cubicBezTo>
                      <a:pt x="11872" y="-28"/>
                      <a:pt x="7584" y="4212"/>
                      <a:pt x="7556" y="9473"/>
                    </a:cubicBezTo>
                    <a:cubicBezTo>
                      <a:pt x="7527" y="14733"/>
                      <a:pt x="11768" y="19022"/>
                      <a:pt x="17028" y="19050"/>
                    </a:cubicBezTo>
                    <a:lnTo>
                      <a:pt x="88999" y="19850"/>
                    </a:lnTo>
                    <a:cubicBezTo>
                      <a:pt x="89123" y="19850"/>
                      <a:pt x="89151" y="19926"/>
                      <a:pt x="89056" y="20012"/>
                    </a:cubicBezTo>
                    <a:cubicBezTo>
                      <a:pt x="16640" y="87112"/>
                      <a:pt x="-14756" y="187585"/>
                      <a:pt x="6570" y="283979"/>
                    </a:cubicBezTo>
                    <a:cubicBezTo>
                      <a:pt x="7160" y="286626"/>
                      <a:pt x="7796" y="289268"/>
                      <a:pt x="8475" y="291903"/>
                    </a:cubicBezTo>
                    <a:cubicBezTo>
                      <a:pt x="9560" y="296105"/>
                      <a:pt x="13347" y="299041"/>
                      <a:pt x="17685" y="299047"/>
                    </a:cubicBezTo>
                    <a:cubicBezTo>
                      <a:pt x="18492" y="299048"/>
                      <a:pt x="19296" y="298946"/>
                      <a:pt x="20076" y="298742"/>
                    </a:cubicBezTo>
                    <a:cubicBezTo>
                      <a:pt x="25167" y="297426"/>
                      <a:pt x="28229" y="292233"/>
                      <a:pt x="26915" y="287141"/>
                    </a:cubicBezTo>
                    <a:cubicBezTo>
                      <a:pt x="26280" y="284702"/>
                      <a:pt x="25689" y="282254"/>
                      <a:pt x="25143" y="279797"/>
                    </a:cubicBezTo>
                    <a:cubicBezTo>
                      <a:pt x="4976" y="188598"/>
                      <a:pt x="35531" y="93609"/>
                      <a:pt x="105087" y="31271"/>
                    </a:cubicBezTo>
                    <a:cubicBezTo>
                      <a:pt x="105182" y="31195"/>
                      <a:pt x="105258" y="31271"/>
                      <a:pt x="105249" y="31347"/>
                    </a:cubicBezTo>
                    <a:lnTo>
                      <a:pt x="104401" y="108585"/>
                    </a:lnTo>
                    <a:cubicBezTo>
                      <a:pt x="104343" y="113846"/>
                      <a:pt x="108560" y="118157"/>
                      <a:pt x="113820" y="118215"/>
                    </a:cubicBezTo>
                    <a:cubicBezTo>
                      <a:pt x="113820" y="118215"/>
                      <a:pt x="113821" y="118215"/>
                      <a:pt x="113821" y="118215"/>
                    </a:cubicBezTo>
                    <a:lnTo>
                      <a:pt x="113926" y="118215"/>
                    </a:lnTo>
                    <a:cubicBezTo>
                      <a:pt x="119146" y="118215"/>
                      <a:pt x="123394" y="114014"/>
                      <a:pt x="123451" y="108795"/>
                    </a:cubicBezTo>
                    <a:lnTo>
                      <a:pt x="124537" y="10687"/>
                    </a:lnTo>
                    <a:cubicBezTo>
                      <a:pt x="124551" y="8165"/>
                      <a:pt x="123565" y="5740"/>
                      <a:pt x="121794" y="394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solidFill>
                  <a:schemeClr val="accent1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87" name="Arco 1063">
            <a:extLst>
              <a:ext uri="{FF2B5EF4-FFF2-40B4-BE49-F238E27FC236}">
                <a16:creationId xmlns:a16="http://schemas.microsoft.com/office/drawing/2014/main" id="{89BD1008-856D-E50D-2313-495BDB8063B9}"/>
              </a:ext>
            </a:extLst>
          </p:cNvPr>
          <p:cNvSpPr/>
          <p:nvPr/>
        </p:nvSpPr>
        <p:spPr>
          <a:xfrm flipV="1">
            <a:off x="2537616" y="4302889"/>
            <a:ext cx="1466662" cy="1861314"/>
          </a:xfrm>
          <a:prstGeom prst="arc">
            <a:avLst>
              <a:gd name="adj1" fmla="val 2927946"/>
              <a:gd name="adj2" fmla="val 7621188"/>
            </a:avLst>
          </a:prstGeom>
          <a:ln w="57150">
            <a:gradFill flip="none" rotWithShape="1">
              <a:gsLst>
                <a:gs pos="79000">
                  <a:srgbClr val="F4AC6C"/>
                </a:gs>
                <a:gs pos="13000">
                  <a:srgbClr val="F48800"/>
                </a:gs>
              </a:gsLst>
              <a:lin ang="10800000" scaled="1"/>
              <a:tileRect/>
            </a:gradFill>
            <a:prstDash val="sysDash"/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8" name="Arco 1063">
            <a:extLst>
              <a:ext uri="{FF2B5EF4-FFF2-40B4-BE49-F238E27FC236}">
                <a16:creationId xmlns:a16="http://schemas.microsoft.com/office/drawing/2014/main" id="{6DA226F0-3970-38C5-89DC-1B9A7AFF3807}"/>
              </a:ext>
            </a:extLst>
          </p:cNvPr>
          <p:cNvSpPr/>
          <p:nvPr/>
        </p:nvSpPr>
        <p:spPr>
          <a:xfrm>
            <a:off x="2537616" y="3233515"/>
            <a:ext cx="1466662" cy="1861314"/>
          </a:xfrm>
          <a:prstGeom prst="arc">
            <a:avLst>
              <a:gd name="adj1" fmla="val 2927946"/>
              <a:gd name="adj2" fmla="val 7621188"/>
            </a:avLst>
          </a:prstGeom>
          <a:ln w="57150">
            <a:gradFill flip="none" rotWithShape="1">
              <a:gsLst>
                <a:gs pos="43000">
                  <a:srgbClr val="F4AC6C"/>
                </a:gs>
                <a:gs pos="88000">
                  <a:srgbClr val="F48800"/>
                </a:gs>
              </a:gsLst>
              <a:lin ang="10800000" scaled="1"/>
              <a:tileRect/>
            </a:gradFill>
            <a:prstDash val="sys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0" name="Ovale 8">
            <a:extLst>
              <a:ext uri="{FF2B5EF4-FFF2-40B4-BE49-F238E27FC236}">
                <a16:creationId xmlns:a16="http://schemas.microsoft.com/office/drawing/2014/main" id="{79267109-C84E-2596-483D-7983D9E50B7B}"/>
              </a:ext>
            </a:extLst>
          </p:cNvPr>
          <p:cNvSpPr/>
          <p:nvPr/>
        </p:nvSpPr>
        <p:spPr>
          <a:xfrm>
            <a:off x="1577512" y="4164172"/>
            <a:ext cx="1097244" cy="1097244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6" name="Graphic 22" descr="Cough with solid fill">
            <a:extLst>
              <a:ext uri="{FF2B5EF4-FFF2-40B4-BE49-F238E27FC236}">
                <a16:creationId xmlns:a16="http://schemas.microsoft.com/office/drawing/2014/main" id="{753A369C-EEE1-2C0A-8544-E9CA21394A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762701" y="4355909"/>
            <a:ext cx="696914" cy="696915"/>
          </a:xfrm>
          <a:prstGeom prst="rect">
            <a:avLst/>
          </a:prstGeom>
        </p:spPr>
      </p:pic>
      <p:sp>
        <p:nvSpPr>
          <p:cNvPr id="97" name="Freeform: Shape 13">
            <a:extLst>
              <a:ext uri="{FF2B5EF4-FFF2-40B4-BE49-F238E27FC236}">
                <a16:creationId xmlns:a16="http://schemas.microsoft.com/office/drawing/2014/main" id="{2D81BB0D-B6F9-ACD7-14DD-C116439A2EDC}"/>
              </a:ext>
            </a:extLst>
          </p:cNvPr>
          <p:cNvSpPr/>
          <p:nvPr/>
        </p:nvSpPr>
        <p:spPr>
          <a:xfrm>
            <a:off x="1592629" y="5335400"/>
            <a:ext cx="1058367" cy="349006"/>
          </a:xfrm>
          <a:custGeom>
            <a:avLst/>
            <a:gdLst>
              <a:gd name="connsiteX0" fmla="*/ 0 w 704623"/>
              <a:gd name="connsiteY0" fmla="*/ 0 h 704623"/>
              <a:gd name="connsiteX1" fmla="*/ 704623 w 704623"/>
              <a:gd name="connsiteY1" fmla="*/ 0 h 704623"/>
              <a:gd name="connsiteX2" fmla="*/ 704623 w 704623"/>
              <a:gd name="connsiteY2" fmla="*/ 704623 h 704623"/>
              <a:gd name="connsiteX3" fmla="*/ 0 w 704623"/>
              <a:gd name="connsiteY3" fmla="*/ 704623 h 704623"/>
              <a:gd name="connsiteX4" fmla="*/ 0 w 704623"/>
              <a:gd name="connsiteY4" fmla="*/ 0 h 70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4623" h="704623">
                <a:moveTo>
                  <a:pt x="0" y="0"/>
                </a:moveTo>
                <a:lnTo>
                  <a:pt x="704623" y="0"/>
                </a:lnTo>
                <a:lnTo>
                  <a:pt x="704623" y="704623"/>
                </a:lnTo>
                <a:lnTo>
                  <a:pt x="0" y="70462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none" lIns="0" tIns="0" rIns="0" bIns="0" numCol="1" spcCol="1270" anchor="t" anchorCtr="0">
            <a:spAutoFit/>
          </a:bodyPr>
          <a:lstStyle/>
          <a:p>
            <a:pPr marL="0" marR="0" lvl="0" indent="0" algn="ctr" defTabSz="400050" rtl="0" eaLnBrk="1" fontAlgn="auto" latinLnBrk="0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Asthma</a:t>
            </a:r>
            <a:br>
              <a:rPr kumimoji="0" lang="en-GB" sz="14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4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exacerbations </a:t>
            </a:r>
          </a:p>
        </p:txBody>
      </p:sp>
      <p:sp>
        <p:nvSpPr>
          <p:cNvPr id="98" name="Freeform: Shape 13">
            <a:extLst>
              <a:ext uri="{FF2B5EF4-FFF2-40B4-BE49-F238E27FC236}">
                <a16:creationId xmlns:a16="http://schemas.microsoft.com/office/drawing/2014/main" id="{B341E85E-74D5-F61E-8FEC-8CD8429614EC}"/>
              </a:ext>
            </a:extLst>
          </p:cNvPr>
          <p:cNvSpPr/>
          <p:nvPr/>
        </p:nvSpPr>
        <p:spPr>
          <a:xfrm>
            <a:off x="3800033" y="5335400"/>
            <a:ext cx="1365683" cy="345776"/>
          </a:xfrm>
          <a:custGeom>
            <a:avLst/>
            <a:gdLst>
              <a:gd name="connsiteX0" fmla="*/ 0 w 704623"/>
              <a:gd name="connsiteY0" fmla="*/ 0 h 704623"/>
              <a:gd name="connsiteX1" fmla="*/ 704623 w 704623"/>
              <a:gd name="connsiteY1" fmla="*/ 0 h 704623"/>
              <a:gd name="connsiteX2" fmla="*/ 704623 w 704623"/>
              <a:gd name="connsiteY2" fmla="*/ 704623 h 704623"/>
              <a:gd name="connsiteX3" fmla="*/ 0 w 704623"/>
              <a:gd name="connsiteY3" fmla="*/ 704623 h 704623"/>
              <a:gd name="connsiteX4" fmla="*/ 0 w 704623"/>
              <a:gd name="connsiteY4" fmla="*/ 0 h 70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4623" h="704623">
                <a:moveTo>
                  <a:pt x="0" y="0"/>
                </a:moveTo>
                <a:lnTo>
                  <a:pt x="704623" y="0"/>
                </a:lnTo>
                <a:lnTo>
                  <a:pt x="704623" y="704623"/>
                </a:lnTo>
                <a:lnTo>
                  <a:pt x="0" y="70462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marR="0" lvl="0" indent="0" algn="ctr" defTabSz="400050" rtl="0" eaLnBrk="1" fontAlgn="auto" latinLnBrk="0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Recurrent </a:t>
            </a:r>
            <a:br>
              <a:rPr kumimoji="0" lang="en-GB" sz="14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4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RTIs</a:t>
            </a:r>
          </a:p>
        </p:txBody>
      </p:sp>
      <p:sp>
        <p:nvSpPr>
          <p:cNvPr id="99" name="Ovale 8">
            <a:extLst>
              <a:ext uri="{FF2B5EF4-FFF2-40B4-BE49-F238E27FC236}">
                <a16:creationId xmlns:a16="http://schemas.microsoft.com/office/drawing/2014/main" id="{77BADB5D-E2F7-7276-176B-FA8686CDFDCF}"/>
              </a:ext>
            </a:extLst>
          </p:cNvPr>
          <p:cNvSpPr/>
          <p:nvPr/>
        </p:nvSpPr>
        <p:spPr>
          <a:xfrm>
            <a:off x="636373" y="2228692"/>
            <a:ext cx="1097244" cy="1097244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01" name="Group 30">
            <a:extLst>
              <a:ext uri="{FF2B5EF4-FFF2-40B4-BE49-F238E27FC236}">
                <a16:creationId xmlns:a16="http://schemas.microsoft.com/office/drawing/2014/main" id="{C8F5636C-BF42-EA63-B47F-CADD92297FD3}"/>
              </a:ext>
            </a:extLst>
          </p:cNvPr>
          <p:cNvGrpSpPr/>
          <p:nvPr/>
        </p:nvGrpSpPr>
        <p:grpSpPr>
          <a:xfrm rot="20917827" flipH="1">
            <a:off x="11370707" y="481591"/>
            <a:ext cx="590729" cy="513573"/>
            <a:chOff x="9755181" y="2582712"/>
            <a:chExt cx="663760" cy="577066"/>
          </a:xfrm>
          <a:noFill/>
        </p:grpSpPr>
        <p:grpSp>
          <p:nvGrpSpPr>
            <p:cNvPr id="102" name="Group 31">
              <a:extLst>
                <a:ext uri="{FF2B5EF4-FFF2-40B4-BE49-F238E27FC236}">
                  <a16:creationId xmlns:a16="http://schemas.microsoft.com/office/drawing/2014/main" id="{C86658BE-F285-8515-3784-146C23173763}"/>
                </a:ext>
              </a:extLst>
            </p:cNvPr>
            <p:cNvGrpSpPr/>
            <p:nvPr/>
          </p:nvGrpSpPr>
          <p:grpSpPr>
            <a:xfrm>
              <a:off x="9853081" y="2582712"/>
              <a:ext cx="565860" cy="562917"/>
              <a:chOff x="9762707" y="2529673"/>
              <a:chExt cx="657478" cy="654058"/>
            </a:xfrm>
            <a:grpFill/>
          </p:grpSpPr>
          <p:sp>
            <p:nvSpPr>
              <p:cNvPr id="104" name="Freeform: Shape 33">
                <a:extLst>
                  <a:ext uri="{FF2B5EF4-FFF2-40B4-BE49-F238E27FC236}">
                    <a16:creationId xmlns:a16="http://schemas.microsoft.com/office/drawing/2014/main" id="{576F993E-31E9-30ED-DC5E-592C1534DABB}"/>
                  </a:ext>
                </a:extLst>
              </p:cNvPr>
              <p:cNvSpPr/>
              <p:nvPr/>
            </p:nvSpPr>
            <p:spPr>
              <a:xfrm>
                <a:off x="10017754" y="2667000"/>
                <a:ext cx="402431" cy="516731"/>
              </a:xfrm>
              <a:custGeom>
                <a:avLst/>
                <a:gdLst>
                  <a:gd name="connsiteX0" fmla="*/ 0 w 402431"/>
                  <a:gd name="connsiteY0" fmla="*/ 314325 h 516731"/>
                  <a:gd name="connsiteX1" fmla="*/ 119063 w 402431"/>
                  <a:gd name="connsiteY1" fmla="*/ 309563 h 516731"/>
                  <a:gd name="connsiteX2" fmla="*/ 176213 w 402431"/>
                  <a:gd name="connsiteY2" fmla="*/ 69056 h 516731"/>
                  <a:gd name="connsiteX3" fmla="*/ 402431 w 402431"/>
                  <a:gd name="connsiteY3" fmla="*/ 0 h 516731"/>
                  <a:gd name="connsiteX4" fmla="*/ 271463 w 402431"/>
                  <a:gd name="connsiteY4" fmla="*/ 516731 h 516731"/>
                  <a:gd name="connsiteX5" fmla="*/ 2381 w 402431"/>
                  <a:gd name="connsiteY5" fmla="*/ 516731 h 516731"/>
                  <a:gd name="connsiteX6" fmla="*/ 0 w 402431"/>
                  <a:gd name="connsiteY6" fmla="*/ 314325 h 516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2431" h="516731">
                    <a:moveTo>
                      <a:pt x="0" y="314325"/>
                    </a:moveTo>
                    <a:lnTo>
                      <a:pt x="119063" y="309563"/>
                    </a:lnTo>
                    <a:lnTo>
                      <a:pt x="176213" y="69056"/>
                    </a:lnTo>
                    <a:lnTo>
                      <a:pt x="402431" y="0"/>
                    </a:lnTo>
                    <a:lnTo>
                      <a:pt x="271463" y="516731"/>
                    </a:lnTo>
                    <a:lnTo>
                      <a:pt x="2381" y="516731"/>
                    </a:lnTo>
                    <a:cubicBezTo>
                      <a:pt x="1587" y="449262"/>
                      <a:pt x="794" y="381794"/>
                      <a:pt x="0" y="31432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5" name="Freeform: Shape 34">
                <a:extLst>
                  <a:ext uri="{FF2B5EF4-FFF2-40B4-BE49-F238E27FC236}">
                    <a16:creationId xmlns:a16="http://schemas.microsoft.com/office/drawing/2014/main" id="{73B4910A-C202-B9F6-F0E6-08A8D09E48A6}"/>
                  </a:ext>
                </a:extLst>
              </p:cNvPr>
              <p:cNvSpPr/>
              <p:nvPr/>
            </p:nvSpPr>
            <p:spPr>
              <a:xfrm>
                <a:off x="10214892" y="2529673"/>
                <a:ext cx="202406" cy="164307"/>
              </a:xfrm>
              <a:custGeom>
                <a:avLst/>
                <a:gdLst>
                  <a:gd name="connsiteX0" fmla="*/ 0 w 202406"/>
                  <a:gd name="connsiteY0" fmla="*/ 164306 h 164306"/>
                  <a:gd name="connsiteX1" fmla="*/ 180975 w 202406"/>
                  <a:gd name="connsiteY1" fmla="*/ 104775 h 164306"/>
                  <a:gd name="connsiteX2" fmla="*/ 202406 w 202406"/>
                  <a:gd name="connsiteY2" fmla="*/ 40481 h 164306"/>
                  <a:gd name="connsiteX3" fmla="*/ 50006 w 202406"/>
                  <a:gd name="connsiteY3" fmla="*/ 0 h 164306"/>
                  <a:gd name="connsiteX4" fmla="*/ 0 w 202406"/>
                  <a:gd name="connsiteY4" fmla="*/ 164306 h 164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406" h="164306">
                    <a:moveTo>
                      <a:pt x="0" y="164306"/>
                    </a:moveTo>
                    <a:lnTo>
                      <a:pt x="180975" y="104775"/>
                    </a:lnTo>
                    <a:lnTo>
                      <a:pt x="202406" y="40481"/>
                    </a:lnTo>
                    <a:lnTo>
                      <a:pt x="50006" y="0"/>
                    </a:lnTo>
                    <a:lnTo>
                      <a:pt x="0" y="16430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6" name="Rectangle: Top Corners Rounded 35">
                <a:extLst>
                  <a:ext uri="{FF2B5EF4-FFF2-40B4-BE49-F238E27FC236}">
                    <a16:creationId xmlns:a16="http://schemas.microsoft.com/office/drawing/2014/main" id="{52987ED1-4D0A-B66E-B5FE-A78C3464D3EC}"/>
                  </a:ext>
                </a:extLst>
              </p:cNvPr>
              <p:cNvSpPr/>
              <p:nvPr/>
            </p:nvSpPr>
            <p:spPr>
              <a:xfrm rot="16200000">
                <a:off x="9860601" y="3043283"/>
                <a:ext cx="151894" cy="89889"/>
              </a:xfrm>
              <a:prstGeom prst="round2SameRect">
                <a:avLst>
                  <a:gd name="adj1" fmla="val 19318"/>
                  <a:gd name="adj2" fmla="val 0"/>
                </a:avLst>
              </a:pr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107" name="Straight Connector 36">
                <a:extLst>
                  <a:ext uri="{FF2B5EF4-FFF2-40B4-BE49-F238E27FC236}">
                    <a16:creationId xmlns:a16="http://schemas.microsoft.com/office/drawing/2014/main" id="{60CEEFD6-70CC-2E9A-08B9-BDBF7FEF82A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762708" y="3012280"/>
                <a:ext cx="98049" cy="19051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37">
                <a:extLst>
                  <a:ext uri="{FF2B5EF4-FFF2-40B4-BE49-F238E27FC236}">
                    <a16:creationId xmlns:a16="http://schemas.microsoft.com/office/drawing/2014/main" id="{015AB935-B19E-5791-FA71-A59911A42A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67733" y="3145124"/>
                <a:ext cx="93024" cy="19051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38">
                <a:extLst>
                  <a:ext uri="{FF2B5EF4-FFF2-40B4-BE49-F238E27FC236}">
                    <a16:creationId xmlns:a16="http://schemas.microsoft.com/office/drawing/2014/main" id="{83A48906-1F63-8010-88BD-2CD35E90F56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762707" y="3088227"/>
                <a:ext cx="98049" cy="0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103" name="Freeform: Shape 32">
              <a:extLst>
                <a:ext uri="{FF2B5EF4-FFF2-40B4-BE49-F238E27FC236}">
                  <a16:creationId xmlns:a16="http://schemas.microsoft.com/office/drawing/2014/main" id="{8BF34CE4-14CC-FF12-6905-791CE8A5AB11}"/>
                </a:ext>
              </a:extLst>
            </p:cNvPr>
            <p:cNvSpPr/>
            <p:nvPr/>
          </p:nvSpPr>
          <p:spPr>
            <a:xfrm rot="2164224">
              <a:off x="9755181" y="2957738"/>
              <a:ext cx="165194" cy="202040"/>
            </a:xfrm>
            <a:custGeom>
              <a:avLst/>
              <a:gdLst>
                <a:gd name="connsiteX0" fmla="*/ 38696 w 244627"/>
                <a:gd name="connsiteY0" fmla="*/ 0 h 302791"/>
                <a:gd name="connsiteX1" fmla="*/ 244627 w 244627"/>
                <a:gd name="connsiteY1" fmla="*/ 282709 h 302791"/>
                <a:gd name="connsiteX2" fmla="*/ 220624 w 244627"/>
                <a:gd name="connsiteY2" fmla="*/ 300424 h 302791"/>
                <a:gd name="connsiteX3" fmla="*/ 153729 w 244627"/>
                <a:gd name="connsiteY3" fmla="*/ 264683 h 302791"/>
                <a:gd name="connsiteX4" fmla="*/ 54361 w 244627"/>
                <a:gd name="connsiteY4" fmla="*/ 229370 h 302791"/>
                <a:gd name="connsiteX5" fmla="*/ 10671 w 244627"/>
                <a:gd name="connsiteY5" fmla="*/ 190073 h 302791"/>
                <a:gd name="connsiteX6" fmla="*/ 20007 w 244627"/>
                <a:gd name="connsiteY6" fmla="*/ 137029 h 302791"/>
                <a:gd name="connsiteX7" fmla="*/ 293 w 244627"/>
                <a:gd name="connsiteY7" fmla="*/ 82607 h 302791"/>
                <a:gd name="connsiteX8" fmla="*/ 36295 w 244627"/>
                <a:gd name="connsiteY8" fmla="*/ 34236 h 302791"/>
                <a:gd name="connsiteX9" fmla="*/ 36640 w 244627"/>
                <a:gd name="connsiteY9" fmla="*/ 32960 h 302791"/>
                <a:gd name="connsiteX0" fmla="*/ 38696 w 244627"/>
                <a:gd name="connsiteY0" fmla="*/ 0 h 302791"/>
                <a:gd name="connsiteX1" fmla="*/ 244627 w 244627"/>
                <a:gd name="connsiteY1" fmla="*/ 282709 h 302791"/>
                <a:gd name="connsiteX2" fmla="*/ 220624 w 244627"/>
                <a:gd name="connsiteY2" fmla="*/ 300424 h 302791"/>
                <a:gd name="connsiteX3" fmla="*/ 153729 w 244627"/>
                <a:gd name="connsiteY3" fmla="*/ 264683 h 302791"/>
                <a:gd name="connsiteX4" fmla="*/ 54361 w 244627"/>
                <a:gd name="connsiteY4" fmla="*/ 229370 h 302791"/>
                <a:gd name="connsiteX5" fmla="*/ 10671 w 244627"/>
                <a:gd name="connsiteY5" fmla="*/ 190073 h 302791"/>
                <a:gd name="connsiteX6" fmla="*/ 20007 w 244627"/>
                <a:gd name="connsiteY6" fmla="*/ 137029 h 302791"/>
                <a:gd name="connsiteX7" fmla="*/ 293 w 244627"/>
                <a:gd name="connsiteY7" fmla="*/ 82607 h 302791"/>
                <a:gd name="connsiteX8" fmla="*/ 36295 w 244627"/>
                <a:gd name="connsiteY8" fmla="*/ 34236 h 302791"/>
                <a:gd name="connsiteX9" fmla="*/ 36640 w 244627"/>
                <a:gd name="connsiteY9" fmla="*/ 32960 h 302791"/>
                <a:gd name="connsiteX10" fmla="*/ 130136 w 244627"/>
                <a:gd name="connsiteY10" fmla="*/ 91440 h 302791"/>
                <a:gd name="connsiteX0" fmla="*/ 244627 w 244627"/>
                <a:gd name="connsiteY0" fmla="*/ 250928 h 271010"/>
                <a:gd name="connsiteX1" fmla="*/ 220624 w 244627"/>
                <a:gd name="connsiteY1" fmla="*/ 268643 h 271010"/>
                <a:gd name="connsiteX2" fmla="*/ 153729 w 244627"/>
                <a:gd name="connsiteY2" fmla="*/ 232902 h 271010"/>
                <a:gd name="connsiteX3" fmla="*/ 54361 w 244627"/>
                <a:gd name="connsiteY3" fmla="*/ 197589 h 271010"/>
                <a:gd name="connsiteX4" fmla="*/ 10671 w 244627"/>
                <a:gd name="connsiteY4" fmla="*/ 158292 h 271010"/>
                <a:gd name="connsiteX5" fmla="*/ 20007 w 244627"/>
                <a:gd name="connsiteY5" fmla="*/ 105248 h 271010"/>
                <a:gd name="connsiteX6" fmla="*/ 293 w 244627"/>
                <a:gd name="connsiteY6" fmla="*/ 50826 h 271010"/>
                <a:gd name="connsiteX7" fmla="*/ 36295 w 244627"/>
                <a:gd name="connsiteY7" fmla="*/ 2455 h 271010"/>
                <a:gd name="connsiteX8" fmla="*/ 36640 w 244627"/>
                <a:gd name="connsiteY8" fmla="*/ 1179 h 271010"/>
                <a:gd name="connsiteX9" fmla="*/ 130136 w 244627"/>
                <a:gd name="connsiteY9" fmla="*/ 59659 h 271010"/>
                <a:gd name="connsiteX0" fmla="*/ 244627 w 244627"/>
                <a:gd name="connsiteY0" fmla="*/ 249749 h 269831"/>
                <a:gd name="connsiteX1" fmla="*/ 220624 w 244627"/>
                <a:gd name="connsiteY1" fmla="*/ 267464 h 269831"/>
                <a:gd name="connsiteX2" fmla="*/ 153729 w 244627"/>
                <a:gd name="connsiteY2" fmla="*/ 231723 h 269831"/>
                <a:gd name="connsiteX3" fmla="*/ 54361 w 244627"/>
                <a:gd name="connsiteY3" fmla="*/ 196410 h 269831"/>
                <a:gd name="connsiteX4" fmla="*/ 10671 w 244627"/>
                <a:gd name="connsiteY4" fmla="*/ 157113 h 269831"/>
                <a:gd name="connsiteX5" fmla="*/ 20007 w 244627"/>
                <a:gd name="connsiteY5" fmla="*/ 104069 h 269831"/>
                <a:gd name="connsiteX6" fmla="*/ 293 w 244627"/>
                <a:gd name="connsiteY6" fmla="*/ 49647 h 269831"/>
                <a:gd name="connsiteX7" fmla="*/ 36295 w 244627"/>
                <a:gd name="connsiteY7" fmla="*/ 1276 h 269831"/>
                <a:gd name="connsiteX8" fmla="*/ 36640 w 244627"/>
                <a:gd name="connsiteY8" fmla="*/ 0 h 269831"/>
                <a:gd name="connsiteX0" fmla="*/ 220624 w 220624"/>
                <a:gd name="connsiteY0" fmla="*/ 267464 h 269831"/>
                <a:gd name="connsiteX1" fmla="*/ 153729 w 220624"/>
                <a:gd name="connsiteY1" fmla="*/ 231723 h 269831"/>
                <a:gd name="connsiteX2" fmla="*/ 54361 w 220624"/>
                <a:gd name="connsiteY2" fmla="*/ 196410 h 269831"/>
                <a:gd name="connsiteX3" fmla="*/ 10671 w 220624"/>
                <a:gd name="connsiteY3" fmla="*/ 157113 h 269831"/>
                <a:gd name="connsiteX4" fmla="*/ 20007 w 220624"/>
                <a:gd name="connsiteY4" fmla="*/ 104069 h 269831"/>
                <a:gd name="connsiteX5" fmla="*/ 293 w 220624"/>
                <a:gd name="connsiteY5" fmla="*/ 49647 h 269831"/>
                <a:gd name="connsiteX6" fmla="*/ 36295 w 220624"/>
                <a:gd name="connsiteY6" fmla="*/ 1276 h 269831"/>
                <a:gd name="connsiteX7" fmla="*/ 36640 w 220624"/>
                <a:gd name="connsiteY7" fmla="*/ 0 h 26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624" h="269831">
                  <a:moveTo>
                    <a:pt x="220624" y="267464"/>
                  </a:moveTo>
                  <a:cubicBezTo>
                    <a:pt x="195046" y="275832"/>
                    <a:pt x="168352" y="261572"/>
                    <a:pt x="153729" y="231723"/>
                  </a:cubicBezTo>
                  <a:cubicBezTo>
                    <a:pt x="119216" y="260055"/>
                    <a:pt x="74392" y="244130"/>
                    <a:pt x="54361" y="196410"/>
                  </a:cubicBezTo>
                  <a:cubicBezTo>
                    <a:pt x="34685" y="199547"/>
                    <a:pt x="16210" y="182932"/>
                    <a:pt x="10671" y="157113"/>
                  </a:cubicBezTo>
                  <a:cubicBezTo>
                    <a:pt x="6660" y="138433"/>
                    <a:pt x="10206" y="118273"/>
                    <a:pt x="20007" y="104069"/>
                  </a:cubicBezTo>
                  <a:cubicBezTo>
                    <a:pt x="6101" y="92928"/>
                    <a:pt x="-1642" y="71548"/>
                    <a:pt x="293" y="49647"/>
                  </a:cubicBezTo>
                  <a:cubicBezTo>
                    <a:pt x="2565" y="24004"/>
                    <a:pt x="17513" y="3919"/>
                    <a:pt x="36295" y="1276"/>
                  </a:cubicBezTo>
                  <a:cubicBezTo>
                    <a:pt x="36407" y="847"/>
                    <a:pt x="36528" y="429"/>
                    <a:pt x="36640" y="0"/>
                  </a:cubicBezTo>
                </a:path>
              </a:pathLst>
            </a:custGeom>
            <a:grpFill/>
            <a:ln w="15875" cap="rnd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0" name="Freeform: Shape 13">
            <a:extLst>
              <a:ext uri="{FF2B5EF4-FFF2-40B4-BE49-F238E27FC236}">
                <a16:creationId xmlns:a16="http://schemas.microsoft.com/office/drawing/2014/main" id="{EB2A3E13-DB1D-3A9E-FC70-3A1C9F69DE4B}"/>
              </a:ext>
            </a:extLst>
          </p:cNvPr>
          <p:cNvSpPr/>
          <p:nvPr/>
        </p:nvSpPr>
        <p:spPr>
          <a:xfrm>
            <a:off x="886227" y="3415160"/>
            <a:ext cx="597536" cy="176651"/>
          </a:xfrm>
          <a:custGeom>
            <a:avLst/>
            <a:gdLst>
              <a:gd name="connsiteX0" fmla="*/ 0 w 704623"/>
              <a:gd name="connsiteY0" fmla="*/ 0 h 704623"/>
              <a:gd name="connsiteX1" fmla="*/ 704623 w 704623"/>
              <a:gd name="connsiteY1" fmla="*/ 0 h 704623"/>
              <a:gd name="connsiteX2" fmla="*/ 704623 w 704623"/>
              <a:gd name="connsiteY2" fmla="*/ 704623 h 704623"/>
              <a:gd name="connsiteX3" fmla="*/ 0 w 704623"/>
              <a:gd name="connsiteY3" fmla="*/ 704623 h 704623"/>
              <a:gd name="connsiteX4" fmla="*/ 0 w 704623"/>
              <a:gd name="connsiteY4" fmla="*/ 0 h 70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4623" h="704623">
                <a:moveTo>
                  <a:pt x="0" y="0"/>
                </a:moveTo>
                <a:lnTo>
                  <a:pt x="704623" y="0"/>
                </a:lnTo>
                <a:lnTo>
                  <a:pt x="704623" y="704623"/>
                </a:lnTo>
                <a:lnTo>
                  <a:pt x="0" y="70462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none" lIns="0" tIns="0" rIns="0" bIns="0" numCol="1" spcCol="1270" anchor="t" anchorCtr="0">
            <a:spAutoFit/>
          </a:bodyPr>
          <a:lstStyle/>
          <a:p>
            <a:pPr marL="0" marR="0" lvl="0" indent="0" algn="ctr" defTabSz="400050" rtl="0" eaLnBrk="1" fontAlgn="auto" latinLnBrk="0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Asthma </a:t>
            </a:r>
          </a:p>
        </p:txBody>
      </p:sp>
      <p:sp>
        <p:nvSpPr>
          <p:cNvPr id="112" name="Ovale 8">
            <a:extLst>
              <a:ext uri="{FF2B5EF4-FFF2-40B4-BE49-F238E27FC236}">
                <a16:creationId xmlns:a16="http://schemas.microsoft.com/office/drawing/2014/main" id="{13C47F42-0D8C-DE8C-C8FC-AD7553928A7B}"/>
              </a:ext>
            </a:extLst>
          </p:cNvPr>
          <p:cNvSpPr/>
          <p:nvPr/>
        </p:nvSpPr>
        <p:spPr>
          <a:xfrm>
            <a:off x="2757823" y="2228692"/>
            <a:ext cx="1097244" cy="1097244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0" name="Freeform: Shape 13">
            <a:extLst>
              <a:ext uri="{FF2B5EF4-FFF2-40B4-BE49-F238E27FC236}">
                <a16:creationId xmlns:a16="http://schemas.microsoft.com/office/drawing/2014/main" id="{1AB2AB24-C7BF-BC4F-8A8F-E0ECD2B63370}"/>
              </a:ext>
            </a:extLst>
          </p:cNvPr>
          <p:cNvSpPr/>
          <p:nvPr/>
        </p:nvSpPr>
        <p:spPr>
          <a:xfrm>
            <a:off x="2970905" y="3415160"/>
            <a:ext cx="671081" cy="176651"/>
          </a:xfrm>
          <a:custGeom>
            <a:avLst/>
            <a:gdLst>
              <a:gd name="connsiteX0" fmla="*/ 0 w 704623"/>
              <a:gd name="connsiteY0" fmla="*/ 0 h 704623"/>
              <a:gd name="connsiteX1" fmla="*/ 704623 w 704623"/>
              <a:gd name="connsiteY1" fmla="*/ 0 h 704623"/>
              <a:gd name="connsiteX2" fmla="*/ 704623 w 704623"/>
              <a:gd name="connsiteY2" fmla="*/ 704623 h 704623"/>
              <a:gd name="connsiteX3" fmla="*/ 0 w 704623"/>
              <a:gd name="connsiteY3" fmla="*/ 704623 h 704623"/>
              <a:gd name="connsiteX4" fmla="*/ 0 w 704623"/>
              <a:gd name="connsiteY4" fmla="*/ 0 h 70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4623" h="704623">
                <a:moveTo>
                  <a:pt x="0" y="0"/>
                </a:moveTo>
                <a:lnTo>
                  <a:pt x="704623" y="0"/>
                </a:lnTo>
                <a:lnTo>
                  <a:pt x="704623" y="704623"/>
                </a:lnTo>
                <a:lnTo>
                  <a:pt x="0" y="70462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none" lIns="0" tIns="0" rIns="0" bIns="0" numCol="1" spcCol="1270" anchor="t" anchorCtr="0">
            <a:spAutoFit/>
          </a:bodyPr>
          <a:lstStyle/>
          <a:p>
            <a:pPr marL="0" marR="0" lvl="0" indent="0" algn="ctr" defTabSz="400050" rtl="0" eaLnBrk="1" fontAlgn="auto" latinLnBrk="0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Viral RTIs</a:t>
            </a:r>
          </a:p>
        </p:txBody>
      </p:sp>
      <p:sp>
        <p:nvSpPr>
          <p:cNvPr id="5" name="TextBox 138">
            <a:extLst>
              <a:ext uri="{FF2B5EF4-FFF2-40B4-BE49-F238E27FC236}">
                <a16:creationId xmlns:a16="http://schemas.microsoft.com/office/drawing/2014/main" id="{8705DA86-B0BC-89C6-B850-87CCC29BDFAB}"/>
              </a:ext>
            </a:extLst>
          </p:cNvPr>
          <p:cNvSpPr txBox="1"/>
          <p:nvPr/>
        </p:nvSpPr>
        <p:spPr>
          <a:xfrm>
            <a:off x="11229795" y="287001"/>
            <a:ext cx="904094" cy="1388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0" cap="none" spc="-8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Wheezing/Asthma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579C74A-5D81-29D6-7ABD-B9782A20CB85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8" name="Group 30">
            <a:extLst>
              <a:ext uri="{FF2B5EF4-FFF2-40B4-BE49-F238E27FC236}">
                <a16:creationId xmlns:a16="http://schemas.microsoft.com/office/drawing/2014/main" id="{68E60D32-936E-7ECC-44C3-AFE85E923B82}"/>
              </a:ext>
            </a:extLst>
          </p:cNvPr>
          <p:cNvGrpSpPr/>
          <p:nvPr/>
        </p:nvGrpSpPr>
        <p:grpSpPr>
          <a:xfrm flipH="1">
            <a:off x="929900" y="2488412"/>
            <a:ext cx="590729" cy="513573"/>
            <a:chOff x="9755181" y="2582712"/>
            <a:chExt cx="663760" cy="577066"/>
          </a:xfrm>
          <a:noFill/>
        </p:grpSpPr>
        <p:grpSp>
          <p:nvGrpSpPr>
            <p:cNvPr id="9" name="Group 31">
              <a:extLst>
                <a:ext uri="{FF2B5EF4-FFF2-40B4-BE49-F238E27FC236}">
                  <a16:creationId xmlns:a16="http://schemas.microsoft.com/office/drawing/2014/main" id="{F75568B5-3292-E951-EAF5-5890569C40A7}"/>
                </a:ext>
              </a:extLst>
            </p:cNvPr>
            <p:cNvGrpSpPr/>
            <p:nvPr/>
          </p:nvGrpSpPr>
          <p:grpSpPr>
            <a:xfrm>
              <a:off x="9853081" y="2582712"/>
              <a:ext cx="565860" cy="562917"/>
              <a:chOff x="9762707" y="2529673"/>
              <a:chExt cx="657478" cy="654058"/>
            </a:xfrm>
            <a:grpFill/>
          </p:grpSpPr>
          <p:sp>
            <p:nvSpPr>
              <p:cNvPr id="14" name="Freeform: Shape 33">
                <a:extLst>
                  <a:ext uri="{FF2B5EF4-FFF2-40B4-BE49-F238E27FC236}">
                    <a16:creationId xmlns:a16="http://schemas.microsoft.com/office/drawing/2014/main" id="{5AFB6124-44E1-89FE-B733-73D8500C0DCF}"/>
                  </a:ext>
                </a:extLst>
              </p:cNvPr>
              <p:cNvSpPr/>
              <p:nvPr/>
            </p:nvSpPr>
            <p:spPr>
              <a:xfrm>
                <a:off x="10017754" y="2667000"/>
                <a:ext cx="402431" cy="516731"/>
              </a:xfrm>
              <a:custGeom>
                <a:avLst/>
                <a:gdLst>
                  <a:gd name="connsiteX0" fmla="*/ 0 w 402431"/>
                  <a:gd name="connsiteY0" fmla="*/ 314325 h 516731"/>
                  <a:gd name="connsiteX1" fmla="*/ 119063 w 402431"/>
                  <a:gd name="connsiteY1" fmla="*/ 309563 h 516731"/>
                  <a:gd name="connsiteX2" fmla="*/ 176213 w 402431"/>
                  <a:gd name="connsiteY2" fmla="*/ 69056 h 516731"/>
                  <a:gd name="connsiteX3" fmla="*/ 402431 w 402431"/>
                  <a:gd name="connsiteY3" fmla="*/ 0 h 516731"/>
                  <a:gd name="connsiteX4" fmla="*/ 271463 w 402431"/>
                  <a:gd name="connsiteY4" fmla="*/ 516731 h 516731"/>
                  <a:gd name="connsiteX5" fmla="*/ 2381 w 402431"/>
                  <a:gd name="connsiteY5" fmla="*/ 516731 h 516731"/>
                  <a:gd name="connsiteX6" fmla="*/ 0 w 402431"/>
                  <a:gd name="connsiteY6" fmla="*/ 314325 h 516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2431" h="516731">
                    <a:moveTo>
                      <a:pt x="0" y="314325"/>
                    </a:moveTo>
                    <a:lnTo>
                      <a:pt x="119063" y="309563"/>
                    </a:lnTo>
                    <a:lnTo>
                      <a:pt x="176213" y="69056"/>
                    </a:lnTo>
                    <a:lnTo>
                      <a:pt x="402431" y="0"/>
                    </a:lnTo>
                    <a:lnTo>
                      <a:pt x="271463" y="516731"/>
                    </a:lnTo>
                    <a:lnTo>
                      <a:pt x="2381" y="516731"/>
                    </a:lnTo>
                    <a:cubicBezTo>
                      <a:pt x="1587" y="449262"/>
                      <a:pt x="794" y="381794"/>
                      <a:pt x="0" y="31432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34">
                <a:extLst>
                  <a:ext uri="{FF2B5EF4-FFF2-40B4-BE49-F238E27FC236}">
                    <a16:creationId xmlns:a16="http://schemas.microsoft.com/office/drawing/2014/main" id="{FED323FB-52F8-6918-983B-187A8DBF4AAC}"/>
                  </a:ext>
                </a:extLst>
              </p:cNvPr>
              <p:cNvSpPr/>
              <p:nvPr/>
            </p:nvSpPr>
            <p:spPr>
              <a:xfrm>
                <a:off x="10214892" y="2529673"/>
                <a:ext cx="202406" cy="164307"/>
              </a:xfrm>
              <a:custGeom>
                <a:avLst/>
                <a:gdLst>
                  <a:gd name="connsiteX0" fmla="*/ 0 w 202406"/>
                  <a:gd name="connsiteY0" fmla="*/ 164306 h 164306"/>
                  <a:gd name="connsiteX1" fmla="*/ 180975 w 202406"/>
                  <a:gd name="connsiteY1" fmla="*/ 104775 h 164306"/>
                  <a:gd name="connsiteX2" fmla="*/ 202406 w 202406"/>
                  <a:gd name="connsiteY2" fmla="*/ 40481 h 164306"/>
                  <a:gd name="connsiteX3" fmla="*/ 50006 w 202406"/>
                  <a:gd name="connsiteY3" fmla="*/ 0 h 164306"/>
                  <a:gd name="connsiteX4" fmla="*/ 0 w 202406"/>
                  <a:gd name="connsiteY4" fmla="*/ 164306 h 164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406" h="164306">
                    <a:moveTo>
                      <a:pt x="0" y="164306"/>
                    </a:moveTo>
                    <a:lnTo>
                      <a:pt x="180975" y="104775"/>
                    </a:lnTo>
                    <a:lnTo>
                      <a:pt x="202406" y="40481"/>
                    </a:lnTo>
                    <a:lnTo>
                      <a:pt x="50006" y="0"/>
                    </a:lnTo>
                    <a:lnTo>
                      <a:pt x="0" y="16430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Rectangle: Top Corners Rounded 35">
                <a:extLst>
                  <a:ext uri="{FF2B5EF4-FFF2-40B4-BE49-F238E27FC236}">
                    <a16:creationId xmlns:a16="http://schemas.microsoft.com/office/drawing/2014/main" id="{E5F9113A-837B-A00E-BD2D-7604603174AA}"/>
                  </a:ext>
                </a:extLst>
              </p:cNvPr>
              <p:cNvSpPr/>
              <p:nvPr/>
            </p:nvSpPr>
            <p:spPr>
              <a:xfrm rot="16200000">
                <a:off x="9860601" y="3043283"/>
                <a:ext cx="151894" cy="89889"/>
              </a:xfrm>
              <a:prstGeom prst="round2SameRect">
                <a:avLst>
                  <a:gd name="adj1" fmla="val 19318"/>
                  <a:gd name="adj2" fmla="val 0"/>
                </a:avLst>
              </a:pr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17" name="Straight Connector 36">
                <a:extLst>
                  <a:ext uri="{FF2B5EF4-FFF2-40B4-BE49-F238E27FC236}">
                    <a16:creationId xmlns:a16="http://schemas.microsoft.com/office/drawing/2014/main" id="{331C809D-3494-70E2-5EF2-3833431AB9F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762708" y="3012280"/>
                <a:ext cx="98049" cy="19051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37">
                <a:extLst>
                  <a:ext uri="{FF2B5EF4-FFF2-40B4-BE49-F238E27FC236}">
                    <a16:creationId xmlns:a16="http://schemas.microsoft.com/office/drawing/2014/main" id="{9946BB4A-C71E-D432-C8FA-306728348F0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67733" y="3145124"/>
                <a:ext cx="93024" cy="19051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38">
                <a:extLst>
                  <a:ext uri="{FF2B5EF4-FFF2-40B4-BE49-F238E27FC236}">
                    <a16:creationId xmlns:a16="http://schemas.microsoft.com/office/drawing/2014/main" id="{5ACBD86C-D189-61FE-F2A4-84472096360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762707" y="3088227"/>
                <a:ext cx="98049" cy="0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12" name="Freeform: Shape 32">
              <a:extLst>
                <a:ext uri="{FF2B5EF4-FFF2-40B4-BE49-F238E27FC236}">
                  <a16:creationId xmlns:a16="http://schemas.microsoft.com/office/drawing/2014/main" id="{790827A8-42CF-0DFD-8AD0-4CE0D83B1BB3}"/>
                </a:ext>
              </a:extLst>
            </p:cNvPr>
            <p:cNvSpPr/>
            <p:nvPr/>
          </p:nvSpPr>
          <p:spPr>
            <a:xfrm rot="2164224">
              <a:off x="9755181" y="2957738"/>
              <a:ext cx="165194" cy="202040"/>
            </a:xfrm>
            <a:custGeom>
              <a:avLst/>
              <a:gdLst>
                <a:gd name="connsiteX0" fmla="*/ 38696 w 244627"/>
                <a:gd name="connsiteY0" fmla="*/ 0 h 302791"/>
                <a:gd name="connsiteX1" fmla="*/ 244627 w 244627"/>
                <a:gd name="connsiteY1" fmla="*/ 282709 h 302791"/>
                <a:gd name="connsiteX2" fmla="*/ 220624 w 244627"/>
                <a:gd name="connsiteY2" fmla="*/ 300424 h 302791"/>
                <a:gd name="connsiteX3" fmla="*/ 153729 w 244627"/>
                <a:gd name="connsiteY3" fmla="*/ 264683 h 302791"/>
                <a:gd name="connsiteX4" fmla="*/ 54361 w 244627"/>
                <a:gd name="connsiteY4" fmla="*/ 229370 h 302791"/>
                <a:gd name="connsiteX5" fmla="*/ 10671 w 244627"/>
                <a:gd name="connsiteY5" fmla="*/ 190073 h 302791"/>
                <a:gd name="connsiteX6" fmla="*/ 20007 w 244627"/>
                <a:gd name="connsiteY6" fmla="*/ 137029 h 302791"/>
                <a:gd name="connsiteX7" fmla="*/ 293 w 244627"/>
                <a:gd name="connsiteY7" fmla="*/ 82607 h 302791"/>
                <a:gd name="connsiteX8" fmla="*/ 36295 w 244627"/>
                <a:gd name="connsiteY8" fmla="*/ 34236 h 302791"/>
                <a:gd name="connsiteX9" fmla="*/ 36640 w 244627"/>
                <a:gd name="connsiteY9" fmla="*/ 32960 h 302791"/>
                <a:gd name="connsiteX0" fmla="*/ 38696 w 244627"/>
                <a:gd name="connsiteY0" fmla="*/ 0 h 302791"/>
                <a:gd name="connsiteX1" fmla="*/ 244627 w 244627"/>
                <a:gd name="connsiteY1" fmla="*/ 282709 h 302791"/>
                <a:gd name="connsiteX2" fmla="*/ 220624 w 244627"/>
                <a:gd name="connsiteY2" fmla="*/ 300424 h 302791"/>
                <a:gd name="connsiteX3" fmla="*/ 153729 w 244627"/>
                <a:gd name="connsiteY3" fmla="*/ 264683 h 302791"/>
                <a:gd name="connsiteX4" fmla="*/ 54361 w 244627"/>
                <a:gd name="connsiteY4" fmla="*/ 229370 h 302791"/>
                <a:gd name="connsiteX5" fmla="*/ 10671 w 244627"/>
                <a:gd name="connsiteY5" fmla="*/ 190073 h 302791"/>
                <a:gd name="connsiteX6" fmla="*/ 20007 w 244627"/>
                <a:gd name="connsiteY6" fmla="*/ 137029 h 302791"/>
                <a:gd name="connsiteX7" fmla="*/ 293 w 244627"/>
                <a:gd name="connsiteY7" fmla="*/ 82607 h 302791"/>
                <a:gd name="connsiteX8" fmla="*/ 36295 w 244627"/>
                <a:gd name="connsiteY8" fmla="*/ 34236 h 302791"/>
                <a:gd name="connsiteX9" fmla="*/ 36640 w 244627"/>
                <a:gd name="connsiteY9" fmla="*/ 32960 h 302791"/>
                <a:gd name="connsiteX10" fmla="*/ 130136 w 244627"/>
                <a:gd name="connsiteY10" fmla="*/ 91440 h 302791"/>
                <a:gd name="connsiteX0" fmla="*/ 244627 w 244627"/>
                <a:gd name="connsiteY0" fmla="*/ 250928 h 271010"/>
                <a:gd name="connsiteX1" fmla="*/ 220624 w 244627"/>
                <a:gd name="connsiteY1" fmla="*/ 268643 h 271010"/>
                <a:gd name="connsiteX2" fmla="*/ 153729 w 244627"/>
                <a:gd name="connsiteY2" fmla="*/ 232902 h 271010"/>
                <a:gd name="connsiteX3" fmla="*/ 54361 w 244627"/>
                <a:gd name="connsiteY3" fmla="*/ 197589 h 271010"/>
                <a:gd name="connsiteX4" fmla="*/ 10671 w 244627"/>
                <a:gd name="connsiteY4" fmla="*/ 158292 h 271010"/>
                <a:gd name="connsiteX5" fmla="*/ 20007 w 244627"/>
                <a:gd name="connsiteY5" fmla="*/ 105248 h 271010"/>
                <a:gd name="connsiteX6" fmla="*/ 293 w 244627"/>
                <a:gd name="connsiteY6" fmla="*/ 50826 h 271010"/>
                <a:gd name="connsiteX7" fmla="*/ 36295 w 244627"/>
                <a:gd name="connsiteY7" fmla="*/ 2455 h 271010"/>
                <a:gd name="connsiteX8" fmla="*/ 36640 w 244627"/>
                <a:gd name="connsiteY8" fmla="*/ 1179 h 271010"/>
                <a:gd name="connsiteX9" fmla="*/ 130136 w 244627"/>
                <a:gd name="connsiteY9" fmla="*/ 59659 h 271010"/>
                <a:gd name="connsiteX0" fmla="*/ 244627 w 244627"/>
                <a:gd name="connsiteY0" fmla="*/ 249749 h 269831"/>
                <a:gd name="connsiteX1" fmla="*/ 220624 w 244627"/>
                <a:gd name="connsiteY1" fmla="*/ 267464 h 269831"/>
                <a:gd name="connsiteX2" fmla="*/ 153729 w 244627"/>
                <a:gd name="connsiteY2" fmla="*/ 231723 h 269831"/>
                <a:gd name="connsiteX3" fmla="*/ 54361 w 244627"/>
                <a:gd name="connsiteY3" fmla="*/ 196410 h 269831"/>
                <a:gd name="connsiteX4" fmla="*/ 10671 w 244627"/>
                <a:gd name="connsiteY4" fmla="*/ 157113 h 269831"/>
                <a:gd name="connsiteX5" fmla="*/ 20007 w 244627"/>
                <a:gd name="connsiteY5" fmla="*/ 104069 h 269831"/>
                <a:gd name="connsiteX6" fmla="*/ 293 w 244627"/>
                <a:gd name="connsiteY6" fmla="*/ 49647 h 269831"/>
                <a:gd name="connsiteX7" fmla="*/ 36295 w 244627"/>
                <a:gd name="connsiteY7" fmla="*/ 1276 h 269831"/>
                <a:gd name="connsiteX8" fmla="*/ 36640 w 244627"/>
                <a:gd name="connsiteY8" fmla="*/ 0 h 269831"/>
                <a:gd name="connsiteX0" fmla="*/ 220624 w 220624"/>
                <a:gd name="connsiteY0" fmla="*/ 267464 h 269831"/>
                <a:gd name="connsiteX1" fmla="*/ 153729 w 220624"/>
                <a:gd name="connsiteY1" fmla="*/ 231723 h 269831"/>
                <a:gd name="connsiteX2" fmla="*/ 54361 w 220624"/>
                <a:gd name="connsiteY2" fmla="*/ 196410 h 269831"/>
                <a:gd name="connsiteX3" fmla="*/ 10671 w 220624"/>
                <a:gd name="connsiteY3" fmla="*/ 157113 h 269831"/>
                <a:gd name="connsiteX4" fmla="*/ 20007 w 220624"/>
                <a:gd name="connsiteY4" fmla="*/ 104069 h 269831"/>
                <a:gd name="connsiteX5" fmla="*/ 293 w 220624"/>
                <a:gd name="connsiteY5" fmla="*/ 49647 h 269831"/>
                <a:gd name="connsiteX6" fmla="*/ 36295 w 220624"/>
                <a:gd name="connsiteY6" fmla="*/ 1276 h 269831"/>
                <a:gd name="connsiteX7" fmla="*/ 36640 w 220624"/>
                <a:gd name="connsiteY7" fmla="*/ 0 h 26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624" h="269831">
                  <a:moveTo>
                    <a:pt x="220624" y="267464"/>
                  </a:moveTo>
                  <a:cubicBezTo>
                    <a:pt x="195046" y="275832"/>
                    <a:pt x="168352" y="261572"/>
                    <a:pt x="153729" y="231723"/>
                  </a:cubicBezTo>
                  <a:cubicBezTo>
                    <a:pt x="119216" y="260055"/>
                    <a:pt x="74392" y="244130"/>
                    <a:pt x="54361" y="196410"/>
                  </a:cubicBezTo>
                  <a:cubicBezTo>
                    <a:pt x="34685" y="199547"/>
                    <a:pt x="16210" y="182932"/>
                    <a:pt x="10671" y="157113"/>
                  </a:cubicBezTo>
                  <a:cubicBezTo>
                    <a:pt x="6660" y="138433"/>
                    <a:pt x="10206" y="118273"/>
                    <a:pt x="20007" y="104069"/>
                  </a:cubicBezTo>
                  <a:cubicBezTo>
                    <a:pt x="6101" y="92928"/>
                    <a:pt x="-1642" y="71548"/>
                    <a:pt x="293" y="49647"/>
                  </a:cubicBezTo>
                  <a:cubicBezTo>
                    <a:pt x="2565" y="24004"/>
                    <a:pt x="17513" y="3919"/>
                    <a:pt x="36295" y="1276"/>
                  </a:cubicBezTo>
                  <a:cubicBezTo>
                    <a:pt x="36407" y="847"/>
                    <a:pt x="36528" y="429"/>
                    <a:pt x="36640" y="0"/>
                  </a:cubicBezTo>
                </a:path>
              </a:pathLst>
            </a:custGeom>
            <a:grpFill/>
            <a:ln w="15875" cap="rnd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1" name="Graphic 20" descr="Covid-19 with solid fill">
            <a:extLst>
              <a:ext uri="{FF2B5EF4-FFF2-40B4-BE49-F238E27FC236}">
                <a16:creationId xmlns:a16="http://schemas.microsoft.com/office/drawing/2014/main" id="{8E8DBEA9-CE41-7D0D-1A67-06941F5596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13100" y="2381712"/>
            <a:ext cx="786690" cy="786690"/>
          </a:xfrm>
          <a:prstGeom prst="rect">
            <a:avLst/>
          </a:prstGeom>
        </p:spPr>
      </p:pic>
      <p:sp>
        <p:nvSpPr>
          <p:cNvPr id="22" name="Rectangle: Rounded Corners 26">
            <a:extLst>
              <a:ext uri="{FF2B5EF4-FFF2-40B4-BE49-F238E27FC236}">
                <a16:creationId xmlns:a16="http://schemas.microsoft.com/office/drawing/2014/main" id="{79401459-8A2C-CDA2-4295-0B6F1071EE5D}"/>
              </a:ext>
            </a:extLst>
          </p:cNvPr>
          <p:cNvSpPr/>
          <p:nvPr/>
        </p:nvSpPr>
        <p:spPr>
          <a:xfrm>
            <a:off x="6629400" y="4459421"/>
            <a:ext cx="4833851" cy="111188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accent6"/>
                </a:solidFill>
              </a:rPr>
              <a:t>Up to </a:t>
            </a:r>
            <a:r>
              <a:rPr lang="en-US" sz="2400" b="1" dirty="0">
                <a:solidFill>
                  <a:schemeClr val="accent2"/>
                </a:solidFill>
              </a:rPr>
              <a:t>70% of asthma exacerbations 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accent6"/>
                </a:solidFill>
              </a:rPr>
              <a:t>in children are </a:t>
            </a:r>
            <a:r>
              <a:rPr lang="en-US" sz="2400" b="1" dirty="0">
                <a:solidFill>
                  <a:schemeClr val="accent2"/>
                </a:solidFill>
              </a:rPr>
              <a:t>associated with viral infections</a:t>
            </a:r>
            <a:r>
              <a:rPr lang="en-US" sz="2400" baseline="30000" dirty="0">
                <a:solidFill>
                  <a:schemeClr val="accent6"/>
                </a:solidFill>
              </a:rPr>
              <a:t>1,3</a:t>
            </a:r>
            <a:endParaRPr lang="en-GB" sz="2400" baseline="30000" dirty="0">
              <a:solidFill>
                <a:schemeClr val="accent6"/>
              </a:solidFill>
            </a:endParaRPr>
          </a:p>
        </p:txBody>
      </p:sp>
      <p:pic>
        <p:nvPicPr>
          <p:cNvPr id="25" name="Graphic 24" descr="Covid-19 with solid fill">
            <a:extLst>
              <a:ext uri="{FF2B5EF4-FFF2-40B4-BE49-F238E27FC236}">
                <a16:creationId xmlns:a16="http://schemas.microsoft.com/office/drawing/2014/main" id="{808AA256-0A30-F0E5-DD09-CB2906A288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13351" y="4464386"/>
            <a:ext cx="530772" cy="530772"/>
          </a:xfrm>
          <a:prstGeom prst="rect">
            <a:avLst/>
          </a:prstGeom>
        </p:spPr>
      </p:pic>
      <p:sp>
        <p:nvSpPr>
          <p:cNvPr id="29" name="Flèche : droite 59">
            <a:extLst>
              <a:ext uri="{FF2B5EF4-FFF2-40B4-BE49-F238E27FC236}">
                <a16:creationId xmlns:a16="http://schemas.microsoft.com/office/drawing/2014/main" id="{00D1B87A-12A9-5831-8D9C-B41314E59276}"/>
              </a:ext>
            </a:extLst>
          </p:cNvPr>
          <p:cNvSpPr/>
          <p:nvPr/>
        </p:nvSpPr>
        <p:spPr>
          <a:xfrm rot="5400000">
            <a:off x="3049240" y="3665331"/>
            <a:ext cx="514410" cy="453530"/>
          </a:xfrm>
          <a:prstGeom prst="rightArrow">
            <a:avLst>
              <a:gd name="adj1" fmla="val 69497"/>
              <a:gd name="adj2" fmla="val 46750"/>
            </a:avLst>
          </a:prstGeom>
          <a:gradFill>
            <a:gsLst>
              <a:gs pos="7000">
                <a:schemeClr val="bg1"/>
              </a:gs>
              <a:gs pos="72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57708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975EC23-7AC7-A7FE-2A6D-2B3E73F0219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22924" y="1520825"/>
            <a:ext cx="4097599" cy="4657177"/>
          </a:xfrm>
        </p:spPr>
        <p:txBody>
          <a:bodyPr anchor="ctr"/>
          <a:lstStyle/>
          <a:p>
            <a:pPr lvl="1"/>
            <a:r>
              <a:rPr lang="en-GB" sz="1800" b="1" dirty="0">
                <a:solidFill>
                  <a:schemeClr val="accent2"/>
                </a:solidFill>
              </a:rPr>
              <a:t>Three OM-85 </a:t>
            </a:r>
            <a:r>
              <a:rPr lang="en-GB" sz="1800" dirty="0"/>
              <a:t>and </a:t>
            </a:r>
            <a:r>
              <a:rPr lang="en-GB" sz="1800" b="1" dirty="0">
                <a:solidFill>
                  <a:schemeClr val="accent2"/>
                </a:solidFill>
              </a:rPr>
              <a:t>two PMBL </a:t>
            </a:r>
            <a:br>
              <a:rPr lang="en-GB" sz="1800" b="1" dirty="0">
                <a:solidFill>
                  <a:schemeClr val="accent2"/>
                </a:solidFill>
              </a:rPr>
            </a:br>
            <a:r>
              <a:rPr lang="en-GB" sz="1800" b="1" dirty="0">
                <a:solidFill>
                  <a:schemeClr val="accent2"/>
                </a:solidFill>
              </a:rPr>
              <a:t>studies </a:t>
            </a:r>
            <a:r>
              <a:rPr lang="en-GB" sz="1800" dirty="0"/>
              <a:t>were assessed  </a:t>
            </a:r>
            <a:br>
              <a:rPr lang="en-GB" sz="1800" dirty="0"/>
            </a:br>
            <a:r>
              <a:rPr lang="en-GB" sz="1800" dirty="0"/>
              <a:t>(n=180 and n=270, respectively)</a:t>
            </a:r>
            <a:r>
              <a:rPr lang="en-GB" sz="1800" baseline="30000" dirty="0"/>
              <a:t>1</a:t>
            </a:r>
          </a:p>
          <a:p>
            <a:pPr lvl="1"/>
            <a:r>
              <a:rPr lang="en-GB" sz="1800" b="1" dirty="0">
                <a:solidFill>
                  <a:schemeClr val="accent2"/>
                </a:solidFill>
              </a:rPr>
              <a:t>OM-85 treatment versus control </a:t>
            </a:r>
            <a:br>
              <a:rPr lang="en-GB" sz="1800" dirty="0"/>
            </a:br>
            <a:r>
              <a:rPr lang="en-GB" sz="1800" dirty="0"/>
              <a:t>showed a significant improvement </a:t>
            </a:r>
            <a:br>
              <a:rPr lang="en-GB" sz="1800" dirty="0"/>
            </a:br>
            <a:r>
              <a:rPr lang="en-GB" sz="1800" dirty="0"/>
              <a:t>(</a:t>
            </a:r>
            <a:r>
              <a:rPr lang="en-GB" sz="1800" b="1" dirty="0">
                <a:solidFill>
                  <a:schemeClr val="accent2"/>
                </a:solidFill>
              </a:rPr>
              <a:t>47% decrease</a:t>
            </a:r>
            <a:r>
              <a:rPr lang="en-GB" sz="1800" dirty="0"/>
              <a:t>) in wheezing episodes </a:t>
            </a:r>
            <a:br>
              <a:rPr lang="en-GB" sz="1800" dirty="0"/>
            </a:br>
            <a:r>
              <a:rPr lang="en-GB" sz="1800" dirty="0"/>
              <a:t>and asthma exacerbations in children</a:t>
            </a:r>
            <a:r>
              <a:rPr lang="en-GB" sz="1800" baseline="30000" dirty="0"/>
              <a:t>1</a:t>
            </a:r>
          </a:p>
          <a:p>
            <a:pPr lvl="1"/>
            <a:r>
              <a:rPr lang="en-GB" sz="1800" b="1" dirty="0">
                <a:solidFill>
                  <a:schemeClr val="accent2"/>
                </a:solidFill>
              </a:rPr>
              <a:t>PMBL treatment versus control </a:t>
            </a:r>
            <a:br>
              <a:rPr lang="en-GB" sz="1800" dirty="0"/>
            </a:br>
            <a:r>
              <a:rPr lang="en-GB" sz="1800" dirty="0"/>
              <a:t>resulted in a comparable </a:t>
            </a:r>
            <a:br>
              <a:rPr lang="en-GB" sz="1800" dirty="0"/>
            </a:br>
            <a:r>
              <a:rPr lang="en-GB" sz="1800" dirty="0"/>
              <a:t>but non-significant outcome</a:t>
            </a:r>
            <a:r>
              <a:rPr lang="en-GB" sz="1800" baseline="30000" dirty="0"/>
              <a:t>1</a:t>
            </a:r>
          </a:p>
          <a:p>
            <a:pPr lvl="1"/>
            <a:endParaRPr lang="en-GB" sz="18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C158CF3B-1ED1-B0D7-98F6-03269AB9EB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 dirty="0"/>
              <a:t>Figure adapted from de Boer et al. 2020.</a:t>
            </a:r>
            <a:r>
              <a:rPr lang="en-GB" baseline="30000" dirty="0"/>
              <a:t>1</a:t>
            </a:r>
          </a:p>
          <a:p>
            <a:r>
              <a:rPr lang="en-GB" dirty="0"/>
              <a:t>*IV, random refers to a random-effects method used for meta-analysis based on an inverse variance approach.</a:t>
            </a:r>
          </a:p>
          <a:p>
            <a:r>
              <a:rPr lang="en-GB" dirty="0"/>
              <a:t>Cl, confidence interval; PMBL, polyvalent mechanical bacterial lysate; RTI, respiratory tract infection. </a:t>
            </a:r>
          </a:p>
          <a:p>
            <a:r>
              <a:rPr lang="en-GB" dirty="0"/>
              <a:t>1. de Boer GM, et al. </a:t>
            </a:r>
            <a:r>
              <a:rPr lang="en-GB" dirty="0" err="1"/>
              <a:t>Eur</a:t>
            </a:r>
            <a:r>
              <a:rPr lang="en-GB" dirty="0"/>
              <a:t> Respir Rev. 2020;29:190175.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25B1F8D-5FB6-64C7-1F1A-AC0B0C0E5E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Meta-analysis of the frequency of RTI-related wheezing/asthma exacerbations </a:t>
            </a:r>
            <a:br>
              <a:rPr lang="en-GB" dirty="0"/>
            </a:br>
            <a:r>
              <a:rPr lang="en-GB" dirty="0"/>
              <a:t>in children treated with OM-85 or PMBL versus control</a:t>
            </a:r>
            <a:r>
              <a:rPr lang="en-GB" baseline="30000" dirty="0"/>
              <a:t>1</a:t>
            </a: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395D3C5B-C344-FE8B-2603-FC02759B6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Preventive treatment with bacterial lysate decreased </a:t>
            </a:r>
            <a:br>
              <a:rPr lang="en-GB" dirty="0"/>
            </a:br>
            <a:r>
              <a:rPr lang="en-GB" dirty="0"/>
              <a:t>frequency of RTI-related wheezing and asthma exacerbations</a:t>
            </a:r>
          </a:p>
        </p:txBody>
      </p:sp>
      <p:sp>
        <p:nvSpPr>
          <p:cNvPr id="25" name="Rettangolo 5">
            <a:extLst>
              <a:ext uri="{FF2B5EF4-FFF2-40B4-BE49-F238E27FC236}">
                <a16:creationId xmlns:a16="http://schemas.microsoft.com/office/drawing/2014/main" id="{5C347E38-9C0B-7DE1-F754-FCECB2573515}"/>
              </a:ext>
            </a:extLst>
          </p:cNvPr>
          <p:cNvSpPr/>
          <p:nvPr/>
        </p:nvSpPr>
        <p:spPr>
          <a:xfrm>
            <a:off x="-1" y="1628891"/>
            <a:ext cx="1416051" cy="532418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B29C59C-6632-9DAC-B9CA-90C646CB2C68}"/>
              </a:ext>
            </a:extLst>
          </p:cNvPr>
          <p:cNvSpPr txBox="1">
            <a:spLocks/>
          </p:cNvSpPr>
          <p:nvPr/>
        </p:nvSpPr>
        <p:spPr>
          <a:xfrm>
            <a:off x="371474" y="1667592"/>
            <a:ext cx="4195357" cy="498598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Mean difference, </a:t>
            </a:r>
            <a:b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IV, random* 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(95% CI)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CC93D13-F0EA-AB47-BE8D-826AFE99C010}"/>
              </a:ext>
            </a:extLst>
          </p:cNvPr>
          <p:cNvSpPr txBox="1"/>
          <p:nvPr/>
        </p:nvSpPr>
        <p:spPr>
          <a:xfrm>
            <a:off x="4035932" y="2376656"/>
            <a:ext cx="2350002" cy="1661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Arial" pitchFamily="34" charset="0"/>
              </a:rPr>
              <a:t>Wheezing and asthma exacerbations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BE4F09D-7096-6410-D361-CB7FCCD6D96B}"/>
              </a:ext>
            </a:extLst>
          </p:cNvPr>
          <p:cNvSpPr txBox="1"/>
          <p:nvPr/>
        </p:nvSpPr>
        <p:spPr>
          <a:xfrm>
            <a:off x="4035932" y="2585125"/>
            <a:ext cx="2701060" cy="18466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Arial" pitchFamily="34" charset="0"/>
              </a:rPr>
              <a:t>Chen, 2009 (aged 5–14 years with asthma) 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C8AA87A-FD46-533B-518E-78850ACB87D6}"/>
              </a:ext>
            </a:extLst>
          </p:cNvPr>
          <p:cNvSpPr txBox="1"/>
          <p:nvPr/>
        </p:nvSpPr>
        <p:spPr>
          <a:xfrm>
            <a:off x="4035932" y="2792933"/>
            <a:ext cx="2491067" cy="18466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Arial" pitchFamily="34" charset="0"/>
              </a:rPr>
              <a:t>Lu, 2015 (aged 5–15 years with asthma)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2114902-7C27-37F3-31AD-E7BE6FCDFE9C}"/>
              </a:ext>
            </a:extLst>
          </p:cNvPr>
          <p:cNvSpPr txBox="1"/>
          <p:nvPr/>
        </p:nvSpPr>
        <p:spPr>
          <a:xfrm>
            <a:off x="4035932" y="3313052"/>
            <a:ext cx="2825656" cy="3243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Mean difference </a:t>
            </a:r>
            <a:r>
              <a:rPr kumimoji="0" lang="en-GB" sz="12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(subtotal)</a:t>
            </a: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</a:rPr>
              <a:t>–1.31 </a:t>
            </a:r>
            <a:r>
              <a:rPr kumimoji="0" lang="en-GB" sz="12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(–2.00, –0.62)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; </a:t>
            </a:r>
            <a:r>
              <a:rPr lang="en-GB" sz="1200" b="1" i="0" kern="0" dirty="0">
                <a:solidFill>
                  <a:schemeClr val="accent6"/>
                </a:solidFill>
              </a:rPr>
              <a:t>P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=0.0002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E27E7E9-8B9C-F616-B841-ECF660E3AFDB}"/>
              </a:ext>
            </a:extLst>
          </p:cNvPr>
          <p:cNvSpPr txBox="1"/>
          <p:nvPr/>
        </p:nvSpPr>
        <p:spPr>
          <a:xfrm>
            <a:off x="4035932" y="3041580"/>
            <a:ext cx="3276538" cy="1661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Arial" pitchFamily="34" charset="0"/>
              </a:rPr>
              <a:t>Razi, 2010 (aged 1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–6 years with 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cs typeface="Arial" pitchFamily="34" charset="0"/>
              </a:rPr>
              <a:t>recurrent wheezing)</a:t>
            </a:r>
          </a:p>
        </p:txBody>
      </p:sp>
      <p:sp>
        <p:nvSpPr>
          <p:cNvPr id="27" name="Content Placeholder 5">
            <a:extLst>
              <a:ext uri="{FF2B5EF4-FFF2-40B4-BE49-F238E27FC236}">
                <a16:creationId xmlns:a16="http://schemas.microsoft.com/office/drawing/2014/main" id="{3748CE2B-A418-B5D0-F6BF-EB7C4FF24775}"/>
              </a:ext>
            </a:extLst>
          </p:cNvPr>
          <p:cNvSpPr txBox="1">
            <a:spLocks/>
          </p:cNvSpPr>
          <p:nvPr/>
        </p:nvSpPr>
        <p:spPr>
          <a:xfrm>
            <a:off x="3953906" y="1667592"/>
            <a:ext cx="4117731" cy="252377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Study 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(patient profile)</a:t>
            </a:r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F0210060-523D-EF0B-6D8D-AF93EE0535D3}"/>
              </a:ext>
            </a:extLst>
          </p:cNvPr>
          <p:cNvSpPr txBox="1">
            <a:spLocks/>
          </p:cNvSpPr>
          <p:nvPr/>
        </p:nvSpPr>
        <p:spPr>
          <a:xfrm>
            <a:off x="4554537" y="5518769"/>
            <a:ext cx="319088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759EDD7-B29A-DA5B-C296-7FE222751509}"/>
              </a:ext>
            </a:extLst>
          </p:cNvPr>
          <p:cNvCxnSpPr>
            <a:cxnSpLocks/>
          </p:cNvCxnSpPr>
          <p:nvPr/>
        </p:nvCxnSpPr>
        <p:spPr>
          <a:xfrm>
            <a:off x="571499" y="5438669"/>
            <a:ext cx="693420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diritto 4">
            <a:extLst>
              <a:ext uri="{FF2B5EF4-FFF2-40B4-BE49-F238E27FC236}">
                <a16:creationId xmlns:a16="http://schemas.microsoft.com/office/drawing/2014/main" id="{D6F73D52-AF2C-4E09-CAE4-B291AABE30FE}"/>
              </a:ext>
            </a:extLst>
          </p:cNvPr>
          <p:cNvCxnSpPr>
            <a:cxnSpLocks/>
          </p:cNvCxnSpPr>
          <p:nvPr/>
        </p:nvCxnSpPr>
        <p:spPr>
          <a:xfrm flipV="1">
            <a:off x="3618165" y="2318994"/>
            <a:ext cx="0" cy="3116606"/>
          </a:xfrm>
          <a:prstGeom prst="line">
            <a:avLst/>
          </a:prstGeom>
          <a:ln w="9525" cap="rnd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ontent Placeholder 5">
            <a:extLst>
              <a:ext uri="{FF2B5EF4-FFF2-40B4-BE49-F238E27FC236}">
                <a16:creationId xmlns:a16="http://schemas.microsoft.com/office/drawing/2014/main" id="{347C49B3-759F-90CC-33F2-D4A8271CB5B0}"/>
              </a:ext>
            </a:extLst>
          </p:cNvPr>
          <p:cNvSpPr txBox="1">
            <a:spLocks/>
          </p:cNvSpPr>
          <p:nvPr/>
        </p:nvSpPr>
        <p:spPr>
          <a:xfrm>
            <a:off x="4011612" y="5518769"/>
            <a:ext cx="319088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</a:p>
        </p:txBody>
      </p:sp>
      <p:sp>
        <p:nvSpPr>
          <p:cNvPr id="38" name="Content Placeholder 5">
            <a:extLst>
              <a:ext uri="{FF2B5EF4-FFF2-40B4-BE49-F238E27FC236}">
                <a16:creationId xmlns:a16="http://schemas.microsoft.com/office/drawing/2014/main" id="{0D20EEC1-7A2E-3780-1926-9B641D575EBD}"/>
              </a:ext>
            </a:extLst>
          </p:cNvPr>
          <p:cNvSpPr txBox="1">
            <a:spLocks/>
          </p:cNvSpPr>
          <p:nvPr/>
        </p:nvSpPr>
        <p:spPr>
          <a:xfrm>
            <a:off x="3463925" y="5518769"/>
            <a:ext cx="319088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0</a:t>
            </a:r>
          </a:p>
        </p:txBody>
      </p:sp>
      <p:sp>
        <p:nvSpPr>
          <p:cNvPr id="39" name="Content Placeholder 5">
            <a:extLst>
              <a:ext uri="{FF2B5EF4-FFF2-40B4-BE49-F238E27FC236}">
                <a16:creationId xmlns:a16="http://schemas.microsoft.com/office/drawing/2014/main" id="{9B5FA561-283F-DBB1-DDFC-F3A383536E32}"/>
              </a:ext>
            </a:extLst>
          </p:cNvPr>
          <p:cNvSpPr txBox="1">
            <a:spLocks/>
          </p:cNvSpPr>
          <p:nvPr/>
        </p:nvSpPr>
        <p:spPr>
          <a:xfrm>
            <a:off x="2921000" y="5518769"/>
            <a:ext cx="319088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-2</a:t>
            </a:r>
          </a:p>
        </p:txBody>
      </p:sp>
      <p:sp>
        <p:nvSpPr>
          <p:cNvPr id="40" name="Content Placeholder 5">
            <a:extLst>
              <a:ext uri="{FF2B5EF4-FFF2-40B4-BE49-F238E27FC236}">
                <a16:creationId xmlns:a16="http://schemas.microsoft.com/office/drawing/2014/main" id="{DBDF28F6-4A84-C745-B644-B9A5EA9D9BE1}"/>
              </a:ext>
            </a:extLst>
          </p:cNvPr>
          <p:cNvSpPr txBox="1">
            <a:spLocks/>
          </p:cNvSpPr>
          <p:nvPr/>
        </p:nvSpPr>
        <p:spPr>
          <a:xfrm>
            <a:off x="2392363" y="5518769"/>
            <a:ext cx="319088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-4</a:t>
            </a:r>
          </a:p>
        </p:txBody>
      </p:sp>
      <p:sp>
        <p:nvSpPr>
          <p:cNvPr id="42" name="Diamond 41">
            <a:extLst>
              <a:ext uri="{FF2B5EF4-FFF2-40B4-BE49-F238E27FC236}">
                <a16:creationId xmlns:a16="http://schemas.microsoft.com/office/drawing/2014/main" id="{971C4C71-BEA5-5F48-E9A5-22DECBAE46C1}"/>
              </a:ext>
            </a:extLst>
          </p:cNvPr>
          <p:cNvSpPr/>
          <p:nvPr/>
        </p:nvSpPr>
        <p:spPr>
          <a:xfrm rot="5400000">
            <a:off x="3077228" y="4259193"/>
            <a:ext cx="203197" cy="934753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Diamond 70">
            <a:extLst>
              <a:ext uri="{FF2B5EF4-FFF2-40B4-BE49-F238E27FC236}">
                <a16:creationId xmlns:a16="http://schemas.microsoft.com/office/drawing/2014/main" id="{9AED5E32-F0F2-EADE-949C-2E9B0B6AE31F}"/>
              </a:ext>
            </a:extLst>
          </p:cNvPr>
          <p:cNvSpPr/>
          <p:nvPr/>
        </p:nvSpPr>
        <p:spPr>
          <a:xfrm rot="5400000">
            <a:off x="3124201" y="4952336"/>
            <a:ext cx="196846" cy="330202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Diamond 71">
            <a:extLst>
              <a:ext uri="{FF2B5EF4-FFF2-40B4-BE49-F238E27FC236}">
                <a16:creationId xmlns:a16="http://schemas.microsoft.com/office/drawing/2014/main" id="{21FE3C5A-CF5B-CB8F-59E7-1647B15341F7}"/>
              </a:ext>
            </a:extLst>
          </p:cNvPr>
          <p:cNvSpPr/>
          <p:nvPr/>
        </p:nvSpPr>
        <p:spPr>
          <a:xfrm rot="5400000">
            <a:off x="3155951" y="3204084"/>
            <a:ext cx="196846" cy="387352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1970CF6-1EA4-738B-47B6-22B925CD4EC3}"/>
              </a:ext>
            </a:extLst>
          </p:cNvPr>
          <p:cNvGrpSpPr/>
          <p:nvPr/>
        </p:nvGrpSpPr>
        <p:grpSpPr>
          <a:xfrm>
            <a:off x="3074193" y="2624667"/>
            <a:ext cx="445295" cy="97103"/>
            <a:chOff x="3074193" y="2459059"/>
            <a:chExt cx="445295" cy="97103"/>
          </a:xfrm>
          <a:solidFill>
            <a:schemeClr val="accent2"/>
          </a:solidFill>
        </p:grpSpPr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6023E796-DA22-349B-9CB9-2E51F01ECEC0}"/>
                </a:ext>
              </a:extLst>
            </p:cNvPr>
            <p:cNvCxnSpPr>
              <a:cxnSpLocks/>
            </p:cNvCxnSpPr>
            <p:nvPr/>
          </p:nvCxnSpPr>
          <p:spPr>
            <a:xfrm>
              <a:off x="3074193" y="2509838"/>
              <a:ext cx="445295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CD3DF126-6C65-467F-1A1E-FCC5917427C1}"/>
                </a:ext>
              </a:extLst>
            </p:cNvPr>
            <p:cNvSpPr/>
            <p:nvPr/>
          </p:nvSpPr>
          <p:spPr>
            <a:xfrm>
              <a:off x="3241410" y="2459059"/>
              <a:ext cx="97103" cy="971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A047135-FBC7-6EB7-235F-6E574AFED1A8}"/>
              </a:ext>
            </a:extLst>
          </p:cNvPr>
          <p:cNvGrpSpPr/>
          <p:nvPr/>
        </p:nvGrpSpPr>
        <p:grpSpPr>
          <a:xfrm>
            <a:off x="3231355" y="2849557"/>
            <a:ext cx="250033" cy="97103"/>
            <a:chOff x="3167061" y="2459059"/>
            <a:chExt cx="250033" cy="97103"/>
          </a:xfrm>
          <a:solidFill>
            <a:schemeClr val="accent2"/>
          </a:solidFill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44058FF2-7A7C-F749-CC37-402B26BC5DBD}"/>
                </a:ext>
              </a:extLst>
            </p:cNvPr>
            <p:cNvCxnSpPr>
              <a:cxnSpLocks/>
            </p:cNvCxnSpPr>
            <p:nvPr/>
          </p:nvCxnSpPr>
          <p:spPr>
            <a:xfrm>
              <a:off x="3167061" y="2509838"/>
              <a:ext cx="250033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DB3D7E2A-7493-5719-BD31-FB2FEDEFFB7B}"/>
                </a:ext>
              </a:extLst>
            </p:cNvPr>
            <p:cNvSpPr/>
            <p:nvPr/>
          </p:nvSpPr>
          <p:spPr>
            <a:xfrm>
              <a:off x="3241410" y="2459059"/>
              <a:ext cx="97103" cy="971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21C94FB-EA7C-8DE9-E8BE-7EA7020B793F}"/>
              </a:ext>
            </a:extLst>
          </p:cNvPr>
          <p:cNvGrpSpPr/>
          <p:nvPr/>
        </p:nvGrpSpPr>
        <p:grpSpPr>
          <a:xfrm>
            <a:off x="2733675" y="3074447"/>
            <a:ext cx="538163" cy="97103"/>
            <a:chOff x="3009900" y="2459059"/>
            <a:chExt cx="538163" cy="97103"/>
          </a:xfrm>
          <a:solidFill>
            <a:schemeClr val="accent2"/>
          </a:solidFill>
        </p:grpSpPr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491DD923-6641-0FB2-3B7D-7F282ED2DFE0}"/>
                </a:ext>
              </a:extLst>
            </p:cNvPr>
            <p:cNvCxnSpPr>
              <a:cxnSpLocks/>
            </p:cNvCxnSpPr>
            <p:nvPr/>
          </p:nvCxnSpPr>
          <p:spPr>
            <a:xfrm>
              <a:off x="3009900" y="2509838"/>
              <a:ext cx="538163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B3DB4E40-7B46-8ACE-376D-74BE34EE481D}"/>
                </a:ext>
              </a:extLst>
            </p:cNvPr>
            <p:cNvSpPr/>
            <p:nvPr/>
          </p:nvSpPr>
          <p:spPr>
            <a:xfrm>
              <a:off x="3241410" y="2459059"/>
              <a:ext cx="97103" cy="971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1CED813F-E295-45B9-D6A8-C250763C22A1}"/>
              </a:ext>
            </a:extLst>
          </p:cNvPr>
          <p:cNvGrpSpPr/>
          <p:nvPr/>
        </p:nvGrpSpPr>
        <p:grpSpPr>
          <a:xfrm>
            <a:off x="3233738" y="4367184"/>
            <a:ext cx="309562" cy="97103"/>
            <a:chOff x="3133726" y="2459059"/>
            <a:chExt cx="309562" cy="97103"/>
          </a:xfrm>
          <a:solidFill>
            <a:schemeClr val="accent2"/>
          </a:solidFill>
        </p:grpSpPr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C1C0515D-136A-1F22-A660-F1A676BBBB60}"/>
                </a:ext>
              </a:extLst>
            </p:cNvPr>
            <p:cNvCxnSpPr>
              <a:cxnSpLocks/>
            </p:cNvCxnSpPr>
            <p:nvPr/>
          </p:nvCxnSpPr>
          <p:spPr>
            <a:xfrm>
              <a:off x="3133726" y="2509838"/>
              <a:ext cx="309562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048224A-128B-50FB-05AE-BB25A7C5B832}"/>
                </a:ext>
              </a:extLst>
            </p:cNvPr>
            <p:cNvSpPr/>
            <p:nvPr/>
          </p:nvSpPr>
          <p:spPr>
            <a:xfrm>
              <a:off x="3241410" y="2459059"/>
              <a:ext cx="97103" cy="971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CDC6E9F-8E24-50B0-33D0-9A7916BDCC8F}"/>
              </a:ext>
            </a:extLst>
          </p:cNvPr>
          <p:cNvGrpSpPr/>
          <p:nvPr/>
        </p:nvGrpSpPr>
        <p:grpSpPr>
          <a:xfrm>
            <a:off x="2662236" y="4160197"/>
            <a:ext cx="538163" cy="97103"/>
            <a:chOff x="3024186" y="2459059"/>
            <a:chExt cx="538163" cy="97103"/>
          </a:xfrm>
          <a:solidFill>
            <a:schemeClr val="accent2"/>
          </a:solidFill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797ED9F-CA0B-F013-66E4-21E4ACAAAA15}"/>
                </a:ext>
              </a:extLst>
            </p:cNvPr>
            <p:cNvCxnSpPr>
              <a:cxnSpLocks/>
            </p:cNvCxnSpPr>
            <p:nvPr/>
          </p:nvCxnSpPr>
          <p:spPr>
            <a:xfrm>
              <a:off x="3024186" y="2509838"/>
              <a:ext cx="538163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49559425-B3A3-C2C9-C409-C53604C939FD}"/>
                </a:ext>
              </a:extLst>
            </p:cNvPr>
            <p:cNvSpPr/>
            <p:nvPr/>
          </p:nvSpPr>
          <p:spPr>
            <a:xfrm>
              <a:off x="3241410" y="2459059"/>
              <a:ext cx="97103" cy="9710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7" name="Left Bracket 96">
            <a:extLst>
              <a:ext uri="{FF2B5EF4-FFF2-40B4-BE49-F238E27FC236}">
                <a16:creationId xmlns:a16="http://schemas.microsoft.com/office/drawing/2014/main" id="{C8F86482-7DE0-CC27-9977-65B2D45E315B}"/>
              </a:ext>
            </a:extLst>
          </p:cNvPr>
          <p:cNvSpPr/>
          <p:nvPr/>
        </p:nvSpPr>
        <p:spPr>
          <a:xfrm>
            <a:off x="3953906" y="2304966"/>
            <a:ext cx="612925" cy="872129"/>
          </a:xfrm>
          <a:custGeom>
            <a:avLst/>
            <a:gdLst>
              <a:gd name="connsiteX0" fmla="*/ 1555354 w 1555354"/>
              <a:gd name="connsiteY0" fmla="*/ 3850008 h 3850008"/>
              <a:gd name="connsiteX1" fmla="*/ 0 w 1555354"/>
              <a:gd name="connsiteY1" fmla="*/ 3849992 h 3850008"/>
              <a:gd name="connsiteX2" fmla="*/ 0 w 1555354"/>
              <a:gd name="connsiteY2" fmla="*/ 16 h 3850008"/>
              <a:gd name="connsiteX3" fmla="*/ 1555354 w 1555354"/>
              <a:gd name="connsiteY3" fmla="*/ 0 h 3850008"/>
              <a:gd name="connsiteX4" fmla="*/ 1555354 w 1555354"/>
              <a:gd name="connsiteY4" fmla="*/ 3850008 h 3850008"/>
              <a:gd name="connsiteX0" fmla="*/ 1555354 w 1555354"/>
              <a:gd name="connsiteY0" fmla="*/ 3850008 h 3850008"/>
              <a:gd name="connsiteX1" fmla="*/ 0 w 1555354"/>
              <a:gd name="connsiteY1" fmla="*/ 3849992 h 3850008"/>
              <a:gd name="connsiteX2" fmla="*/ 0 w 1555354"/>
              <a:gd name="connsiteY2" fmla="*/ 16 h 3850008"/>
              <a:gd name="connsiteX3" fmla="*/ 1555354 w 1555354"/>
              <a:gd name="connsiteY3" fmla="*/ 0 h 3850008"/>
              <a:gd name="connsiteX0" fmla="*/ 1555354 w 1555354"/>
              <a:gd name="connsiteY0" fmla="*/ 3850008 h 3850008"/>
              <a:gd name="connsiteX1" fmla="*/ 0 w 1555354"/>
              <a:gd name="connsiteY1" fmla="*/ 3849992 h 3850008"/>
              <a:gd name="connsiteX2" fmla="*/ 0 w 1555354"/>
              <a:gd name="connsiteY2" fmla="*/ 16 h 3850008"/>
              <a:gd name="connsiteX3" fmla="*/ 1555354 w 1555354"/>
              <a:gd name="connsiteY3" fmla="*/ 0 h 3850008"/>
              <a:gd name="connsiteX4" fmla="*/ 1555354 w 1555354"/>
              <a:gd name="connsiteY4" fmla="*/ 3850008 h 3850008"/>
              <a:gd name="connsiteX0" fmla="*/ 0 w 1555354"/>
              <a:gd name="connsiteY0" fmla="*/ 3849992 h 3850008"/>
              <a:gd name="connsiteX1" fmla="*/ 0 w 1555354"/>
              <a:gd name="connsiteY1" fmla="*/ 16 h 3850008"/>
              <a:gd name="connsiteX2" fmla="*/ 1555354 w 1555354"/>
              <a:gd name="connsiteY2" fmla="*/ 0 h 385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5354" h="3850008" stroke="0" extrusionOk="0">
                <a:moveTo>
                  <a:pt x="1555354" y="3850008"/>
                </a:moveTo>
                <a:lnTo>
                  <a:pt x="0" y="3849992"/>
                </a:lnTo>
                <a:lnTo>
                  <a:pt x="0" y="16"/>
                </a:lnTo>
                <a:cubicBezTo>
                  <a:pt x="0" y="7"/>
                  <a:pt x="696356" y="0"/>
                  <a:pt x="1555354" y="0"/>
                </a:cubicBezTo>
                <a:lnTo>
                  <a:pt x="1555354" y="3850008"/>
                </a:lnTo>
                <a:close/>
              </a:path>
              <a:path w="1555354" h="3850008" fill="none">
                <a:moveTo>
                  <a:pt x="0" y="3849992"/>
                </a:moveTo>
                <a:lnTo>
                  <a:pt x="0" y="16"/>
                </a:lnTo>
                <a:cubicBezTo>
                  <a:pt x="0" y="7"/>
                  <a:pt x="696356" y="0"/>
                  <a:pt x="1555354" y="0"/>
                </a:cubicBezTo>
              </a:path>
            </a:pathLst>
          </a:custGeom>
          <a:noFill/>
          <a:ln w="22225">
            <a:solidFill>
              <a:schemeClr val="accent1">
                <a:lumMod val="75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2000" dirty="0">
              <a:solidFill>
                <a:schemeClr val="lt1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F24F5F66-32BC-8ECF-B8E7-21ED91EA7DA4}"/>
              </a:ext>
            </a:extLst>
          </p:cNvPr>
          <p:cNvSpPr txBox="1"/>
          <p:nvPr/>
        </p:nvSpPr>
        <p:spPr>
          <a:xfrm>
            <a:off x="3953907" y="2098248"/>
            <a:ext cx="1020994" cy="18004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cs typeface="Arial" pitchFamily="34" charset="0"/>
              </a:rPr>
              <a:t>OM-85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98CBE315-17DD-FCD5-712C-61CDFC079A02}"/>
              </a:ext>
            </a:extLst>
          </p:cNvPr>
          <p:cNvGrpSpPr/>
          <p:nvPr/>
        </p:nvGrpSpPr>
        <p:grpSpPr>
          <a:xfrm>
            <a:off x="4035932" y="4104746"/>
            <a:ext cx="3850413" cy="1257099"/>
            <a:chOff x="4035932" y="4112267"/>
            <a:chExt cx="3850413" cy="1257099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09EAE191-E91D-49B8-50D4-5DC39D37AD94}"/>
                </a:ext>
              </a:extLst>
            </p:cNvPr>
            <p:cNvSpPr txBox="1"/>
            <p:nvPr/>
          </p:nvSpPr>
          <p:spPr>
            <a:xfrm>
              <a:off x="4035932" y="4112267"/>
              <a:ext cx="3850413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cs typeface="Arial" pitchFamily="34" charset="0"/>
                </a:rPr>
                <a:t>Conejero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Arial" pitchFamily="34" charset="0"/>
                </a:rPr>
                <a:t>, 2019 (aged </a:t>
              </a:r>
              <a:r>
                <a:rPr lang="en-GB" sz="1200" kern="0" dirty="0">
                  <a:cs typeface="Arial" pitchFamily="34" charset="0"/>
                </a:rPr>
                <a:t>6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Arial" pitchFamily="34" charset="0"/>
                </a:rPr>
                <a:t>–35 months with recurrent wheezing) 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2D4FD7A-642A-AF41-AA25-DDDD72338EFF}"/>
                </a:ext>
              </a:extLst>
            </p:cNvPr>
            <p:cNvSpPr txBox="1"/>
            <p:nvPr/>
          </p:nvSpPr>
          <p:spPr>
            <a:xfrm>
              <a:off x="4035932" y="4320075"/>
              <a:ext cx="3297378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cs typeface="Arial" pitchFamily="34" charset="0"/>
                </a:rPr>
                <a:t>Emeryk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Arial" pitchFamily="34" charset="0"/>
                </a:rPr>
                <a:t>, 2018 (aged 6–16 years with allergic asthma)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65A247A-4137-60A2-BEF2-761951BBBF32}"/>
                </a:ext>
              </a:extLst>
            </p:cNvPr>
            <p:cNvSpPr txBox="1"/>
            <p:nvPr/>
          </p:nvSpPr>
          <p:spPr>
            <a:xfrm>
              <a:off x="4035932" y="4643344"/>
              <a:ext cx="2825656" cy="32438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</a:rPr>
                <a:t>Mean difference </a:t>
              </a:r>
              <a:r>
                <a:rPr kumimoji="0" lang="en-GB" sz="1200" i="0" u="none" strike="noStrike" kern="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</a:rPr>
                <a:t>(subtotal)</a:t>
              </a:r>
            </a:p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</a:rPr>
                <a:t>–1.60 </a:t>
              </a:r>
              <a:r>
                <a:rPr kumimoji="0" lang="en-GB" sz="1200" i="0" u="none" strike="noStrike" kern="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</a:rPr>
                <a:t>(–3.27, –0.06); </a:t>
              </a:r>
              <a:r>
                <a:rPr lang="en-GB" sz="1200" b="1" kern="0" dirty="0">
                  <a:solidFill>
                    <a:schemeClr val="accent6"/>
                  </a:solidFill>
                </a:rPr>
                <a:t>P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</a:rPr>
                <a:t>=0.06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CAA35E8-438C-A6B3-CDB2-69D940A73246}"/>
                </a:ext>
              </a:extLst>
            </p:cNvPr>
            <p:cNvSpPr txBox="1"/>
            <p:nvPr/>
          </p:nvSpPr>
          <p:spPr>
            <a:xfrm>
              <a:off x="4035932" y="5044982"/>
              <a:ext cx="2825656" cy="32438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</a:rPr>
                <a:t>Total mean difference </a:t>
              </a:r>
              <a:r>
                <a:rPr kumimoji="0" lang="en-GB" sz="1200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</a:rPr>
                <a:t>(OM-85 + PMBL)</a:t>
              </a:r>
            </a:p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</a:rPr>
                <a:t>–1.40 </a:t>
              </a:r>
              <a:r>
                <a:rPr kumimoji="0" lang="en-GB" sz="1200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</a:rPr>
                <a:t>(–2.01, –0.80); </a:t>
              </a:r>
              <a:r>
                <a:rPr lang="en-GB" sz="1200" b="1" kern="0" dirty="0">
                  <a:solidFill>
                    <a:schemeClr val="accent2"/>
                  </a:solidFill>
                </a:rPr>
                <a:t>P</a:t>
              </a: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</a:rPr>
                <a:t>&lt;0.00001</a:t>
              </a:r>
            </a:p>
          </p:txBody>
        </p:sp>
      </p:grpSp>
      <p:sp>
        <p:nvSpPr>
          <p:cNvPr id="108" name="Left Bracket 96">
            <a:extLst>
              <a:ext uri="{FF2B5EF4-FFF2-40B4-BE49-F238E27FC236}">
                <a16:creationId xmlns:a16="http://schemas.microsoft.com/office/drawing/2014/main" id="{E9064478-B602-9DC5-10EA-AB513B52035F}"/>
              </a:ext>
            </a:extLst>
          </p:cNvPr>
          <p:cNvSpPr/>
          <p:nvPr/>
        </p:nvSpPr>
        <p:spPr>
          <a:xfrm>
            <a:off x="3953906" y="4033057"/>
            <a:ext cx="612925" cy="442711"/>
          </a:xfrm>
          <a:custGeom>
            <a:avLst/>
            <a:gdLst>
              <a:gd name="connsiteX0" fmla="*/ 1555354 w 1555354"/>
              <a:gd name="connsiteY0" fmla="*/ 3850008 h 3850008"/>
              <a:gd name="connsiteX1" fmla="*/ 0 w 1555354"/>
              <a:gd name="connsiteY1" fmla="*/ 3849992 h 3850008"/>
              <a:gd name="connsiteX2" fmla="*/ 0 w 1555354"/>
              <a:gd name="connsiteY2" fmla="*/ 16 h 3850008"/>
              <a:gd name="connsiteX3" fmla="*/ 1555354 w 1555354"/>
              <a:gd name="connsiteY3" fmla="*/ 0 h 3850008"/>
              <a:gd name="connsiteX4" fmla="*/ 1555354 w 1555354"/>
              <a:gd name="connsiteY4" fmla="*/ 3850008 h 3850008"/>
              <a:gd name="connsiteX0" fmla="*/ 1555354 w 1555354"/>
              <a:gd name="connsiteY0" fmla="*/ 3850008 h 3850008"/>
              <a:gd name="connsiteX1" fmla="*/ 0 w 1555354"/>
              <a:gd name="connsiteY1" fmla="*/ 3849992 h 3850008"/>
              <a:gd name="connsiteX2" fmla="*/ 0 w 1555354"/>
              <a:gd name="connsiteY2" fmla="*/ 16 h 3850008"/>
              <a:gd name="connsiteX3" fmla="*/ 1555354 w 1555354"/>
              <a:gd name="connsiteY3" fmla="*/ 0 h 3850008"/>
              <a:gd name="connsiteX0" fmla="*/ 1555354 w 1555354"/>
              <a:gd name="connsiteY0" fmla="*/ 3850008 h 3850008"/>
              <a:gd name="connsiteX1" fmla="*/ 0 w 1555354"/>
              <a:gd name="connsiteY1" fmla="*/ 3849992 h 3850008"/>
              <a:gd name="connsiteX2" fmla="*/ 0 w 1555354"/>
              <a:gd name="connsiteY2" fmla="*/ 16 h 3850008"/>
              <a:gd name="connsiteX3" fmla="*/ 1555354 w 1555354"/>
              <a:gd name="connsiteY3" fmla="*/ 0 h 3850008"/>
              <a:gd name="connsiteX4" fmla="*/ 1555354 w 1555354"/>
              <a:gd name="connsiteY4" fmla="*/ 3850008 h 3850008"/>
              <a:gd name="connsiteX0" fmla="*/ 0 w 1555354"/>
              <a:gd name="connsiteY0" fmla="*/ 3849992 h 3850008"/>
              <a:gd name="connsiteX1" fmla="*/ 0 w 1555354"/>
              <a:gd name="connsiteY1" fmla="*/ 16 h 3850008"/>
              <a:gd name="connsiteX2" fmla="*/ 1555354 w 1555354"/>
              <a:gd name="connsiteY2" fmla="*/ 0 h 385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55354" h="3850008" stroke="0" extrusionOk="0">
                <a:moveTo>
                  <a:pt x="1555354" y="3850008"/>
                </a:moveTo>
                <a:lnTo>
                  <a:pt x="0" y="3849992"/>
                </a:lnTo>
                <a:lnTo>
                  <a:pt x="0" y="16"/>
                </a:lnTo>
                <a:cubicBezTo>
                  <a:pt x="0" y="7"/>
                  <a:pt x="696356" y="0"/>
                  <a:pt x="1555354" y="0"/>
                </a:cubicBezTo>
                <a:lnTo>
                  <a:pt x="1555354" y="3850008"/>
                </a:lnTo>
                <a:close/>
              </a:path>
              <a:path w="1555354" h="3850008" fill="none">
                <a:moveTo>
                  <a:pt x="0" y="3849992"/>
                </a:moveTo>
                <a:lnTo>
                  <a:pt x="0" y="16"/>
                </a:lnTo>
                <a:cubicBezTo>
                  <a:pt x="0" y="7"/>
                  <a:pt x="696356" y="0"/>
                  <a:pt x="1555354" y="0"/>
                </a:cubicBezTo>
              </a:path>
            </a:pathLst>
          </a:custGeom>
          <a:noFill/>
          <a:ln w="22225">
            <a:solidFill>
              <a:schemeClr val="accent1">
                <a:lumMod val="75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2000" dirty="0">
              <a:solidFill>
                <a:schemeClr val="lt1"/>
              </a:solidFill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0DA65A2-42E8-7201-5B98-082546A4B0D0}"/>
              </a:ext>
            </a:extLst>
          </p:cNvPr>
          <p:cNvSpPr txBox="1"/>
          <p:nvPr/>
        </p:nvSpPr>
        <p:spPr>
          <a:xfrm>
            <a:off x="3953907" y="3826338"/>
            <a:ext cx="1020994" cy="18004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cs typeface="Arial" pitchFamily="34" charset="0"/>
              </a:rPr>
              <a:t>PMBL</a:t>
            </a:r>
          </a:p>
        </p:txBody>
      </p:sp>
      <p:sp>
        <p:nvSpPr>
          <p:cNvPr id="113" name="Content Placeholder 5">
            <a:extLst>
              <a:ext uri="{FF2B5EF4-FFF2-40B4-BE49-F238E27FC236}">
                <a16:creationId xmlns:a16="http://schemas.microsoft.com/office/drawing/2014/main" id="{B51EEAE9-3F46-B0DD-82D0-F28F4FF48AB5}"/>
              </a:ext>
            </a:extLst>
          </p:cNvPr>
          <p:cNvSpPr txBox="1">
            <a:spLocks/>
          </p:cNvSpPr>
          <p:nvPr/>
        </p:nvSpPr>
        <p:spPr>
          <a:xfrm>
            <a:off x="1784350" y="5801344"/>
            <a:ext cx="1795463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Favors OM-85 or PMBL</a:t>
            </a:r>
          </a:p>
        </p:txBody>
      </p:sp>
      <p:sp>
        <p:nvSpPr>
          <p:cNvPr id="114" name="Content Placeholder 5">
            <a:extLst>
              <a:ext uri="{FF2B5EF4-FFF2-40B4-BE49-F238E27FC236}">
                <a16:creationId xmlns:a16="http://schemas.microsoft.com/office/drawing/2014/main" id="{732746E1-31F3-622A-FEC6-91E052470BD7}"/>
              </a:ext>
            </a:extLst>
          </p:cNvPr>
          <p:cNvSpPr txBox="1">
            <a:spLocks/>
          </p:cNvSpPr>
          <p:nvPr/>
        </p:nvSpPr>
        <p:spPr>
          <a:xfrm>
            <a:off x="3663950" y="5801344"/>
            <a:ext cx="1795463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Favors control</a:t>
            </a:r>
          </a:p>
        </p:txBody>
      </p: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321B38E1-3D62-EC9D-52F7-26BA686DAD0E}"/>
              </a:ext>
            </a:extLst>
          </p:cNvPr>
          <p:cNvCxnSpPr>
            <a:cxnSpLocks/>
          </p:cNvCxnSpPr>
          <p:nvPr/>
        </p:nvCxnSpPr>
        <p:spPr>
          <a:xfrm>
            <a:off x="3677953" y="5734050"/>
            <a:ext cx="1132172" cy="0"/>
          </a:xfrm>
          <a:prstGeom prst="straightConnector1">
            <a:avLst/>
          </a:prstGeom>
          <a:ln w="25400" cap="rnd">
            <a:solidFill>
              <a:schemeClr val="tx1"/>
            </a:solidFill>
            <a:round/>
            <a:tailEnd type="stealth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78014BD1-0733-0FBB-236D-5CB764D422EA}"/>
              </a:ext>
            </a:extLst>
          </p:cNvPr>
          <p:cNvCxnSpPr>
            <a:cxnSpLocks/>
          </p:cNvCxnSpPr>
          <p:nvPr/>
        </p:nvCxnSpPr>
        <p:spPr>
          <a:xfrm flipH="1">
            <a:off x="1978025" y="5734050"/>
            <a:ext cx="1590675" cy="0"/>
          </a:xfrm>
          <a:prstGeom prst="straightConnector1">
            <a:avLst/>
          </a:prstGeom>
          <a:ln w="25400" cap="rnd">
            <a:solidFill>
              <a:schemeClr val="tx1"/>
            </a:solidFill>
            <a:round/>
            <a:tailEnd type="stealth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30">
            <a:extLst>
              <a:ext uri="{FF2B5EF4-FFF2-40B4-BE49-F238E27FC236}">
                <a16:creationId xmlns:a16="http://schemas.microsoft.com/office/drawing/2014/main" id="{16F85F55-D623-07ED-D3D5-EC01A80CF645}"/>
              </a:ext>
            </a:extLst>
          </p:cNvPr>
          <p:cNvGrpSpPr/>
          <p:nvPr/>
        </p:nvGrpSpPr>
        <p:grpSpPr>
          <a:xfrm rot="20917827" flipH="1">
            <a:off x="11370707" y="481591"/>
            <a:ext cx="590729" cy="513573"/>
            <a:chOff x="9755181" y="2582712"/>
            <a:chExt cx="663760" cy="577066"/>
          </a:xfrm>
          <a:noFill/>
        </p:grpSpPr>
        <p:grpSp>
          <p:nvGrpSpPr>
            <p:cNvPr id="5" name="Group 31">
              <a:extLst>
                <a:ext uri="{FF2B5EF4-FFF2-40B4-BE49-F238E27FC236}">
                  <a16:creationId xmlns:a16="http://schemas.microsoft.com/office/drawing/2014/main" id="{C3BF6C37-51A3-9E5B-EA7D-826287A0820B}"/>
                </a:ext>
              </a:extLst>
            </p:cNvPr>
            <p:cNvGrpSpPr/>
            <p:nvPr/>
          </p:nvGrpSpPr>
          <p:grpSpPr>
            <a:xfrm>
              <a:off x="9853081" y="2582712"/>
              <a:ext cx="565860" cy="562917"/>
              <a:chOff x="9762707" y="2529673"/>
              <a:chExt cx="657478" cy="654058"/>
            </a:xfrm>
            <a:grpFill/>
          </p:grpSpPr>
          <p:sp>
            <p:nvSpPr>
              <p:cNvPr id="8" name="Freeform: Shape 33">
                <a:extLst>
                  <a:ext uri="{FF2B5EF4-FFF2-40B4-BE49-F238E27FC236}">
                    <a16:creationId xmlns:a16="http://schemas.microsoft.com/office/drawing/2014/main" id="{17A56A8C-1207-C270-BE52-694D6F663759}"/>
                  </a:ext>
                </a:extLst>
              </p:cNvPr>
              <p:cNvSpPr/>
              <p:nvPr/>
            </p:nvSpPr>
            <p:spPr>
              <a:xfrm>
                <a:off x="10017754" y="2667000"/>
                <a:ext cx="402431" cy="516731"/>
              </a:xfrm>
              <a:custGeom>
                <a:avLst/>
                <a:gdLst>
                  <a:gd name="connsiteX0" fmla="*/ 0 w 402431"/>
                  <a:gd name="connsiteY0" fmla="*/ 314325 h 516731"/>
                  <a:gd name="connsiteX1" fmla="*/ 119063 w 402431"/>
                  <a:gd name="connsiteY1" fmla="*/ 309563 h 516731"/>
                  <a:gd name="connsiteX2" fmla="*/ 176213 w 402431"/>
                  <a:gd name="connsiteY2" fmla="*/ 69056 h 516731"/>
                  <a:gd name="connsiteX3" fmla="*/ 402431 w 402431"/>
                  <a:gd name="connsiteY3" fmla="*/ 0 h 516731"/>
                  <a:gd name="connsiteX4" fmla="*/ 271463 w 402431"/>
                  <a:gd name="connsiteY4" fmla="*/ 516731 h 516731"/>
                  <a:gd name="connsiteX5" fmla="*/ 2381 w 402431"/>
                  <a:gd name="connsiteY5" fmla="*/ 516731 h 516731"/>
                  <a:gd name="connsiteX6" fmla="*/ 0 w 402431"/>
                  <a:gd name="connsiteY6" fmla="*/ 314325 h 516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2431" h="516731">
                    <a:moveTo>
                      <a:pt x="0" y="314325"/>
                    </a:moveTo>
                    <a:lnTo>
                      <a:pt x="119063" y="309563"/>
                    </a:lnTo>
                    <a:lnTo>
                      <a:pt x="176213" y="69056"/>
                    </a:lnTo>
                    <a:lnTo>
                      <a:pt x="402431" y="0"/>
                    </a:lnTo>
                    <a:lnTo>
                      <a:pt x="271463" y="516731"/>
                    </a:lnTo>
                    <a:lnTo>
                      <a:pt x="2381" y="516731"/>
                    </a:lnTo>
                    <a:cubicBezTo>
                      <a:pt x="1587" y="449262"/>
                      <a:pt x="794" y="381794"/>
                      <a:pt x="0" y="31432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Freeform: Shape 34">
                <a:extLst>
                  <a:ext uri="{FF2B5EF4-FFF2-40B4-BE49-F238E27FC236}">
                    <a16:creationId xmlns:a16="http://schemas.microsoft.com/office/drawing/2014/main" id="{112D5013-0D0E-E3DD-A43C-4030871693F6}"/>
                  </a:ext>
                </a:extLst>
              </p:cNvPr>
              <p:cNvSpPr/>
              <p:nvPr/>
            </p:nvSpPr>
            <p:spPr>
              <a:xfrm>
                <a:off x="10214892" y="2529673"/>
                <a:ext cx="202406" cy="164307"/>
              </a:xfrm>
              <a:custGeom>
                <a:avLst/>
                <a:gdLst>
                  <a:gd name="connsiteX0" fmla="*/ 0 w 202406"/>
                  <a:gd name="connsiteY0" fmla="*/ 164306 h 164306"/>
                  <a:gd name="connsiteX1" fmla="*/ 180975 w 202406"/>
                  <a:gd name="connsiteY1" fmla="*/ 104775 h 164306"/>
                  <a:gd name="connsiteX2" fmla="*/ 202406 w 202406"/>
                  <a:gd name="connsiteY2" fmla="*/ 40481 h 164306"/>
                  <a:gd name="connsiteX3" fmla="*/ 50006 w 202406"/>
                  <a:gd name="connsiteY3" fmla="*/ 0 h 164306"/>
                  <a:gd name="connsiteX4" fmla="*/ 0 w 202406"/>
                  <a:gd name="connsiteY4" fmla="*/ 164306 h 164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406" h="164306">
                    <a:moveTo>
                      <a:pt x="0" y="164306"/>
                    </a:moveTo>
                    <a:lnTo>
                      <a:pt x="180975" y="104775"/>
                    </a:lnTo>
                    <a:lnTo>
                      <a:pt x="202406" y="40481"/>
                    </a:lnTo>
                    <a:lnTo>
                      <a:pt x="50006" y="0"/>
                    </a:lnTo>
                    <a:lnTo>
                      <a:pt x="0" y="16430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Rectangle: Top Corners Rounded 35">
                <a:extLst>
                  <a:ext uri="{FF2B5EF4-FFF2-40B4-BE49-F238E27FC236}">
                    <a16:creationId xmlns:a16="http://schemas.microsoft.com/office/drawing/2014/main" id="{736076F2-3AC4-5700-880F-13562A21C401}"/>
                  </a:ext>
                </a:extLst>
              </p:cNvPr>
              <p:cNvSpPr/>
              <p:nvPr/>
            </p:nvSpPr>
            <p:spPr>
              <a:xfrm rot="16200000">
                <a:off x="9860601" y="3043283"/>
                <a:ext cx="151894" cy="89889"/>
              </a:xfrm>
              <a:prstGeom prst="round2SameRect">
                <a:avLst>
                  <a:gd name="adj1" fmla="val 19318"/>
                  <a:gd name="adj2" fmla="val 0"/>
                </a:avLst>
              </a:pr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13" name="Straight Connector 36">
                <a:extLst>
                  <a:ext uri="{FF2B5EF4-FFF2-40B4-BE49-F238E27FC236}">
                    <a16:creationId xmlns:a16="http://schemas.microsoft.com/office/drawing/2014/main" id="{EDB81B7E-9EE4-C3CF-8206-825498040CC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762708" y="3012280"/>
                <a:ext cx="98049" cy="19051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37">
                <a:extLst>
                  <a:ext uri="{FF2B5EF4-FFF2-40B4-BE49-F238E27FC236}">
                    <a16:creationId xmlns:a16="http://schemas.microsoft.com/office/drawing/2014/main" id="{77657845-D1A9-B32B-CE59-D41A7C49D69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67733" y="3145124"/>
                <a:ext cx="93024" cy="19051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38">
                <a:extLst>
                  <a:ext uri="{FF2B5EF4-FFF2-40B4-BE49-F238E27FC236}">
                    <a16:creationId xmlns:a16="http://schemas.microsoft.com/office/drawing/2014/main" id="{DA0D07A2-94EA-055F-A943-638170CCB1A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762707" y="3088227"/>
                <a:ext cx="98049" cy="0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6" name="Freeform: Shape 32">
              <a:extLst>
                <a:ext uri="{FF2B5EF4-FFF2-40B4-BE49-F238E27FC236}">
                  <a16:creationId xmlns:a16="http://schemas.microsoft.com/office/drawing/2014/main" id="{A9F7E68A-61C4-7CC4-AA57-8F95A18B3622}"/>
                </a:ext>
              </a:extLst>
            </p:cNvPr>
            <p:cNvSpPr/>
            <p:nvPr/>
          </p:nvSpPr>
          <p:spPr>
            <a:xfrm rot="2164224">
              <a:off x="9755181" y="2957738"/>
              <a:ext cx="165194" cy="202040"/>
            </a:xfrm>
            <a:custGeom>
              <a:avLst/>
              <a:gdLst>
                <a:gd name="connsiteX0" fmla="*/ 38696 w 244627"/>
                <a:gd name="connsiteY0" fmla="*/ 0 h 302791"/>
                <a:gd name="connsiteX1" fmla="*/ 244627 w 244627"/>
                <a:gd name="connsiteY1" fmla="*/ 282709 h 302791"/>
                <a:gd name="connsiteX2" fmla="*/ 220624 w 244627"/>
                <a:gd name="connsiteY2" fmla="*/ 300424 h 302791"/>
                <a:gd name="connsiteX3" fmla="*/ 153729 w 244627"/>
                <a:gd name="connsiteY3" fmla="*/ 264683 h 302791"/>
                <a:gd name="connsiteX4" fmla="*/ 54361 w 244627"/>
                <a:gd name="connsiteY4" fmla="*/ 229370 h 302791"/>
                <a:gd name="connsiteX5" fmla="*/ 10671 w 244627"/>
                <a:gd name="connsiteY5" fmla="*/ 190073 h 302791"/>
                <a:gd name="connsiteX6" fmla="*/ 20007 w 244627"/>
                <a:gd name="connsiteY6" fmla="*/ 137029 h 302791"/>
                <a:gd name="connsiteX7" fmla="*/ 293 w 244627"/>
                <a:gd name="connsiteY7" fmla="*/ 82607 h 302791"/>
                <a:gd name="connsiteX8" fmla="*/ 36295 w 244627"/>
                <a:gd name="connsiteY8" fmla="*/ 34236 h 302791"/>
                <a:gd name="connsiteX9" fmla="*/ 36640 w 244627"/>
                <a:gd name="connsiteY9" fmla="*/ 32960 h 302791"/>
                <a:gd name="connsiteX0" fmla="*/ 38696 w 244627"/>
                <a:gd name="connsiteY0" fmla="*/ 0 h 302791"/>
                <a:gd name="connsiteX1" fmla="*/ 244627 w 244627"/>
                <a:gd name="connsiteY1" fmla="*/ 282709 h 302791"/>
                <a:gd name="connsiteX2" fmla="*/ 220624 w 244627"/>
                <a:gd name="connsiteY2" fmla="*/ 300424 h 302791"/>
                <a:gd name="connsiteX3" fmla="*/ 153729 w 244627"/>
                <a:gd name="connsiteY3" fmla="*/ 264683 h 302791"/>
                <a:gd name="connsiteX4" fmla="*/ 54361 w 244627"/>
                <a:gd name="connsiteY4" fmla="*/ 229370 h 302791"/>
                <a:gd name="connsiteX5" fmla="*/ 10671 w 244627"/>
                <a:gd name="connsiteY5" fmla="*/ 190073 h 302791"/>
                <a:gd name="connsiteX6" fmla="*/ 20007 w 244627"/>
                <a:gd name="connsiteY6" fmla="*/ 137029 h 302791"/>
                <a:gd name="connsiteX7" fmla="*/ 293 w 244627"/>
                <a:gd name="connsiteY7" fmla="*/ 82607 h 302791"/>
                <a:gd name="connsiteX8" fmla="*/ 36295 w 244627"/>
                <a:gd name="connsiteY8" fmla="*/ 34236 h 302791"/>
                <a:gd name="connsiteX9" fmla="*/ 36640 w 244627"/>
                <a:gd name="connsiteY9" fmla="*/ 32960 h 302791"/>
                <a:gd name="connsiteX10" fmla="*/ 130136 w 244627"/>
                <a:gd name="connsiteY10" fmla="*/ 91440 h 302791"/>
                <a:gd name="connsiteX0" fmla="*/ 244627 w 244627"/>
                <a:gd name="connsiteY0" fmla="*/ 250928 h 271010"/>
                <a:gd name="connsiteX1" fmla="*/ 220624 w 244627"/>
                <a:gd name="connsiteY1" fmla="*/ 268643 h 271010"/>
                <a:gd name="connsiteX2" fmla="*/ 153729 w 244627"/>
                <a:gd name="connsiteY2" fmla="*/ 232902 h 271010"/>
                <a:gd name="connsiteX3" fmla="*/ 54361 w 244627"/>
                <a:gd name="connsiteY3" fmla="*/ 197589 h 271010"/>
                <a:gd name="connsiteX4" fmla="*/ 10671 w 244627"/>
                <a:gd name="connsiteY4" fmla="*/ 158292 h 271010"/>
                <a:gd name="connsiteX5" fmla="*/ 20007 w 244627"/>
                <a:gd name="connsiteY5" fmla="*/ 105248 h 271010"/>
                <a:gd name="connsiteX6" fmla="*/ 293 w 244627"/>
                <a:gd name="connsiteY6" fmla="*/ 50826 h 271010"/>
                <a:gd name="connsiteX7" fmla="*/ 36295 w 244627"/>
                <a:gd name="connsiteY7" fmla="*/ 2455 h 271010"/>
                <a:gd name="connsiteX8" fmla="*/ 36640 w 244627"/>
                <a:gd name="connsiteY8" fmla="*/ 1179 h 271010"/>
                <a:gd name="connsiteX9" fmla="*/ 130136 w 244627"/>
                <a:gd name="connsiteY9" fmla="*/ 59659 h 271010"/>
                <a:gd name="connsiteX0" fmla="*/ 244627 w 244627"/>
                <a:gd name="connsiteY0" fmla="*/ 249749 h 269831"/>
                <a:gd name="connsiteX1" fmla="*/ 220624 w 244627"/>
                <a:gd name="connsiteY1" fmla="*/ 267464 h 269831"/>
                <a:gd name="connsiteX2" fmla="*/ 153729 w 244627"/>
                <a:gd name="connsiteY2" fmla="*/ 231723 h 269831"/>
                <a:gd name="connsiteX3" fmla="*/ 54361 w 244627"/>
                <a:gd name="connsiteY3" fmla="*/ 196410 h 269831"/>
                <a:gd name="connsiteX4" fmla="*/ 10671 w 244627"/>
                <a:gd name="connsiteY4" fmla="*/ 157113 h 269831"/>
                <a:gd name="connsiteX5" fmla="*/ 20007 w 244627"/>
                <a:gd name="connsiteY5" fmla="*/ 104069 h 269831"/>
                <a:gd name="connsiteX6" fmla="*/ 293 w 244627"/>
                <a:gd name="connsiteY6" fmla="*/ 49647 h 269831"/>
                <a:gd name="connsiteX7" fmla="*/ 36295 w 244627"/>
                <a:gd name="connsiteY7" fmla="*/ 1276 h 269831"/>
                <a:gd name="connsiteX8" fmla="*/ 36640 w 244627"/>
                <a:gd name="connsiteY8" fmla="*/ 0 h 269831"/>
                <a:gd name="connsiteX0" fmla="*/ 220624 w 220624"/>
                <a:gd name="connsiteY0" fmla="*/ 267464 h 269831"/>
                <a:gd name="connsiteX1" fmla="*/ 153729 w 220624"/>
                <a:gd name="connsiteY1" fmla="*/ 231723 h 269831"/>
                <a:gd name="connsiteX2" fmla="*/ 54361 w 220624"/>
                <a:gd name="connsiteY2" fmla="*/ 196410 h 269831"/>
                <a:gd name="connsiteX3" fmla="*/ 10671 w 220624"/>
                <a:gd name="connsiteY3" fmla="*/ 157113 h 269831"/>
                <a:gd name="connsiteX4" fmla="*/ 20007 w 220624"/>
                <a:gd name="connsiteY4" fmla="*/ 104069 h 269831"/>
                <a:gd name="connsiteX5" fmla="*/ 293 w 220624"/>
                <a:gd name="connsiteY5" fmla="*/ 49647 h 269831"/>
                <a:gd name="connsiteX6" fmla="*/ 36295 w 220624"/>
                <a:gd name="connsiteY6" fmla="*/ 1276 h 269831"/>
                <a:gd name="connsiteX7" fmla="*/ 36640 w 220624"/>
                <a:gd name="connsiteY7" fmla="*/ 0 h 26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624" h="269831">
                  <a:moveTo>
                    <a:pt x="220624" y="267464"/>
                  </a:moveTo>
                  <a:cubicBezTo>
                    <a:pt x="195046" y="275832"/>
                    <a:pt x="168352" y="261572"/>
                    <a:pt x="153729" y="231723"/>
                  </a:cubicBezTo>
                  <a:cubicBezTo>
                    <a:pt x="119216" y="260055"/>
                    <a:pt x="74392" y="244130"/>
                    <a:pt x="54361" y="196410"/>
                  </a:cubicBezTo>
                  <a:cubicBezTo>
                    <a:pt x="34685" y="199547"/>
                    <a:pt x="16210" y="182932"/>
                    <a:pt x="10671" y="157113"/>
                  </a:cubicBezTo>
                  <a:cubicBezTo>
                    <a:pt x="6660" y="138433"/>
                    <a:pt x="10206" y="118273"/>
                    <a:pt x="20007" y="104069"/>
                  </a:cubicBezTo>
                  <a:cubicBezTo>
                    <a:pt x="6101" y="92928"/>
                    <a:pt x="-1642" y="71548"/>
                    <a:pt x="293" y="49647"/>
                  </a:cubicBezTo>
                  <a:cubicBezTo>
                    <a:pt x="2565" y="24004"/>
                    <a:pt x="17513" y="3919"/>
                    <a:pt x="36295" y="1276"/>
                  </a:cubicBezTo>
                  <a:cubicBezTo>
                    <a:pt x="36407" y="847"/>
                    <a:pt x="36528" y="429"/>
                    <a:pt x="36640" y="0"/>
                  </a:cubicBezTo>
                </a:path>
              </a:pathLst>
            </a:custGeom>
            <a:grpFill/>
            <a:ln w="15875" cap="rnd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6" name="TextBox 138">
            <a:extLst>
              <a:ext uri="{FF2B5EF4-FFF2-40B4-BE49-F238E27FC236}">
                <a16:creationId xmlns:a16="http://schemas.microsoft.com/office/drawing/2014/main" id="{2E52FA26-F129-4F86-9D4F-D6B64012DE27}"/>
              </a:ext>
            </a:extLst>
          </p:cNvPr>
          <p:cNvSpPr txBox="1"/>
          <p:nvPr/>
        </p:nvSpPr>
        <p:spPr>
          <a:xfrm>
            <a:off x="11229795" y="287001"/>
            <a:ext cx="904094" cy="1388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0" cap="none" spc="-8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Wheezing/Asthma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B04F594-5E15-5AB7-94D0-FDE5C93C5FFB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592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Diamond 115">
            <a:extLst>
              <a:ext uri="{FF2B5EF4-FFF2-40B4-BE49-F238E27FC236}">
                <a16:creationId xmlns:a16="http://schemas.microsoft.com/office/drawing/2014/main" id="{37410471-44E1-7D6A-C6CA-0864411AFAF1}"/>
              </a:ext>
            </a:extLst>
          </p:cNvPr>
          <p:cNvSpPr/>
          <p:nvPr/>
        </p:nvSpPr>
        <p:spPr>
          <a:xfrm rot="5400000">
            <a:off x="7872291" y="3002637"/>
            <a:ext cx="328855" cy="771525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1CFE3A8-247B-E352-76F3-45E49A7D3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OM-85 preventative treatment decreased RTI </a:t>
            </a:r>
            <a:br>
              <a:rPr lang="en-GB" dirty="0"/>
            </a:br>
            <a:r>
              <a:rPr lang="en-GB" dirty="0"/>
              <a:t>frequency and RTI-related wheezing duration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3C38FE-445B-1E86-8D13-3FBB98B8B60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*IV, random refers to a random-effects method used for meta-analysis based on an inverse variance approach.</a:t>
            </a:r>
          </a:p>
          <a:p>
            <a:r>
              <a:rPr lang="en-GB" dirty="0"/>
              <a:t>Cl, confidence interval; RTI, respiratory tract infection.</a:t>
            </a:r>
          </a:p>
          <a:p>
            <a:r>
              <a:rPr lang="en-GB" dirty="0"/>
              <a:t>1. Yin J, Int </a:t>
            </a:r>
            <a:r>
              <a:rPr lang="en-GB" dirty="0" err="1"/>
              <a:t>Immunopharmacol</a:t>
            </a:r>
            <a:r>
              <a:rPr lang="en-GB" dirty="0"/>
              <a:t>. 2018;54:198-209.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C6A3161-5D64-804C-6C2A-1D49E716895E}"/>
              </a:ext>
            </a:extLst>
          </p:cNvPr>
          <p:cNvSpPr txBox="1"/>
          <p:nvPr/>
        </p:nvSpPr>
        <p:spPr>
          <a:xfrm>
            <a:off x="3326116" y="3261615"/>
            <a:ext cx="2640571" cy="9670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Arial" pitchFamily="34" charset="0"/>
              </a:rPr>
              <a:t>Total mean difference IV, </a:t>
            </a:r>
            <a:b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Arial" pitchFamily="34" charset="0"/>
              </a:rPr>
            </a:b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Arial" pitchFamily="34" charset="0"/>
              </a:rPr>
              <a:t>random, 95% CI:</a:t>
            </a: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cs typeface="Arial" pitchFamily="34" charset="0"/>
              </a:rPr>
              <a:t>–2.33 </a:t>
            </a: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Arial" pitchFamily="34" charset="0"/>
              </a:rPr>
              <a:t>(–2.75, –1.90); </a:t>
            </a:r>
            <a:br>
              <a:rPr kumimoji="0" lang="en-GB" sz="14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Arial" pitchFamily="34" charset="0"/>
              </a:rPr>
            </a:b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Arial" pitchFamily="34" charset="0"/>
              </a:rPr>
              <a:t>P&lt;0.00001</a:t>
            </a:r>
            <a:endParaRPr kumimoji="0" lang="en-GB" sz="120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cs typeface="Arial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66" name="Content Placeholder 5">
            <a:extLst>
              <a:ext uri="{FF2B5EF4-FFF2-40B4-BE49-F238E27FC236}">
                <a16:creationId xmlns:a16="http://schemas.microsoft.com/office/drawing/2014/main" id="{5DF1304A-5549-EF61-FE45-FED58674573C}"/>
              </a:ext>
            </a:extLst>
          </p:cNvPr>
          <p:cNvSpPr txBox="1">
            <a:spLocks/>
          </p:cNvSpPr>
          <p:nvPr/>
        </p:nvSpPr>
        <p:spPr>
          <a:xfrm>
            <a:off x="4115810" y="4724442"/>
            <a:ext cx="319088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018A0049-1B2A-2C56-C6A4-B2E8635F1B63}"/>
              </a:ext>
            </a:extLst>
          </p:cNvPr>
          <p:cNvCxnSpPr>
            <a:cxnSpLocks/>
          </p:cNvCxnSpPr>
          <p:nvPr/>
        </p:nvCxnSpPr>
        <p:spPr>
          <a:xfrm>
            <a:off x="377536" y="4644342"/>
            <a:ext cx="535824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ontent Placeholder 5">
            <a:extLst>
              <a:ext uri="{FF2B5EF4-FFF2-40B4-BE49-F238E27FC236}">
                <a16:creationId xmlns:a16="http://schemas.microsoft.com/office/drawing/2014/main" id="{D8738377-5CC5-AF9C-52CE-11A1A9F39E74}"/>
              </a:ext>
            </a:extLst>
          </p:cNvPr>
          <p:cNvSpPr txBox="1">
            <a:spLocks/>
          </p:cNvSpPr>
          <p:nvPr/>
        </p:nvSpPr>
        <p:spPr>
          <a:xfrm>
            <a:off x="3510973" y="4724442"/>
            <a:ext cx="319088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</a:p>
        </p:txBody>
      </p:sp>
      <p:sp>
        <p:nvSpPr>
          <p:cNvPr id="70" name="Content Placeholder 5">
            <a:extLst>
              <a:ext uri="{FF2B5EF4-FFF2-40B4-BE49-F238E27FC236}">
                <a16:creationId xmlns:a16="http://schemas.microsoft.com/office/drawing/2014/main" id="{5FA3F147-AD58-0447-1F19-9ED057185D32}"/>
              </a:ext>
            </a:extLst>
          </p:cNvPr>
          <p:cNvSpPr txBox="1">
            <a:spLocks/>
          </p:cNvSpPr>
          <p:nvPr/>
        </p:nvSpPr>
        <p:spPr>
          <a:xfrm>
            <a:off x="2910898" y="4724442"/>
            <a:ext cx="319088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0</a:t>
            </a:r>
          </a:p>
        </p:txBody>
      </p:sp>
      <p:sp>
        <p:nvSpPr>
          <p:cNvPr id="71" name="Content Placeholder 5">
            <a:extLst>
              <a:ext uri="{FF2B5EF4-FFF2-40B4-BE49-F238E27FC236}">
                <a16:creationId xmlns:a16="http://schemas.microsoft.com/office/drawing/2014/main" id="{3B39F063-3606-21F9-45B3-3A1CD31C89C6}"/>
              </a:ext>
            </a:extLst>
          </p:cNvPr>
          <p:cNvSpPr txBox="1">
            <a:spLocks/>
          </p:cNvSpPr>
          <p:nvPr/>
        </p:nvSpPr>
        <p:spPr>
          <a:xfrm>
            <a:off x="2296535" y="4724442"/>
            <a:ext cx="319088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-2</a:t>
            </a:r>
          </a:p>
        </p:txBody>
      </p:sp>
      <p:sp>
        <p:nvSpPr>
          <p:cNvPr id="72" name="Content Placeholder 5">
            <a:extLst>
              <a:ext uri="{FF2B5EF4-FFF2-40B4-BE49-F238E27FC236}">
                <a16:creationId xmlns:a16="http://schemas.microsoft.com/office/drawing/2014/main" id="{25533A98-5656-E153-D254-75F34D3C5A77}"/>
              </a:ext>
            </a:extLst>
          </p:cNvPr>
          <p:cNvSpPr txBox="1">
            <a:spLocks/>
          </p:cNvSpPr>
          <p:nvPr/>
        </p:nvSpPr>
        <p:spPr>
          <a:xfrm>
            <a:off x="1705986" y="4724442"/>
            <a:ext cx="319088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-4</a:t>
            </a:r>
          </a:p>
        </p:txBody>
      </p:sp>
      <p:sp>
        <p:nvSpPr>
          <p:cNvPr id="81" name="Diamond 80">
            <a:extLst>
              <a:ext uri="{FF2B5EF4-FFF2-40B4-BE49-F238E27FC236}">
                <a16:creationId xmlns:a16="http://schemas.microsoft.com/office/drawing/2014/main" id="{0A1759D1-1E13-9948-4A66-91396F4B1D97}"/>
              </a:ext>
            </a:extLst>
          </p:cNvPr>
          <p:cNvSpPr/>
          <p:nvPr/>
        </p:nvSpPr>
        <p:spPr>
          <a:xfrm rot="5400000">
            <a:off x="2246404" y="3225583"/>
            <a:ext cx="328857" cy="325640"/>
          </a:xfrm>
          <a:prstGeom prst="diamond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Content Placeholder 5">
            <a:extLst>
              <a:ext uri="{FF2B5EF4-FFF2-40B4-BE49-F238E27FC236}">
                <a16:creationId xmlns:a16="http://schemas.microsoft.com/office/drawing/2014/main" id="{3C2BAC2C-2082-E9F0-6D2A-928C5A5D2319}"/>
              </a:ext>
            </a:extLst>
          </p:cNvPr>
          <p:cNvSpPr txBox="1">
            <a:spLocks/>
          </p:cNvSpPr>
          <p:nvPr/>
        </p:nvSpPr>
        <p:spPr>
          <a:xfrm>
            <a:off x="1231323" y="5034725"/>
            <a:ext cx="1795463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Favors OM-85</a:t>
            </a:r>
          </a:p>
        </p:txBody>
      </p:sp>
      <p:sp>
        <p:nvSpPr>
          <p:cNvPr id="107" name="Content Placeholder 5">
            <a:extLst>
              <a:ext uri="{FF2B5EF4-FFF2-40B4-BE49-F238E27FC236}">
                <a16:creationId xmlns:a16="http://schemas.microsoft.com/office/drawing/2014/main" id="{B3D6E146-2BA7-A3A7-17FA-1F465F9A63F4}"/>
              </a:ext>
            </a:extLst>
          </p:cNvPr>
          <p:cNvSpPr txBox="1">
            <a:spLocks/>
          </p:cNvSpPr>
          <p:nvPr/>
        </p:nvSpPr>
        <p:spPr>
          <a:xfrm>
            <a:off x="3110923" y="5034725"/>
            <a:ext cx="1795463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Favors control</a:t>
            </a:r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6AC51B14-1EA5-F1E9-10A2-497540D58189}"/>
              </a:ext>
            </a:extLst>
          </p:cNvPr>
          <p:cNvCxnSpPr>
            <a:cxnSpLocks/>
          </p:cNvCxnSpPr>
          <p:nvPr/>
        </p:nvCxnSpPr>
        <p:spPr>
          <a:xfrm>
            <a:off x="3124926" y="4958195"/>
            <a:ext cx="1132172" cy="0"/>
          </a:xfrm>
          <a:prstGeom prst="straightConnector1">
            <a:avLst/>
          </a:prstGeom>
          <a:ln w="25400" cap="rnd">
            <a:solidFill>
              <a:schemeClr val="tx1"/>
            </a:solidFill>
            <a:round/>
            <a:tailEnd type="stealth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ADB64A7B-1574-7CC3-45A0-E87A6F67F499}"/>
              </a:ext>
            </a:extLst>
          </p:cNvPr>
          <p:cNvCxnSpPr>
            <a:cxnSpLocks/>
          </p:cNvCxnSpPr>
          <p:nvPr/>
        </p:nvCxnSpPr>
        <p:spPr>
          <a:xfrm flipH="1">
            <a:off x="1424998" y="4958195"/>
            <a:ext cx="1590675" cy="0"/>
          </a:xfrm>
          <a:prstGeom prst="straightConnector1">
            <a:avLst/>
          </a:prstGeom>
          <a:ln w="25400" cap="rnd">
            <a:solidFill>
              <a:schemeClr val="tx1"/>
            </a:solidFill>
            <a:round/>
            <a:tailEnd type="stealth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ttangolo 40">
            <a:extLst>
              <a:ext uri="{FF2B5EF4-FFF2-40B4-BE49-F238E27FC236}">
                <a16:creationId xmlns:a16="http://schemas.microsoft.com/office/drawing/2014/main" id="{3190C1F3-8F83-8B9F-C2ED-95E8F0E207A3}"/>
              </a:ext>
            </a:extLst>
          </p:cNvPr>
          <p:cNvSpPr/>
          <p:nvPr/>
        </p:nvSpPr>
        <p:spPr>
          <a:xfrm>
            <a:off x="-1" y="1419417"/>
            <a:ext cx="1416051" cy="280796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9C9419B7-77B3-FF8B-DF48-492D7B34F783}"/>
              </a:ext>
            </a:extLst>
          </p:cNvPr>
          <p:cNvSpPr txBox="1">
            <a:spLocks/>
          </p:cNvSpPr>
          <p:nvPr/>
        </p:nvSpPr>
        <p:spPr>
          <a:xfrm>
            <a:off x="371475" y="1456361"/>
            <a:ext cx="4802505" cy="252377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ctr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GB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Significant reduction in RTIs’ frequency</a:t>
            </a:r>
          </a:p>
        </p:txBody>
      </p:sp>
      <p:sp>
        <p:nvSpPr>
          <p:cNvPr id="13" name="Rectangle: Rounded Corners 39">
            <a:extLst>
              <a:ext uri="{FF2B5EF4-FFF2-40B4-BE49-F238E27FC236}">
                <a16:creationId xmlns:a16="http://schemas.microsoft.com/office/drawing/2014/main" id="{31B0A398-57AD-D1E1-B463-9503BB93C309}"/>
              </a:ext>
            </a:extLst>
          </p:cNvPr>
          <p:cNvSpPr/>
          <p:nvPr/>
        </p:nvSpPr>
        <p:spPr>
          <a:xfrm>
            <a:off x="371475" y="5357431"/>
            <a:ext cx="5358246" cy="576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GB" sz="1600" b="1" dirty="0">
                <a:solidFill>
                  <a:schemeClr val="accent2"/>
                </a:solidFill>
              </a:rPr>
              <a:t>44 studies </a:t>
            </a:r>
            <a:r>
              <a:rPr lang="en-GB" sz="1600" dirty="0">
                <a:solidFill>
                  <a:schemeClr val="accent6"/>
                </a:solidFill>
              </a:rPr>
              <a:t>were assessed (n=3992; </a:t>
            </a:r>
            <a:br>
              <a:rPr lang="en-GB" sz="1600" dirty="0">
                <a:solidFill>
                  <a:schemeClr val="accent6"/>
                </a:solidFill>
              </a:rPr>
            </a:br>
            <a:r>
              <a:rPr lang="en-GB" sz="1600" dirty="0">
                <a:solidFill>
                  <a:schemeClr val="accent6"/>
                </a:solidFill>
              </a:rPr>
              <a:t>2056 children received OM-85 and 1936 received control)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B738E2B-C4B9-0500-9B65-9B7909B170E3}"/>
              </a:ext>
            </a:extLst>
          </p:cNvPr>
          <p:cNvSpPr txBox="1"/>
          <p:nvPr/>
        </p:nvSpPr>
        <p:spPr>
          <a:xfrm>
            <a:off x="9402381" y="3261615"/>
            <a:ext cx="2640571" cy="9670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Arial" pitchFamily="34" charset="0"/>
              </a:rPr>
              <a:t>Total mean difference IV, </a:t>
            </a:r>
            <a:b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Arial" pitchFamily="34" charset="0"/>
              </a:rPr>
            </a:b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Arial" pitchFamily="34" charset="0"/>
              </a:rPr>
              <a:t>random, 95% CI:</a:t>
            </a: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cs typeface="Arial" pitchFamily="34" charset="0"/>
              </a:rPr>
              <a:t>–3.37 </a:t>
            </a: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Arial" pitchFamily="34" charset="0"/>
              </a:rPr>
              <a:t>(–4.52, –2.22); </a:t>
            </a:r>
            <a:br>
              <a:rPr kumimoji="0" lang="en-GB" sz="14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Arial" pitchFamily="34" charset="0"/>
              </a:rPr>
            </a:b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Arial" pitchFamily="34" charset="0"/>
              </a:rPr>
              <a:t>P&lt;0.00001</a:t>
            </a:r>
            <a:endParaRPr kumimoji="0" lang="en-GB" sz="120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cs typeface="Arial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29" name="Content Placeholder 5">
            <a:extLst>
              <a:ext uri="{FF2B5EF4-FFF2-40B4-BE49-F238E27FC236}">
                <a16:creationId xmlns:a16="http://schemas.microsoft.com/office/drawing/2014/main" id="{2D630588-20B8-35B4-B957-4004EB239163}"/>
              </a:ext>
            </a:extLst>
          </p:cNvPr>
          <p:cNvSpPr txBox="1">
            <a:spLocks/>
          </p:cNvSpPr>
          <p:nvPr/>
        </p:nvSpPr>
        <p:spPr>
          <a:xfrm>
            <a:off x="10192075" y="4724442"/>
            <a:ext cx="319088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020886D-E255-7D0E-0781-519F124DD2DE}"/>
              </a:ext>
            </a:extLst>
          </p:cNvPr>
          <p:cNvCxnSpPr>
            <a:cxnSpLocks/>
          </p:cNvCxnSpPr>
          <p:nvPr/>
        </p:nvCxnSpPr>
        <p:spPr>
          <a:xfrm>
            <a:off x="6453801" y="4644342"/>
            <a:ext cx="535824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A309A5B-DB83-90DF-4DD8-6486A44D8A60}"/>
              </a:ext>
            </a:extLst>
          </p:cNvPr>
          <p:cNvGrpSpPr/>
          <p:nvPr/>
        </p:nvGrpSpPr>
        <p:grpSpPr>
          <a:xfrm>
            <a:off x="3065138" y="2235199"/>
            <a:ext cx="6076265" cy="2406073"/>
            <a:chOff x="3065138" y="2050473"/>
            <a:chExt cx="6076265" cy="2590800"/>
          </a:xfrm>
        </p:grpSpPr>
        <p:cxnSp>
          <p:nvCxnSpPr>
            <p:cNvPr id="68" name="Connettore diritto 4">
              <a:extLst>
                <a:ext uri="{FF2B5EF4-FFF2-40B4-BE49-F238E27FC236}">
                  <a16:creationId xmlns:a16="http://schemas.microsoft.com/office/drawing/2014/main" id="{F29E37BC-D663-7FB9-C85A-4669C90896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65138" y="2050473"/>
              <a:ext cx="0" cy="259080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ttore diritto 4">
              <a:extLst>
                <a:ext uri="{FF2B5EF4-FFF2-40B4-BE49-F238E27FC236}">
                  <a16:creationId xmlns:a16="http://schemas.microsoft.com/office/drawing/2014/main" id="{DFACC80B-C9AF-FF22-A1B1-DD67B63FCC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41403" y="2050473"/>
              <a:ext cx="0" cy="2590800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Content Placeholder 5">
            <a:extLst>
              <a:ext uri="{FF2B5EF4-FFF2-40B4-BE49-F238E27FC236}">
                <a16:creationId xmlns:a16="http://schemas.microsoft.com/office/drawing/2014/main" id="{4158FDFF-EFE9-A6C1-CAC5-7AB14375180E}"/>
              </a:ext>
            </a:extLst>
          </p:cNvPr>
          <p:cNvSpPr txBox="1">
            <a:spLocks/>
          </p:cNvSpPr>
          <p:nvPr/>
        </p:nvSpPr>
        <p:spPr>
          <a:xfrm>
            <a:off x="9587238" y="4724442"/>
            <a:ext cx="319088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</a:p>
        </p:txBody>
      </p:sp>
      <p:sp>
        <p:nvSpPr>
          <p:cNvPr id="33" name="Content Placeholder 5">
            <a:extLst>
              <a:ext uri="{FF2B5EF4-FFF2-40B4-BE49-F238E27FC236}">
                <a16:creationId xmlns:a16="http://schemas.microsoft.com/office/drawing/2014/main" id="{05363845-5FBF-8F67-10AE-323E7CD4DBF7}"/>
              </a:ext>
            </a:extLst>
          </p:cNvPr>
          <p:cNvSpPr txBox="1">
            <a:spLocks/>
          </p:cNvSpPr>
          <p:nvPr/>
        </p:nvSpPr>
        <p:spPr>
          <a:xfrm>
            <a:off x="8987163" y="4724442"/>
            <a:ext cx="319088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0</a:t>
            </a:r>
          </a:p>
        </p:txBody>
      </p:sp>
      <p:sp>
        <p:nvSpPr>
          <p:cNvPr id="34" name="Content Placeholder 5">
            <a:extLst>
              <a:ext uri="{FF2B5EF4-FFF2-40B4-BE49-F238E27FC236}">
                <a16:creationId xmlns:a16="http://schemas.microsoft.com/office/drawing/2014/main" id="{E5BC24A9-BDDE-BF7A-DB92-56A9EFF5E95A}"/>
              </a:ext>
            </a:extLst>
          </p:cNvPr>
          <p:cNvSpPr txBox="1">
            <a:spLocks/>
          </p:cNvSpPr>
          <p:nvPr/>
        </p:nvSpPr>
        <p:spPr>
          <a:xfrm>
            <a:off x="8372800" y="4724442"/>
            <a:ext cx="319088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-2</a:t>
            </a:r>
          </a:p>
        </p:txBody>
      </p:sp>
      <p:sp>
        <p:nvSpPr>
          <p:cNvPr id="35" name="Content Placeholder 5">
            <a:extLst>
              <a:ext uri="{FF2B5EF4-FFF2-40B4-BE49-F238E27FC236}">
                <a16:creationId xmlns:a16="http://schemas.microsoft.com/office/drawing/2014/main" id="{B8D57961-1214-21DD-DF1E-A5D26837AA92}"/>
              </a:ext>
            </a:extLst>
          </p:cNvPr>
          <p:cNvSpPr txBox="1">
            <a:spLocks/>
          </p:cNvSpPr>
          <p:nvPr/>
        </p:nvSpPr>
        <p:spPr>
          <a:xfrm>
            <a:off x="7782251" y="4724442"/>
            <a:ext cx="319088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-4</a:t>
            </a:r>
          </a:p>
        </p:txBody>
      </p:sp>
      <p:sp>
        <p:nvSpPr>
          <p:cNvPr id="37" name="Content Placeholder 5">
            <a:extLst>
              <a:ext uri="{FF2B5EF4-FFF2-40B4-BE49-F238E27FC236}">
                <a16:creationId xmlns:a16="http://schemas.microsoft.com/office/drawing/2014/main" id="{CA6E5F06-4470-56ED-13DE-823851700E7D}"/>
              </a:ext>
            </a:extLst>
          </p:cNvPr>
          <p:cNvSpPr txBox="1">
            <a:spLocks/>
          </p:cNvSpPr>
          <p:nvPr/>
        </p:nvSpPr>
        <p:spPr>
          <a:xfrm>
            <a:off x="7307588" y="5034725"/>
            <a:ext cx="1795463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Favors OM-85</a:t>
            </a:r>
          </a:p>
        </p:txBody>
      </p:sp>
      <p:sp>
        <p:nvSpPr>
          <p:cNvPr id="38" name="Content Placeholder 5">
            <a:extLst>
              <a:ext uri="{FF2B5EF4-FFF2-40B4-BE49-F238E27FC236}">
                <a16:creationId xmlns:a16="http://schemas.microsoft.com/office/drawing/2014/main" id="{0DE07F1E-029C-951B-297F-D8680F2CCE8C}"/>
              </a:ext>
            </a:extLst>
          </p:cNvPr>
          <p:cNvSpPr txBox="1">
            <a:spLocks/>
          </p:cNvSpPr>
          <p:nvPr/>
        </p:nvSpPr>
        <p:spPr>
          <a:xfrm>
            <a:off x="9187188" y="5034725"/>
            <a:ext cx="1795463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Favors control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0A02BCF-6B23-A9F7-9584-C7E13295CD5B}"/>
              </a:ext>
            </a:extLst>
          </p:cNvPr>
          <p:cNvCxnSpPr>
            <a:cxnSpLocks/>
          </p:cNvCxnSpPr>
          <p:nvPr/>
        </p:nvCxnSpPr>
        <p:spPr>
          <a:xfrm>
            <a:off x="9201191" y="4958195"/>
            <a:ext cx="1132172" cy="0"/>
          </a:xfrm>
          <a:prstGeom prst="straightConnector1">
            <a:avLst/>
          </a:prstGeom>
          <a:ln w="25400" cap="rnd">
            <a:solidFill>
              <a:schemeClr val="tx1"/>
            </a:solidFill>
            <a:round/>
            <a:tailEnd type="stealth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D8EC310-79FE-DEDD-11AF-541241B09AA6}"/>
              </a:ext>
            </a:extLst>
          </p:cNvPr>
          <p:cNvCxnSpPr>
            <a:cxnSpLocks/>
          </p:cNvCxnSpPr>
          <p:nvPr/>
        </p:nvCxnSpPr>
        <p:spPr>
          <a:xfrm flipH="1">
            <a:off x="7501263" y="4958195"/>
            <a:ext cx="1590675" cy="0"/>
          </a:xfrm>
          <a:prstGeom prst="straightConnector1">
            <a:avLst/>
          </a:prstGeom>
          <a:ln w="25400" cap="rnd">
            <a:solidFill>
              <a:schemeClr val="tx1"/>
            </a:solidFill>
            <a:round/>
            <a:tailEnd type="stealth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ttangolo 40">
            <a:extLst>
              <a:ext uri="{FF2B5EF4-FFF2-40B4-BE49-F238E27FC236}">
                <a16:creationId xmlns:a16="http://schemas.microsoft.com/office/drawing/2014/main" id="{C43AAE61-CFEB-4DD8-31AB-C8B6C65D22C6}"/>
              </a:ext>
            </a:extLst>
          </p:cNvPr>
          <p:cNvSpPr/>
          <p:nvPr/>
        </p:nvSpPr>
        <p:spPr>
          <a:xfrm>
            <a:off x="6076264" y="1419417"/>
            <a:ext cx="1416051" cy="280796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Content Placeholder 5">
            <a:extLst>
              <a:ext uri="{FF2B5EF4-FFF2-40B4-BE49-F238E27FC236}">
                <a16:creationId xmlns:a16="http://schemas.microsoft.com/office/drawing/2014/main" id="{9CEDB9B9-0246-A3F7-1778-26082696E246}"/>
              </a:ext>
            </a:extLst>
          </p:cNvPr>
          <p:cNvSpPr txBox="1">
            <a:spLocks/>
          </p:cNvSpPr>
          <p:nvPr/>
        </p:nvSpPr>
        <p:spPr>
          <a:xfrm>
            <a:off x="6308436" y="1456361"/>
            <a:ext cx="4941809" cy="252377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ctr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GB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Significant reduction in wheezing duration</a:t>
            </a:r>
          </a:p>
        </p:txBody>
      </p:sp>
      <p:sp>
        <p:nvSpPr>
          <p:cNvPr id="43" name="Rectangle: Rounded Corners 39">
            <a:extLst>
              <a:ext uri="{FF2B5EF4-FFF2-40B4-BE49-F238E27FC236}">
                <a16:creationId xmlns:a16="http://schemas.microsoft.com/office/drawing/2014/main" id="{63EACF5B-13A3-840E-889F-8C8E1556527A}"/>
              </a:ext>
            </a:extLst>
          </p:cNvPr>
          <p:cNvSpPr/>
          <p:nvPr/>
        </p:nvSpPr>
        <p:spPr>
          <a:xfrm>
            <a:off x="6447740" y="5357431"/>
            <a:ext cx="5358246" cy="576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108000" rIns="36000" bIns="10800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GB" sz="1600" b="1" dirty="0">
                <a:solidFill>
                  <a:schemeClr val="accent2"/>
                </a:solidFill>
              </a:rPr>
              <a:t>8 studies </a:t>
            </a:r>
            <a:r>
              <a:rPr lang="en-GB" sz="1600" dirty="0">
                <a:solidFill>
                  <a:schemeClr val="accent6"/>
                </a:solidFill>
              </a:rPr>
              <a:t>were assessed (n=702; </a:t>
            </a:r>
            <a:br>
              <a:rPr lang="en-GB" sz="1600" dirty="0">
                <a:solidFill>
                  <a:schemeClr val="accent6"/>
                </a:solidFill>
              </a:rPr>
            </a:br>
            <a:r>
              <a:rPr lang="en-GB" sz="1600" dirty="0">
                <a:solidFill>
                  <a:schemeClr val="accent6"/>
                </a:solidFill>
              </a:rPr>
              <a:t>365 children received OM-85 and 337 received control)</a:t>
            </a:r>
          </a:p>
        </p:txBody>
      </p:sp>
      <p:sp>
        <p:nvSpPr>
          <p:cNvPr id="44" name="Content Placeholder 5">
            <a:extLst>
              <a:ext uri="{FF2B5EF4-FFF2-40B4-BE49-F238E27FC236}">
                <a16:creationId xmlns:a16="http://schemas.microsoft.com/office/drawing/2014/main" id="{140DF43C-D541-D4AA-B7BD-95F45E9E13AF}"/>
              </a:ext>
            </a:extLst>
          </p:cNvPr>
          <p:cNvSpPr txBox="1">
            <a:spLocks/>
          </p:cNvSpPr>
          <p:nvPr/>
        </p:nvSpPr>
        <p:spPr>
          <a:xfrm>
            <a:off x="371475" y="1893104"/>
            <a:ext cx="4802505" cy="201850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ctr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GB" sz="160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Mean difference, IV, random</a:t>
            </a:r>
            <a:r>
              <a:rPr kumimoji="0" lang="en-GB" sz="16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*</a:t>
            </a:r>
            <a:r>
              <a:rPr kumimoji="0" lang="en-GB" sz="160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(95% CI)</a:t>
            </a:r>
          </a:p>
        </p:txBody>
      </p:sp>
      <p:sp>
        <p:nvSpPr>
          <p:cNvPr id="45" name="Content Placeholder 5">
            <a:extLst>
              <a:ext uri="{FF2B5EF4-FFF2-40B4-BE49-F238E27FC236}">
                <a16:creationId xmlns:a16="http://schemas.microsoft.com/office/drawing/2014/main" id="{0DC1406A-FA5C-24DE-F552-059DD0671D02}"/>
              </a:ext>
            </a:extLst>
          </p:cNvPr>
          <p:cNvSpPr txBox="1">
            <a:spLocks/>
          </p:cNvSpPr>
          <p:nvPr/>
        </p:nvSpPr>
        <p:spPr>
          <a:xfrm>
            <a:off x="6308436" y="1893104"/>
            <a:ext cx="4941809" cy="201850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ctr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GB" sz="160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Mean difference, IV, random</a:t>
            </a:r>
            <a:r>
              <a:rPr kumimoji="0" lang="en-GB" sz="16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*</a:t>
            </a:r>
            <a:r>
              <a:rPr kumimoji="0" lang="en-GB" sz="160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sz="16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(95% CI)</a:t>
            </a:r>
          </a:p>
        </p:txBody>
      </p:sp>
      <p:sp>
        <p:nvSpPr>
          <p:cNvPr id="47" name="Text Placeholder 3">
            <a:extLst>
              <a:ext uri="{FF2B5EF4-FFF2-40B4-BE49-F238E27FC236}">
                <a16:creationId xmlns:a16="http://schemas.microsoft.com/office/drawing/2014/main" id="{8F46A873-F07F-479E-E224-E50DBDFBE28B}"/>
              </a:ext>
            </a:extLst>
          </p:cNvPr>
          <p:cNvSpPr txBox="1">
            <a:spLocks/>
          </p:cNvSpPr>
          <p:nvPr/>
        </p:nvSpPr>
        <p:spPr>
          <a:xfrm>
            <a:off x="371474" y="6036929"/>
            <a:ext cx="5358244" cy="14219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900" b="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 defTabSz="914400" rtl="0" eaLnBrk="1" latinLnBrk="0" hangingPunct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6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 algn="l" defTabSz="914400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Figure adapted from Yin J, et al. 2018.</a:t>
            </a:r>
            <a:r>
              <a:rPr lang="en-GB" baseline="30000" dirty="0"/>
              <a:t>1</a:t>
            </a:r>
          </a:p>
        </p:txBody>
      </p:sp>
      <p:sp>
        <p:nvSpPr>
          <p:cNvPr id="48" name="Text Placeholder 3">
            <a:extLst>
              <a:ext uri="{FF2B5EF4-FFF2-40B4-BE49-F238E27FC236}">
                <a16:creationId xmlns:a16="http://schemas.microsoft.com/office/drawing/2014/main" id="{3C8DA65C-DF04-3F7C-D63C-2283AE8638E6}"/>
              </a:ext>
            </a:extLst>
          </p:cNvPr>
          <p:cNvSpPr txBox="1">
            <a:spLocks/>
          </p:cNvSpPr>
          <p:nvPr/>
        </p:nvSpPr>
        <p:spPr>
          <a:xfrm>
            <a:off x="6447740" y="6036929"/>
            <a:ext cx="5358244" cy="14219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900" b="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 defTabSz="914400" rtl="0" eaLnBrk="1" latinLnBrk="0" hangingPunct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6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 algn="l" defTabSz="914400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Figure adapted from Yin J, et al. 2018.</a:t>
            </a:r>
            <a:r>
              <a:rPr lang="en-GB" baseline="30000" dirty="0"/>
              <a:t>1</a:t>
            </a:r>
          </a:p>
        </p:txBody>
      </p:sp>
      <p:grpSp>
        <p:nvGrpSpPr>
          <p:cNvPr id="5" name="Group 30">
            <a:extLst>
              <a:ext uri="{FF2B5EF4-FFF2-40B4-BE49-F238E27FC236}">
                <a16:creationId xmlns:a16="http://schemas.microsoft.com/office/drawing/2014/main" id="{F75B2C26-64A4-4D46-04EF-AAD9FA8DF8A0}"/>
              </a:ext>
            </a:extLst>
          </p:cNvPr>
          <p:cNvGrpSpPr/>
          <p:nvPr/>
        </p:nvGrpSpPr>
        <p:grpSpPr>
          <a:xfrm rot="20917827" flipH="1">
            <a:off x="11370707" y="481591"/>
            <a:ext cx="590729" cy="513573"/>
            <a:chOff x="9755181" y="2582712"/>
            <a:chExt cx="663760" cy="577066"/>
          </a:xfrm>
          <a:noFill/>
        </p:grpSpPr>
        <p:grpSp>
          <p:nvGrpSpPr>
            <p:cNvPr id="7" name="Group 31">
              <a:extLst>
                <a:ext uri="{FF2B5EF4-FFF2-40B4-BE49-F238E27FC236}">
                  <a16:creationId xmlns:a16="http://schemas.microsoft.com/office/drawing/2014/main" id="{AD0FE2A1-CF41-BC7E-35B2-7BD341DB7EA8}"/>
                </a:ext>
              </a:extLst>
            </p:cNvPr>
            <p:cNvGrpSpPr/>
            <p:nvPr/>
          </p:nvGrpSpPr>
          <p:grpSpPr>
            <a:xfrm>
              <a:off x="9853081" y="2582712"/>
              <a:ext cx="565860" cy="562917"/>
              <a:chOff x="9762707" y="2529673"/>
              <a:chExt cx="657478" cy="654058"/>
            </a:xfrm>
            <a:grpFill/>
          </p:grpSpPr>
          <p:sp>
            <p:nvSpPr>
              <p:cNvPr id="9" name="Freeform: Shape 33">
                <a:extLst>
                  <a:ext uri="{FF2B5EF4-FFF2-40B4-BE49-F238E27FC236}">
                    <a16:creationId xmlns:a16="http://schemas.microsoft.com/office/drawing/2014/main" id="{C3190822-136D-89C4-CCD5-B1D1F0FE2E18}"/>
                  </a:ext>
                </a:extLst>
              </p:cNvPr>
              <p:cNvSpPr/>
              <p:nvPr/>
            </p:nvSpPr>
            <p:spPr>
              <a:xfrm>
                <a:off x="10017754" y="2667000"/>
                <a:ext cx="402431" cy="516731"/>
              </a:xfrm>
              <a:custGeom>
                <a:avLst/>
                <a:gdLst>
                  <a:gd name="connsiteX0" fmla="*/ 0 w 402431"/>
                  <a:gd name="connsiteY0" fmla="*/ 314325 h 516731"/>
                  <a:gd name="connsiteX1" fmla="*/ 119063 w 402431"/>
                  <a:gd name="connsiteY1" fmla="*/ 309563 h 516731"/>
                  <a:gd name="connsiteX2" fmla="*/ 176213 w 402431"/>
                  <a:gd name="connsiteY2" fmla="*/ 69056 h 516731"/>
                  <a:gd name="connsiteX3" fmla="*/ 402431 w 402431"/>
                  <a:gd name="connsiteY3" fmla="*/ 0 h 516731"/>
                  <a:gd name="connsiteX4" fmla="*/ 271463 w 402431"/>
                  <a:gd name="connsiteY4" fmla="*/ 516731 h 516731"/>
                  <a:gd name="connsiteX5" fmla="*/ 2381 w 402431"/>
                  <a:gd name="connsiteY5" fmla="*/ 516731 h 516731"/>
                  <a:gd name="connsiteX6" fmla="*/ 0 w 402431"/>
                  <a:gd name="connsiteY6" fmla="*/ 314325 h 516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2431" h="516731">
                    <a:moveTo>
                      <a:pt x="0" y="314325"/>
                    </a:moveTo>
                    <a:lnTo>
                      <a:pt x="119063" y="309563"/>
                    </a:lnTo>
                    <a:lnTo>
                      <a:pt x="176213" y="69056"/>
                    </a:lnTo>
                    <a:lnTo>
                      <a:pt x="402431" y="0"/>
                    </a:lnTo>
                    <a:lnTo>
                      <a:pt x="271463" y="516731"/>
                    </a:lnTo>
                    <a:lnTo>
                      <a:pt x="2381" y="516731"/>
                    </a:lnTo>
                    <a:cubicBezTo>
                      <a:pt x="1587" y="449262"/>
                      <a:pt x="794" y="381794"/>
                      <a:pt x="0" y="31432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34">
                <a:extLst>
                  <a:ext uri="{FF2B5EF4-FFF2-40B4-BE49-F238E27FC236}">
                    <a16:creationId xmlns:a16="http://schemas.microsoft.com/office/drawing/2014/main" id="{6C10B663-9513-05CF-B202-1B6B2007A028}"/>
                  </a:ext>
                </a:extLst>
              </p:cNvPr>
              <p:cNvSpPr/>
              <p:nvPr/>
            </p:nvSpPr>
            <p:spPr>
              <a:xfrm>
                <a:off x="10214892" y="2529673"/>
                <a:ext cx="202406" cy="164307"/>
              </a:xfrm>
              <a:custGeom>
                <a:avLst/>
                <a:gdLst>
                  <a:gd name="connsiteX0" fmla="*/ 0 w 202406"/>
                  <a:gd name="connsiteY0" fmla="*/ 164306 h 164306"/>
                  <a:gd name="connsiteX1" fmla="*/ 180975 w 202406"/>
                  <a:gd name="connsiteY1" fmla="*/ 104775 h 164306"/>
                  <a:gd name="connsiteX2" fmla="*/ 202406 w 202406"/>
                  <a:gd name="connsiteY2" fmla="*/ 40481 h 164306"/>
                  <a:gd name="connsiteX3" fmla="*/ 50006 w 202406"/>
                  <a:gd name="connsiteY3" fmla="*/ 0 h 164306"/>
                  <a:gd name="connsiteX4" fmla="*/ 0 w 202406"/>
                  <a:gd name="connsiteY4" fmla="*/ 164306 h 164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406" h="164306">
                    <a:moveTo>
                      <a:pt x="0" y="164306"/>
                    </a:moveTo>
                    <a:lnTo>
                      <a:pt x="180975" y="104775"/>
                    </a:lnTo>
                    <a:lnTo>
                      <a:pt x="202406" y="40481"/>
                    </a:lnTo>
                    <a:lnTo>
                      <a:pt x="50006" y="0"/>
                    </a:lnTo>
                    <a:lnTo>
                      <a:pt x="0" y="16430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Rectangle: Top Corners Rounded 35">
                <a:extLst>
                  <a:ext uri="{FF2B5EF4-FFF2-40B4-BE49-F238E27FC236}">
                    <a16:creationId xmlns:a16="http://schemas.microsoft.com/office/drawing/2014/main" id="{909B3BBB-F57A-C49B-1B6A-5088B60A956C}"/>
                  </a:ext>
                </a:extLst>
              </p:cNvPr>
              <p:cNvSpPr/>
              <p:nvPr/>
            </p:nvSpPr>
            <p:spPr>
              <a:xfrm rot="16200000">
                <a:off x="9860601" y="3043283"/>
                <a:ext cx="151894" cy="89889"/>
              </a:xfrm>
              <a:prstGeom prst="round2SameRect">
                <a:avLst>
                  <a:gd name="adj1" fmla="val 19318"/>
                  <a:gd name="adj2" fmla="val 0"/>
                </a:avLst>
              </a:pr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12" name="Straight Connector 36">
                <a:extLst>
                  <a:ext uri="{FF2B5EF4-FFF2-40B4-BE49-F238E27FC236}">
                    <a16:creationId xmlns:a16="http://schemas.microsoft.com/office/drawing/2014/main" id="{AEC29537-9A9B-E6B4-DBA8-DD3AC7928C1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762708" y="3012280"/>
                <a:ext cx="98049" cy="19051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37">
                <a:extLst>
                  <a:ext uri="{FF2B5EF4-FFF2-40B4-BE49-F238E27FC236}">
                    <a16:creationId xmlns:a16="http://schemas.microsoft.com/office/drawing/2014/main" id="{378B4EF7-B2AC-9900-6F1E-97C1830323F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67733" y="3145124"/>
                <a:ext cx="93024" cy="19051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38">
                <a:extLst>
                  <a:ext uri="{FF2B5EF4-FFF2-40B4-BE49-F238E27FC236}">
                    <a16:creationId xmlns:a16="http://schemas.microsoft.com/office/drawing/2014/main" id="{7BC1E183-0529-9D67-6D94-34D0222BDC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762707" y="3088227"/>
                <a:ext cx="98049" cy="0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8" name="Freeform: Shape 32">
              <a:extLst>
                <a:ext uri="{FF2B5EF4-FFF2-40B4-BE49-F238E27FC236}">
                  <a16:creationId xmlns:a16="http://schemas.microsoft.com/office/drawing/2014/main" id="{896EE586-DA82-89AC-3D90-ED5524CCBF7D}"/>
                </a:ext>
              </a:extLst>
            </p:cNvPr>
            <p:cNvSpPr/>
            <p:nvPr/>
          </p:nvSpPr>
          <p:spPr>
            <a:xfrm rot="2164224">
              <a:off x="9755181" y="2957738"/>
              <a:ext cx="165194" cy="202040"/>
            </a:xfrm>
            <a:custGeom>
              <a:avLst/>
              <a:gdLst>
                <a:gd name="connsiteX0" fmla="*/ 38696 w 244627"/>
                <a:gd name="connsiteY0" fmla="*/ 0 h 302791"/>
                <a:gd name="connsiteX1" fmla="*/ 244627 w 244627"/>
                <a:gd name="connsiteY1" fmla="*/ 282709 h 302791"/>
                <a:gd name="connsiteX2" fmla="*/ 220624 w 244627"/>
                <a:gd name="connsiteY2" fmla="*/ 300424 h 302791"/>
                <a:gd name="connsiteX3" fmla="*/ 153729 w 244627"/>
                <a:gd name="connsiteY3" fmla="*/ 264683 h 302791"/>
                <a:gd name="connsiteX4" fmla="*/ 54361 w 244627"/>
                <a:gd name="connsiteY4" fmla="*/ 229370 h 302791"/>
                <a:gd name="connsiteX5" fmla="*/ 10671 w 244627"/>
                <a:gd name="connsiteY5" fmla="*/ 190073 h 302791"/>
                <a:gd name="connsiteX6" fmla="*/ 20007 w 244627"/>
                <a:gd name="connsiteY6" fmla="*/ 137029 h 302791"/>
                <a:gd name="connsiteX7" fmla="*/ 293 w 244627"/>
                <a:gd name="connsiteY7" fmla="*/ 82607 h 302791"/>
                <a:gd name="connsiteX8" fmla="*/ 36295 w 244627"/>
                <a:gd name="connsiteY8" fmla="*/ 34236 h 302791"/>
                <a:gd name="connsiteX9" fmla="*/ 36640 w 244627"/>
                <a:gd name="connsiteY9" fmla="*/ 32960 h 302791"/>
                <a:gd name="connsiteX0" fmla="*/ 38696 w 244627"/>
                <a:gd name="connsiteY0" fmla="*/ 0 h 302791"/>
                <a:gd name="connsiteX1" fmla="*/ 244627 w 244627"/>
                <a:gd name="connsiteY1" fmla="*/ 282709 h 302791"/>
                <a:gd name="connsiteX2" fmla="*/ 220624 w 244627"/>
                <a:gd name="connsiteY2" fmla="*/ 300424 h 302791"/>
                <a:gd name="connsiteX3" fmla="*/ 153729 w 244627"/>
                <a:gd name="connsiteY3" fmla="*/ 264683 h 302791"/>
                <a:gd name="connsiteX4" fmla="*/ 54361 w 244627"/>
                <a:gd name="connsiteY4" fmla="*/ 229370 h 302791"/>
                <a:gd name="connsiteX5" fmla="*/ 10671 w 244627"/>
                <a:gd name="connsiteY5" fmla="*/ 190073 h 302791"/>
                <a:gd name="connsiteX6" fmla="*/ 20007 w 244627"/>
                <a:gd name="connsiteY6" fmla="*/ 137029 h 302791"/>
                <a:gd name="connsiteX7" fmla="*/ 293 w 244627"/>
                <a:gd name="connsiteY7" fmla="*/ 82607 h 302791"/>
                <a:gd name="connsiteX8" fmla="*/ 36295 w 244627"/>
                <a:gd name="connsiteY8" fmla="*/ 34236 h 302791"/>
                <a:gd name="connsiteX9" fmla="*/ 36640 w 244627"/>
                <a:gd name="connsiteY9" fmla="*/ 32960 h 302791"/>
                <a:gd name="connsiteX10" fmla="*/ 130136 w 244627"/>
                <a:gd name="connsiteY10" fmla="*/ 91440 h 302791"/>
                <a:gd name="connsiteX0" fmla="*/ 244627 w 244627"/>
                <a:gd name="connsiteY0" fmla="*/ 250928 h 271010"/>
                <a:gd name="connsiteX1" fmla="*/ 220624 w 244627"/>
                <a:gd name="connsiteY1" fmla="*/ 268643 h 271010"/>
                <a:gd name="connsiteX2" fmla="*/ 153729 w 244627"/>
                <a:gd name="connsiteY2" fmla="*/ 232902 h 271010"/>
                <a:gd name="connsiteX3" fmla="*/ 54361 w 244627"/>
                <a:gd name="connsiteY3" fmla="*/ 197589 h 271010"/>
                <a:gd name="connsiteX4" fmla="*/ 10671 w 244627"/>
                <a:gd name="connsiteY4" fmla="*/ 158292 h 271010"/>
                <a:gd name="connsiteX5" fmla="*/ 20007 w 244627"/>
                <a:gd name="connsiteY5" fmla="*/ 105248 h 271010"/>
                <a:gd name="connsiteX6" fmla="*/ 293 w 244627"/>
                <a:gd name="connsiteY6" fmla="*/ 50826 h 271010"/>
                <a:gd name="connsiteX7" fmla="*/ 36295 w 244627"/>
                <a:gd name="connsiteY7" fmla="*/ 2455 h 271010"/>
                <a:gd name="connsiteX8" fmla="*/ 36640 w 244627"/>
                <a:gd name="connsiteY8" fmla="*/ 1179 h 271010"/>
                <a:gd name="connsiteX9" fmla="*/ 130136 w 244627"/>
                <a:gd name="connsiteY9" fmla="*/ 59659 h 271010"/>
                <a:gd name="connsiteX0" fmla="*/ 244627 w 244627"/>
                <a:gd name="connsiteY0" fmla="*/ 249749 h 269831"/>
                <a:gd name="connsiteX1" fmla="*/ 220624 w 244627"/>
                <a:gd name="connsiteY1" fmla="*/ 267464 h 269831"/>
                <a:gd name="connsiteX2" fmla="*/ 153729 w 244627"/>
                <a:gd name="connsiteY2" fmla="*/ 231723 h 269831"/>
                <a:gd name="connsiteX3" fmla="*/ 54361 w 244627"/>
                <a:gd name="connsiteY3" fmla="*/ 196410 h 269831"/>
                <a:gd name="connsiteX4" fmla="*/ 10671 w 244627"/>
                <a:gd name="connsiteY4" fmla="*/ 157113 h 269831"/>
                <a:gd name="connsiteX5" fmla="*/ 20007 w 244627"/>
                <a:gd name="connsiteY5" fmla="*/ 104069 h 269831"/>
                <a:gd name="connsiteX6" fmla="*/ 293 w 244627"/>
                <a:gd name="connsiteY6" fmla="*/ 49647 h 269831"/>
                <a:gd name="connsiteX7" fmla="*/ 36295 w 244627"/>
                <a:gd name="connsiteY7" fmla="*/ 1276 h 269831"/>
                <a:gd name="connsiteX8" fmla="*/ 36640 w 244627"/>
                <a:gd name="connsiteY8" fmla="*/ 0 h 269831"/>
                <a:gd name="connsiteX0" fmla="*/ 220624 w 220624"/>
                <a:gd name="connsiteY0" fmla="*/ 267464 h 269831"/>
                <a:gd name="connsiteX1" fmla="*/ 153729 w 220624"/>
                <a:gd name="connsiteY1" fmla="*/ 231723 h 269831"/>
                <a:gd name="connsiteX2" fmla="*/ 54361 w 220624"/>
                <a:gd name="connsiteY2" fmla="*/ 196410 h 269831"/>
                <a:gd name="connsiteX3" fmla="*/ 10671 w 220624"/>
                <a:gd name="connsiteY3" fmla="*/ 157113 h 269831"/>
                <a:gd name="connsiteX4" fmla="*/ 20007 w 220624"/>
                <a:gd name="connsiteY4" fmla="*/ 104069 h 269831"/>
                <a:gd name="connsiteX5" fmla="*/ 293 w 220624"/>
                <a:gd name="connsiteY5" fmla="*/ 49647 h 269831"/>
                <a:gd name="connsiteX6" fmla="*/ 36295 w 220624"/>
                <a:gd name="connsiteY6" fmla="*/ 1276 h 269831"/>
                <a:gd name="connsiteX7" fmla="*/ 36640 w 220624"/>
                <a:gd name="connsiteY7" fmla="*/ 0 h 26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624" h="269831">
                  <a:moveTo>
                    <a:pt x="220624" y="267464"/>
                  </a:moveTo>
                  <a:cubicBezTo>
                    <a:pt x="195046" y="275832"/>
                    <a:pt x="168352" y="261572"/>
                    <a:pt x="153729" y="231723"/>
                  </a:cubicBezTo>
                  <a:cubicBezTo>
                    <a:pt x="119216" y="260055"/>
                    <a:pt x="74392" y="244130"/>
                    <a:pt x="54361" y="196410"/>
                  </a:cubicBezTo>
                  <a:cubicBezTo>
                    <a:pt x="34685" y="199547"/>
                    <a:pt x="16210" y="182932"/>
                    <a:pt x="10671" y="157113"/>
                  </a:cubicBezTo>
                  <a:cubicBezTo>
                    <a:pt x="6660" y="138433"/>
                    <a:pt x="10206" y="118273"/>
                    <a:pt x="20007" y="104069"/>
                  </a:cubicBezTo>
                  <a:cubicBezTo>
                    <a:pt x="6101" y="92928"/>
                    <a:pt x="-1642" y="71548"/>
                    <a:pt x="293" y="49647"/>
                  </a:cubicBezTo>
                  <a:cubicBezTo>
                    <a:pt x="2565" y="24004"/>
                    <a:pt x="17513" y="3919"/>
                    <a:pt x="36295" y="1276"/>
                  </a:cubicBezTo>
                  <a:cubicBezTo>
                    <a:pt x="36407" y="847"/>
                    <a:pt x="36528" y="429"/>
                    <a:pt x="36640" y="0"/>
                  </a:cubicBezTo>
                </a:path>
              </a:pathLst>
            </a:custGeom>
            <a:grpFill/>
            <a:ln w="15875" cap="rnd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6" name="TextBox 138">
            <a:extLst>
              <a:ext uri="{FF2B5EF4-FFF2-40B4-BE49-F238E27FC236}">
                <a16:creationId xmlns:a16="http://schemas.microsoft.com/office/drawing/2014/main" id="{A4C6511A-6B23-9EAA-0F37-5F612285904B}"/>
              </a:ext>
            </a:extLst>
          </p:cNvPr>
          <p:cNvSpPr txBox="1"/>
          <p:nvPr/>
        </p:nvSpPr>
        <p:spPr>
          <a:xfrm>
            <a:off x="11229795" y="287001"/>
            <a:ext cx="904094" cy="1388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0" cap="none" spc="-8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Wheezing/Asthma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DEC3C40-6AC5-18FF-3558-7881AA2B0EC6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399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uppo 68">
            <a:extLst>
              <a:ext uri="{FF2B5EF4-FFF2-40B4-BE49-F238E27FC236}">
                <a16:creationId xmlns:a16="http://schemas.microsoft.com/office/drawing/2014/main" id="{5142509D-B3BB-A011-CEE8-3D3A21B6D90D}"/>
              </a:ext>
            </a:extLst>
          </p:cNvPr>
          <p:cNvGrpSpPr/>
          <p:nvPr/>
        </p:nvGrpSpPr>
        <p:grpSpPr>
          <a:xfrm>
            <a:off x="3075322" y="2026256"/>
            <a:ext cx="4108760" cy="3980843"/>
            <a:chOff x="3104198" y="2026256"/>
            <a:chExt cx="4108760" cy="3980843"/>
          </a:xfrm>
        </p:grpSpPr>
        <p:sp>
          <p:nvSpPr>
            <p:cNvPr id="70" name="Rectangle 46">
              <a:extLst>
                <a:ext uri="{FF2B5EF4-FFF2-40B4-BE49-F238E27FC236}">
                  <a16:creationId xmlns:a16="http://schemas.microsoft.com/office/drawing/2014/main" id="{34D9FF16-DB0E-53C7-EA42-3C32343BBFC2}"/>
                </a:ext>
              </a:extLst>
            </p:cNvPr>
            <p:cNvSpPr/>
            <p:nvPr/>
          </p:nvSpPr>
          <p:spPr>
            <a:xfrm>
              <a:off x="3108958" y="2048316"/>
              <a:ext cx="4104000" cy="39587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71" name="Left Bracket 246">
              <a:extLst>
                <a:ext uri="{FF2B5EF4-FFF2-40B4-BE49-F238E27FC236}">
                  <a16:creationId xmlns:a16="http://schemas.microsoft.com/office/drawing/2014/main" id="{41C56ED2-78B6-CD76-DAC3-43A5D1CE052B}"/>
                </a:ext>
              </a:extLst>
            </p:cNvPr>
            <p:cNvSpPr/>
            <p:nvPr/>
          </p:nvSpPr>
          <p:spPr>
            <a:xfrm rot="5400000">
              <a:off x="4993354" y="1371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72" name="Left Bracket 246">
              <a:extLst>
                <a:ext uri="{FF2B5EF4-FFF2-40B4-BE49-F238E27FC236}">
                  <a16:creationId xmlns:a16="http://schemas.microsoft.com/office/drawing/2014/main" id="{DCE7079B-A471-F484-2354-B4CCC7EC36BD}"/>
                </a:ext>
              </a:extLst>
            </p:cNvPr>
            <p:cNvSpPr/>
            <p:nvPr/>
          </p:nvSpPr>
          <p:spPr>
            <a:xfrm rot="16200000">
              <a:off x="4993355" y="3794699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C296E072-29E2-C492-604D-D469EBA08C0F}"/>
              </a:ext>
            </a:extLst>
          </p:cNvPr>
          <p:cNvGrpSpPr/>
          <p:nvPr/>
        </p:nvGrpSpPr>
        <p:grpSpPr>
          <a:xfrm>
            <a:off x="7430700" y="2026257"/>
            <a:ext cx="4104239" cy="3980843"/>
            <a:chOff x="7392199" y="2026257"/>
            <a:chExt cx="4104239" cy="3980843"/>
          </a:xfrm>
        </p:grpSpPr>
        <p:sp>
          <p:nvSpPr>
            <p:cNvPr id="74" name="Rectangle 46">
              <a:extLst>
                <a:ext uri="{FF2B5EF4-FFF2-40B4-BE49-F238E27FC236}">
                  <a16:creationId xmlns:a16="http://schemas.microsoft.com/office/drawing/2014/main" id="{DC442CAA-CAFA-A2FC-1B8D-5CCB1A76D59B}"/>
                </a:ext>
              </a:extLst>
            </p:cNvPr>
            <p:cNvSpPr/>
            <p:nvPr/>
          </p:nvSpPr>
          <p:spPr>
            <a:xfrm>
              <a:off x="7392199" y="2048316"/>
              <a:ext cx="4104000" cy="39587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75" name="Left Bracket 246">
              <a:extLst>
                <a:ext uri="{FF2B5EF4-FFF2-40B4-BE49-F238E27FC236}">
                  <a16:creationId xmlns:a16="http://schemas.microsoft.com/office/drawing/2014/main" id="{F4EC9154-0F83-D171-8EAB-8E1312B59627}"/>
                </a:ext>
              </a:extLst>
            </p:cNvPr>
            <p:cNvSpPr/>
            <p:nvPr/>
          </p:nvSpPr>
          <p:spPr>
            <a:xfrm rot="5400000">
              <a:off x="9284038" y="137101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76" name="Left Bracket 246">
              <a:extLst>
                <a:ext uri="{FF2B5EF4-FFF2-40B4-BE49-F238E27FC236}">
                  <a16:creationId xmlns:a16="http://schemas.microsoft.com/office/drawing/2014/main" id="{15195469-AAC3-4E91-1AF6-F5001312ADA9}"/>
                </a:ext>
              </a:extLst>
            </p:cNvPr>
            <p:cNvSpPr/>
            <p:nvPr/>
          </p:nvSpPr>
          <p:spPr>
            <a:xfrm rot="16200000">
              <a:off x="9284039" y="37947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sp>
        <p:nvSpPr>
          <p:cNvPr id="77" name="Rettangolo 2">
            <a:extLst>
              <a:ext uri="{FF2B5EF4-FFF2-40B4-BE49-F238E27FC236}">
                <a16:creationId xmlns:a16="http://schemas.microsoft.com/office/drawing/2014/main" id="{70816834-19AE-A11A-3ADF-6CB721A554A4}"/>
              </a:ext>
            </a:extLst>
          </p:cNvPr>
          <p:cNvSpPr/>
          <p:nvPr/>
        </p:nvSpPr>
        <p:spPr>
          <a:xfrm>
            <a:off x="3224082" y="2168888"/>
            <a:ext cx="38160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Medical history </a:t>
            </a:r>
            <a:r>
              <a:rPr kumimoji="0" lang="en-GB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(2021–2023)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78" name="Rettangolo 2">
            <a:extLst>
              <a:ext uri="{FF2B5EF4-FFF2-40B4-BE49-F238E27FC236}">
                <a16:creationId xmlns:a16="http://schemas.microsoft.com/office/drawing/2014/main" id="{703CD87B-B912-D8B7-166A-D5E7C62C9E40}"/>
              </a:ext>
            </a:extLst>
          </p:cNvPr>
          <p:cNvSpPr/>
          <p:nvPr/>
        </p:nvSpPr>
        <p:spPr>
          <a:xfrm>
            <a:off x="7574700" y="2168888"/>
            <a:ext cx="38160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Consultation </a:t>
            </a: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notes </a:t>
            </a:r>
            <a:r>
              <a:rPr kumimoji="0" lang="en-US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(April 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2023)</a:t>
            </a:r>
            <a:endParaRPr kumimoji="0" lang="en-GB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79" name="TextBox 21">
            <a:extLst>
              <a:ext uri="{FF2B5EF4-FFF2-40B4-BE49-F238E27FC236}">
                <a16:creationId xmlns:a16="http://schemas.microsoft.com/office/drawing/2014/main" id="{A7929157-35F2-F25B-0122-75AADBCD02CC}"/>
              </a:ext>
            </a:extLst>
          </p:cNvPr>
          <p:cNvSpPr txBox="1"/>
          <p:nvPr/>
        </p:nvSpPr>
        <p:spPr>
          <a:xfrm>
            <a:off x="2881640" y="1520825"/>
            <a:ext cx="8813664" cy="360000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GB" dirty="0"/>
              <a:t>Reactive management</a:t>
            </a:r>
          </a:p>
        </p:txBody>
      </p:sp>
      <p:sp>
        <p:nvSpPr>
          <p:cNvPr id="26" name="TextBox 22">
            <a:extLst>
              <a:ext uri="{FF2B5EF4-FFF2-40B4-BE49-F238E27FC236}">
                <a16:creationId xmlns:a16="http://schemas.microsoft.com/office/drawing/2014/main" id="{F0D2748D-524D-B5E2-89C0-A5A323749C75}"/>
              </a:ext>
            </a:extLst>
          </p:cNvPr>
          <p:cNvSpPr txBox="1"/>
          <p:nvPr/>
        </p:nvSpPr>
        <p:spPr>
          <a:xfrm>
            <a:off x="8049534" y="2798474"/>
            <a:ext cx="3341166" cy="1500091"/>
          </a:xfrm>
          <a:prstGeom prst="rect">
            <a:avLst/>
          </a:prstGeom>
          <a:noFill/>
        </p:spPr>
        <p:txBody>
          <a:bodyPr wrap="square" lIns="72000" tIns="0" rIns="7200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Frequent respiratory infections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,</a:t>
            </a:r>
            <a:b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</a:b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with runny nose, congestion, cough, wheezing and difficulty breathing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Missed 45 days of daycare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Parental anxiety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regarding constant sickness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1860C2B-9C82-8231-5A18-88AF6D75F429}"/>
              </a:ext>
            </a:extLst>
          </p:cNvPr>
          <p:cNvSpPr/>
          <p:nvPr/>
        </p:nvSpPr>
        <p:spPr>
          <a:xfrm>
            <a:off x="7581534" y="4458779"/>
            <a:ext cx="3809166" cy="1237171"/>
          </a:xfrm>
          <a:prstGeom prst="roundRect">
            <a:avLst>
              <a:gd name="adj" fmla="val 11290"/>
            </a:avLst>
          </a:prstGeom>
          <a:solidFill>
            <a:srgbClr val="FFFFFF"/>
          </a:solidFill>
          <a:ln>
            <a:solidFill>
              <a:schemeClr val="accent2"/>
            </a:solidFill>
            <a:prstDash val="sysDash"/>
          </a:ln>
          <a:effectLst>
            <a:outerShdw blurRad="1016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144000" bIns="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TEST RESULTS</a:t>
            </a:r>
          </a:p>
          <a:p>
            <a:pPr marL="144000" marR="0" lvl="0" indent="-144000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Chest X-ray normal between episodes</a:t>
            </a:r>
          </a:p>
          <a:p>
            <a:pPr marL="144000" marR="0" lvl="0" indent="-144000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Bronchoscopy: normal anatomy</a:t>
            </a:r>
          </a:p>
          <a:p>
            <a:pPr marL="144000" marR="0" lvl="0" indent="-144000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FBC within normal range, except mild eosinophilia </a:t>
            </a:r>
          </a:p>
          <a:p>
            <a:pPr marL="144000" marR="0" lvl="0" indent="-144000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3">
                  <a:lumMod val="75000"/>
                </a:schemeClr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IgG, IgM, and IgA within normal range;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IgE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: 234 IU</a:t>
            </a:r>
          </a:p>
        </p:txBody>
      </p:sp>
      <p:sp>
        <p:nvSpPr>
          <p:cNvPr id="8" name="TextBox 20">
            <a:extLst>
              <a:ext uri="{FF2B5EF4-FFF2-40B4-BE49-F238E27FC236}">
                <a16:creationId xmlns:a16="http://schemas.microsoft.com/office/drawing/2014/main" id="{9177FC1D-B7FE-73A2-3F81-22F1D3A4019E}"/>
              </a:ext>
            </a:extLst>
          </p:cNvPr>
          <p:cNvSpPr txBox="1"/>
          <p:nvPr/>
        </p:nvSpPr>
        <p:spPr>
          <a:xfrm>
            <a:off x="3224082" y="2808000"/>
            <a:ext cx="3816000" cy="3087640"/>
          </a:xfrm>
          <a:prstGeom prst="rect">
            <a:avLst/>
          </a:prstGeom>
          <a:noFill/>
        </p:spPr>
        <p:txBody>
          <a:bodyPr wrap="square" lIns="72000" tIns="0" rIns="72000" bIns="0">
            <a:spAutoFit/>
          </a:bodyPr>
          <a:lstStyle/>
          <a:p>
            <a:pPr marL="144000" marR="0" lvl="0" indent="-144000" algn="l" defTabSz="4572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Daycare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since 4 months of age </a:t>
            </a:r>
          </a:p>
          <a:p>
            <a:pPr marL="144000" marR="0" lvl="0" indent="-144000" algn="l" defTabSz="4572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Family history of asthma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:</a:t>
            </a:r>
            <a:b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mother and older brother</a:t>
            </a:r>
          </a:p>
          <a:p>
            <a:pPr marL="144000" marR="0" lvl="0" indent="-144000" algn="l" defTabSz="4572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Exposed to passive smoke</a:t>
            </a:r>
          </a:p>
          <a:p>
            <a:pPr marL="144000" marR="0" lvl="0" indent="-144000" algn="l" defTabSz="4572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Wheezing 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144000" marR="0" lvl="0" indent="-144000" algn="l" defTabSz="4572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Vaccines up to date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Calibri" panose="020F0502020204030204" pitchFamily="34" charset="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6</a:t>
            </a: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 episodes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of hospitalization due to respiratory infections, all requiring oxygen and SABA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1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Respiratory infections managed with antibiotics, </a:t>
            </a:r>
            <a:br>
              <a:rPr kumimoji="0" lang="en-GB" sz="1200" b="1" i="1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</a:br>
            <a:r>
              <a:rPr kumimoji="0" lang="en-GB" sz="1200" b="1" i="1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wheezing managed with:</a:t>
            </a:r>
          </a:p>
          <a:p>
            <a:pPr marL="144000" indent="-144000" defTabSz="457200">
              <a:lnSpc>
                <a:spcPct val="8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GB" sz="1200" i="1" kern="0" dirty="0">
                <a:solidFill>
                  <a:schemeClr val="accent2"/>
                </a:solidFill>
              </a:rPr>
              <a:t>Montelukast monotherapy</a:t>
            </a:r>
          </a:p>
          <a:p>
            <a:pPr marL="144000" indent="-144000" defTabSz="457200">
              <a:lnSpc>
                <a:spcPct val="8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GB" sz="1200" i="1" kern="0" dirty="0">
                <a:solidFill>
                  <a:schemeClr val="accent2"/>
                </a:solidFill>
              </a:rPr>
              <a:t>Short courses of fluticasone during acute episodes</a:t>
            </a:r>
          </a:p>
          <a:p>
            <a:pPr marL="144000" indent="-144000" defTabSz="457200">
              <a:lnSpc>
                <a:spcPct val="8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GB" sz="1200" i="1" kern="0" dirty="0">
                <a:solidFill>
                  <a:schemeClr val="accent2"/>
                </a:solidFill>
              </a:rPr>
              <a:t>Levocetirizine</a:t>
            </a:r>
          </a:p>
          <a:p>
            <a:pPr marL="144000" indent="-144000" defTabSz="457200">
              <a:lnSpc>
                <a:spcPct val="8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GB" sz="1200" i="1" kern="0" dirty="0">
                <a:solidFill>
                  <a:schemeClr val="accent2"/>
                </a:solidFill>
              </a:rPr>
              <a:t>SABA when needed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C6449-709D-8914-B93E-DFE5C046A7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/>
              <a:t>History &amp; diagnosis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059BAE8C-13B3-4482-1F08-33FF90C39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Clinical example:</a:t>
            </a:r>
            <a:br>
              <a:rPr lang="en-GB" noProof="0" dirty="0"/>
            </a:br>
            <a:r>
              <a:rPr lang="en-GB" b="0" noProof="0" dirty="0"/>
              <a:t>Recurrent RTIs in 18-month-old girl with wheezing attending daycare</a:t>
            </a:r>
            <a:endParaRPr lang="en-GB" b="0" dirty="0"/>
          </a:p>
        </p:txBody>
      </p:sp>
      <p:sp>
        <p:nvSpPr>
          <p:cNvPr id="67" name="Segnaposto testo 66">
            <a:extLst>
              <a:ext uri="{FF2B5EF4-FFF2-40B4-BE49-F238E27FC236}">
                <a16:creationId xmlns:a16="http://schemas.microsoft.com/office/drawing/2014/main" id="{6EF565D3-5861-760E-1067-3627D9DB94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FBC, full blood count; Ig(A/E/G), immunoglobulin (A/E/G); IU, international unit; RTI, respiratory tract infection; SABA, short-acting beta agonist.</a:t>
            </a:r>
          </a:p>
          <a:p>
            <a:r>
              <a:rPr lang="en-US" dirty="0"/>
              <a:t>Please note that while these cases cover real data and circumstances, the patient names and images used are fictitious. This case is based on local prescription guidelines.</a:t>
            </a:r>
            <a:endParaRPr lang="en-GB" dirty="0"/>
          </a:p>
        </p:txBody>
      </p:sp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3ABBAB82-00F6-74EE-5698-7A7A504E2BB1}"/>
              </a:ext>
            </a:extLst>
          </p:cNvPr>
          <p:cNvGrpSpPr/>
          <p:nvPr/>
        </p:nvGrpSpPr>
        <p:grpSpPr>
          <a:xfrm>
            <a:off x="371399" y="3793177"/>
            <a:ext cx="2016000" cy="2242184"/>
            <a:chOff x="371399" y="3793177"/>
            <a:chExt cx="2016000" cy="2242184"/>
          </a:xfrm>
        </p:grpSpPr>
        <p:pic>
          <p:nvPicPr>
            <p:cNvPr id="93" name="object 22">
              <a:extLst>
                <a:ext uri="{FF2B5EF4-FFF2-40B4-BE49-F238E27FC236}">
                  <a16:creationId xmlns:a16="http://schemas.microsoft.com/office/drawing/2014/main" id="{E4CFF277-9BE1-8AF4-699C-855C1CE30313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558" t="4045" r="5060" b="4573"/>
            <a:stretch/>
          </p:blipFill>
          <p:spPr>
            <a:xfrm rot="293866">
              <a:off x="807124" y="3793177"/>
              <a:ext cx="1152000" cy="1152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127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7" name="TextBox 23">
              <a:extLst>
                <a:ext uri="{FF2B5EF4-FFF2-40B4-BE49-F238E27FC236}">
                  <a16:creationId xmlns:a16="http://schemas.microsoft.com/office/drawing/2014/main" id="{D8DB85A9-581C-37E1-C410-B794DBB09782}"/>
                </a:ext>
              </a:extLst>
            </p:cNvPr>
            <p:cNvSpPr txBox="1"/>
            <p:nvPr/>
          </p:nvSpPr>
          <p:spPr>
            <a:xfrm>
              <a:off x="371399" y="5050917"/>
              <a:ext cx="2016000" cy="396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Dr Manuel E. </a:t>
              </a:r>
              <a:b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Soto-Martínez</a:t>
              </a:r>
            </a:p>
          </p:txBody>
        </p:sp>
        <p:sp>
          <p:nvSpPr>
            <p:cNvPr id="88" name="TextBox 23">
              <a:extLst>
                <a:ext uri="{FF2B5EF4-FFF2-40B4-BE49-F238E27FC236}">
                  <a16:creationId xmlns:a16="http://schemas.microsoft.com/office/drawing/2014/main" id="{61B320F9-7F0C-9CDD-A7FE-9EE45210CE1E}"/>
                </a:ext>
              </a:extLst>
            </p:cNvPr>
            <p:cNvSpPr txBox="1"/>
            <p:nvPr/>
          </p:nvSpPr>
          <p:spPr>
            <a:xfrm>
              <a:off x="371399" y="5451108"/>
              <a:ext cx="2016000" cy="584253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PEDIATRIC PULMONOLOGIST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Hospital Nacional de </a:t>
              </a:r>
              <a:r>
                <a:rPr kumimoji="0" lang="en-US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Niños</a:t>
              </a: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,</a:t>
              </a:r>
              <a:b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San José, Costa Rica</a:t>
              </a:r>
            </a:p>
          </p:txBody>
        </p:sp>
        <p:sp>
          <p:nvSpPr>
            <p:cNvPr id="89" name="object 30">
              <a:extLst>
                <a:ext uri="{FF2B5EF4-FFF2-40B4-BE49-F238E27FC236}">
                  <a16:creationId xmlns:a16="http://schemas.microsoft.com/office/drawing/2014/main" id="{9083F00F-2009-0192-AE39-E0CA61D10083}"/>
                </a:ext>
              </a:extLst>
            </p:cNvPr>
            <p:cNvSpPr txBox="1"/>
            <p:nvPr/>
          </p:nvSpPr>
          <p:spPr>
            <a:xfrm>
              <a:off x="1343399" y="4644822"/>
              <a:ext cx="1044000" cy="144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vert="horz" wrap="square" lIns="0" tIns="0" rIns="0" bIns="7200" rtlCol="0" anchor="ctr" anchorCtr="0">
              <a:noAutofit/>
            </a:bodyPr>
            <a:lstStyle>
              <a:defPPr>
                <a:defRPr kern="0"/>
              </a:defPPr>
            </a:lstStyle>
            <a:p>
              <a:pPr algn="ctr"/>
              <a:r>
                <a:rPr sz="900" dirty="0">
                  <a:solidFill>
                    <a:schemeClr val="accent1">
                      <a:lumMod val="50000"/>
                    </a:schemeClr>
                  </a:solidFill>
                  <a:cs typeface="Arial"/>
                </a:rPr>
                <a:t>Case presented by</a:t>
              </a:r>
            </a:p>
          </p:txBody>
        </p:sp>
        <p:cxnSp>
          <p:nvCxnSpPr>
            <p:cNvPr id="90" name="Connettore diritto 89">
              <a:extLst>
                <a:ext uri="{FF2B5EF4-FFF2-40B4-BE49-F238E27FC236}">
                  <a16:creationId xmlns:a16="http://schemas.microsoft.com/office/drawing/2014/main" id="{E9EB5F55-98AF-3A3B-C74E-03BC8D865A31}"/>
                </a:ext>
              </a:extLst>
            </p:cNvPr>
            <p:cNvCxnSpPr>
              <a:cxnSpLocks/>
            </p:cNvCxnSpPr>
            <p:nvPr/>
          </p:nvCxnSpPr>
          <p:spPr>
            <a:xfrm>
              <a:off x="461399" y="5692318"/>
              <a:ext cx="1836000" cy="0"/>
            </a:xfrm>
            <a:prstGeom prst="line">
              <a:avLst/>
            </a:prstGeom>
            <a:ln w="15875" cap="rnd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uppo 91">
            <a:extLst>
              <a:ext uri="{FF2B5EF4-FFF2-40B4-BE49-F238E27FC236}">
                <a16:creationId xmlns:a16="http://schemas.microsoft.com/office/drawing/2014/main" id="{E7825D94-DA23-7C1E-27C5-99A7E66D815B}"/>
              </a:ext>
            </a:extLst>
          </p:cNvPr>
          <p:cNvGrpSpPr/>
          <p:nvPr/>
        </p:nvGrpSpPr>
        <p:grpSpPr>
          <a:xfrm>
            <a:off x="371399" y="1520825"/>
            <a:ext cx="2016000" cy="2113305"/>
            <a:chOff x="371399" y="1520825"/>
            <a:chExt cx="2016000" cy="2113305"/>
          </a:xfrm>
        </p:grpSpPr>
        <p:sp>
          <p:nvSpPr>
            <p:cNvPr id="81" name="TextBox 23">
              <a:extLst>
                <a:ext uri="{FF2B5EF4-FFF2-40B4-BE49-F238E27FC236}">
                  <a16:creationId xmlns:a16="http://schemas.microsoft.com/office/drawing/2014/main" id="{B13E8C49-AB7F-CAB7-759C-4B44B547EE76}"/>
                </a:ext>
              </a:extLst>
            </p:cNvPr>
            <p:cNvSpPr txBox="1"/>
            <p:nvPr/>
          </p:nvSpPr>
          <p:spPr>
            <a:xfrm>
              <a:off x="371399" y="2785566"/>
              <a:ext cx="2016000" cy="252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Luciana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83" name="TextBox 23">
              <a:extLst>
                <a:ext uri="{FF2B5EF4-FFF2-40B4-BE49-F238E27FC236}">
                  <a16:creationId xmlns:a16="http://schemas.microsoft.com/office/drawing/2014/main" id="{C616BF97-215F-AEE1-82DD-E12BC25DA5F3}"/>
                </a:ext>
              </a:extLst>
            </p:cNvPr>
            <p:cNvSpPr txBox="1"/>
            <p:nvPr/>
          </p:nvSpPr>
          <p:spPr>
            <a:xfrm>
              <a:off x="371399" y="3037566"/>
              <a:ext cx="2016000" cy="596564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18 MONTHS OLD</a:t>
              </a:r>
              <a:endPara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Daycare since 4 months old;</a:t>
              </a:r>
              <a:b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wheezing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84" name="Connettore diritto 83">
              <a:extLst>
                <a:ext uri="{FF2B5EF4-FFF2-40B4-BE49-F238E27FC236}">
                  <a16:creationId xmlns:a16="http://schemas.microsoft.com/office/drawing/2014/main" id="{1C77CEAE-23A6-99BD-3CE3-D3B4FA31C056}"/>
                </a:ext>
              </a:extLst>
            </p:cNvPr>
            <p:cNvCxnSpPr/>
            <p:nvPr/>
          </p:nvCxnSpPr>
          <p:spPr>
            <a:xfrm>
              <a:off x="461399" y="3269794"/>
              <a:ext cx="1836000" cy="0"/>
            </a:xfrm>
            <a:prstGeom prst="line">
              <a:avLst/>
            </a:prstGeom>
            <a:ln w="15875" cap="rnd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91" name="Picture 40">
              <a:extLst>
                <a:ext uri="{FF2B5EF4-FFF2-40B4-BE49-F238E27FC236}">
                  <a16:creationId xmlns:a16="http://schemas.microsoft.com/office/drawing/2014/main" id="{681884A7-B266-25C1-DC02-F4D408519C98}"/>
                </a:ext>
              </a:extLst>
            </p:cNvPr>
            <p:cNvPicPr>
              <a:picLocks/>
            </p:cNvPicPr>
            <p:nvPr/>
          </p:nvPicPr>
          <p:blipFill rotWithShape="1">
            <a:blip r:embed="rId4"/>
            <a:srcRect l="29787" t="21066" r="31452" b="23544"/>
            <a:stretch/>
          </p:blipFill>
          <p:spPr>
            <a:xfrm>
              <a:off x="803399" y="1520825"/>
              <a:ext cx="1152000" cy="115200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  <a:effectLst>
              <a:outerShdw blurRad="127000" algn="ctr" rotWithShape="0">
                <a:schemeClr val="accent6">
                  <a:alpha val="40000"/>
                </a:schemeClr>
              </a:outerShdw>
            </a:effectLst>
          </p:spPr>
        </p:pic>
      </p:grpSp>
      <p:sp>
        <p:nvSpPr>
          <p:cNvPr id="94" name="Ovale 8">
            <a:extLst>
              <a:ext uri="{FF2B5EF4-FFF2-40B4-BE49-F238E27FC236}">
                <a16:creationId xmlns:a16="http://schemas.microsoft.com/office/drawing/2014/main" id="{698A946B-4F88-1480-2A4A-836520E27311}"/>
              </a:ext>
            </a:extLst>
          </p:cNvPr>
          <p:cNvSpPr>
            <a:spLocks noChangeAspect="1"/>
          </p:cNvSpPr>
          <p:nvPr/>
        </p:nvSpPr>
        <p:spPr>
          <a:xfrm>
            <a:off x="7581534" y="2767314"/>
            <a:ext cx="468000" cy="468001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Ovale 8">
            <a:extLst>
              <a:ext uri="{FF2B5EF4-FFF2-40B4-BE49-F238E27FC236}">
                <a16:creationId xmlns:a16="http://schemas.microsoft.com/office/drawing/2014/main" id="{F3AA204D-3B89-3E32-0F4F-6426862B3A74}"/>
              </a:ext>
            </a:extLst>
          </p:cNvPr>
          <p:cNvSpPr>
            <a:spLocks noChangeAspect="1"/>
          </p:cNvSpPr>
          <p:nvPr/>
        </p:nvSpPr>
        <p:spPr>
          <a:xfrm>
            <a:off x="7581534" y="3311833"/>
            <a:ext cx="468000" cy="468001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6" name="Ovale 8">
            <a:extLst>
              <a:ext uri="{FF2B5EF4-FFF2-40B4-BE49-F238E27FC236}">
                <a16:creationId xmlns:a16="http://schemas.microsoft.com/office/drawing/2014/main" id="{A7D2DC2F-400D-C5CD-F040-B8F716A9EC6C}"/>
              </a:ext>
            </a:extLst>
          </p:cNvPr>
          <p:cNvSpPr>
            <a:spLocks noChangeAspect="1"/>
          </p:cNvSpPr>
          <p:nvPr/>
        </p:nvSpPr>
        <p:spPr>
          <a:xfrm>
            <a:off x="7581534" y="3858580"/>
            <a:ext cx="468000" cy="468001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30">
            <a:extLst>
              <a:ext uri="{FF2B5EF4-FFF2-40B4-BE49-F238E27FC236}">
                <a16:creationId xmlns:a16="http://schemas.microsoft.com/office/drawing/2014/main" id="{D4F1A781-BB97-9BAB-B7EF-962DFB8CE8BB}"/>
              </a:ext>
            </a:extLst>
          </p:cNvPr>
          <p:cNvGrpSpPr/>
          <p:nvPr/>
        </p:nvGrpSpPr>
        <p:grpSpPr>
          <a:xfrm rot="20917827" flipH="1">
            <a:off x="11370707" y="481591"/>
            <a:ext cx="590729" cy="513573"/>
            <a:chOff x="9755181" y="2582712"/>
            <a:chExt cx="663760" cy="577066"/>
          </a:xfrm>
          <a:noFill/>
        </p:grpSpPr>
        <p:grpSp>
          <p:nvGrpSpPr>
            <p:cNvPr id="6" name="Group 31">
              <a:extLst>
                <a:ext uri="{FF2B5EF4-FFF2-40B4-BE49-F238E27FC236}">
                  <a16:creationId xmlns:a16="http://schemas.microsoft.com/office/drawing/2014/main" id="{858D7194-C459-C2C4-1FB3-A022A3EA64AC}"/>
                </a:ext>
              </a:extLst>
            </p:cNvPr>
            <p:cNvGrpSpPr/>
            <p:nvPr/>
          </p:nvGrpSpPr>
          <p:grpSpPr>
            <a:xfrm>
              <a:off x="9853081" y="2582712"/>
              <a:ext cx="565860" cy="562917"/>
              <a:chOff x="9762707" y="2529673"/>
              <a:chExt cx="657478" cy="654058"/>
            </a:xfrm>
            <a:grpFill/>
          </p:grpSpPr>
          <p:sp>
            <p:nvSpPr>
              <p:cNvPr id="9" name="Freeform: Shape 33">
                <a:extLst>
                  <a:ext uri="{FF2B5EF4-FFF2-40B4-BE49-F238E27FC236}">
                    <a16:creationId xmlns:a16="http://schemas.microsoft.com/office/drawing/2014/main" id="{56A38E93-AE22-57E5-E995-C84DB5016BC6}"/>
                  </a:ext>
                </a:extLst>
              </p:cNvPr>
              <p:cNvSpPr/>
              <p:nvPr/>
            </p:nvSpPr>
            <p:spPr>
              <a:xfrm>
                <a:off x="10017754" y="2667000"/>
                <a:ext cx="402431" cy="516731"/>
              </a:xfrm>
              <a:custGeom>
                <a:avLst/>
                <a:gdLst>
                  <a:gd name="connsiteX0" fmla="*/ 0 w 402431"/>
                  <a:gd name="connsiteY0" fmla="*/ 314325 h 516731"/>
                  <a:gd name="connsiteX1" fmla="*/ 119063 w 402431"/>
                  <a:gd name="connsiteY1" fmla="*/ 309563 h 516731"/>
                  <a:gd name="connsiteX2" fmla="*/ 176213 w 402431"/>
                  <a:gd name="connsiteY2" fmla="*/ 69056 h 516731"/>
                  <a:gd name="connsiteX3" fmla="*/ 402431 w 402431"/>
                  <a:gd name="connsiteY3" fmla="*/ 0 h 516731"/>
                  <a:gd name="connsiteX4" fmla="*/ 271463 w 402431"/>
                  <a:gd name="connsiteY4" fmla="*/ 516731 h 516731"/>
                  <a:gd name="connsiteX5" fmla="*/ 2381 w 402431"/>
                  <a:gd name="connsiteY5" fmla="*/ 516731 h 516731"/>
                  <a:gd name="connsiteX6" fmla="*/ 0 w 402431"/>
                  <a:gd name="connsiteY6" fmla="*/ 314325 h 516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2431" h="516731">
                    <a:moveTo>
                      <a:pt x="0" y="314325"/>
                    </a:moveTo>
                    <a:lnTo>
                      <a:pt x="119063" y="309563"/>
                    </a:lnTo>
                    <a:lnTo>
                      <a:pt x="176213" y="69056"/>
                    </a:lnTo>
                    <a:lnTo>
                      <a:pt x="402431" y="0"/>
                    </a:lnTo>
                    <a:lnTo>
                      <a:pt x="271463" y="516731"/>
                    </a:lnTo>
                    <a:lnTo>
                      <a:pt x="2381" y="516731"/>
                    </a:lnTo>
                    <a:cubicBezTo>
                      <a:pt x="1587" y="449262"/>
                      <a:pt x="794" y="381794"/>
                      <a:pt x="0" y="31432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34">
                <a:extLst>
                  <a:ext uri="{FF2B5EF4-FFF2-40B4-BE49-F238E27FC236}">
                    <a16:creationId xmlns:a16="http://schemas.microsoft.com/office/drawing/2014/main" id="{E419187F-55AF-C63D-5839-19435B1B6650}"/>
                  </a:ext>
                </a:extLst>
              </p:cNvPr>
              <p:cNvSpPr/>
              <p:nvPr/>
            </p:nvSpPr>
            <p:spPr>
              <a:xfrm>
                <a:off x="10214892" y="2529673"/>
                <a:ext cx="202406" cy="164307"/>
              </a:xfrm>
              <a:custGeom>
                <a:avLst/>
                <a:gdLst>
                  <a:gd name="connsiteX0" fmla="*/ 0 w 202406"/>
                  <a:gd name="connsiteY0" fmla="*/ 164306 h 164306"/>
                  <a:gd name="connsiteX1" fmla="*/ 180975 w 202406"/>
                  <a:gd name="connsiteY1" fmla="*/ 104775 h 164306"/>
                  <a:gd name="connsiteX2" fmla="*/ 202406 w 202406"/>
                  <a:gd name="connsiteY2" fmla="*/ 40481 h 164306"/>
                  <a:gd name="connsiteX3" fmla="*/ 50006 w 202406"/>
                  <a:gd name="connsiteY3" fmla="*/ 0 h 164306"/>
                  <a:gd name="connsiteX4" fmla="*/ 0 w 202406"/>
                  <a:gd name="connsiteY4" fmla="*/ 164306 h 164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406" h="164306">
                    <a:moveTo>
                      <a:pt x="0" y="164306"/>
                    </a:moveTo>
                    <a:lnTo>
                      <a:pt x="180975" y="104775"/>
                    </a:lnTo>
                    <a:lnTo>
                      <a:pt x="202406" y="40481"/>
                    </a:lnTo>
                    <a:lnTo>
                      <a:pt x="50006" y="0"/>
                    </a:lnTo>
                    <a:lnTo>
                      <a:pt x="0" y="16430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Rectangle: Top Corners Rounded 35">
                <a:extLst>
                  <a:ext uri="{FF2B5EF4-FFF2-40B4-BE49-F238E27FC236}">
                    <a16:creationId xmlns:a16="http://schemas.microsoft.com/office/drawing/2014/main" id="{5898BAE2-CE01-7B9E-7E03-F28F2BAAB416}"/>
                  </a:ext>
                </a:extLst>
              </p:cNvPr>
              <p:cNvSpPr/>
              <p:nvPr/>
            </p:nvSpPr>
            <p:spPr>
              <a:xfrm rot="16200000">
                <a:off x="9860601" y="3043283"/>
                <a:ext cx="151894" cy="89889"/>
              </a:xfrm>
              <a:prstGeom prst="round2SameRect">
                <a:avLst>
                  <a:gd name="adj1" fmla="val 19318"/>
                  <a:gd name="adj2" fmla="val 0"/>
                </a:avLst>
              </a:pr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12" name="Straight Connector 36">
                <a:extLst>
                  <a:ext uri="{FF2B5EF4-FFF2-40B4-BE49-F238E27FC236}">
                    <a16:creationId xmlns:a16="http://schemas.microsoft.com/office/drawing/2014/main" id="{5CC0FC42-2292-1B94-6200-254E38CDD4D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762708" y="3012280"/>
                <a:ext cx="98049" cy="19051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37">
                <a:extLst>
                  <a:ext uri="{FF2B5EF4-FFF2-40B4-BE49-F238E27FC236}">
                    <a16:creationId xmlns:a16="http://schemas.microsoft.com/office/drawing/2014/main" id="{7B5D7F0C-9F96-075E-78F9-CABFCD238B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67733" y="3145124"/>
                <a:ext cx="93024" cy="19051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38">
                <a:extLst>
                  <a:ext uri="{FF2B5EF4-FFF2-40B4-BE49-F238E27FC236}">
                    <a16:creationId xmlns:a16="http://schemas.microsoft.com/office/drawing/2014/main" id="{E39F0EE2-02A3-FF53-00E2-B12D845110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762707" y="3088227"/>
                <a:ext cx="98049" cy="0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7" name="Freeform: Shape 32">
              <a:extLst>
                <a:ext uri="{FF2B5EF4-FFF2-40B4-BE49-F238E27FC236}">
                  <a16:creationId xmlns:a16="http://schemas.microsoft.com/office/drawing/2014/main" id="{2A7BCF20-8CCC-ED4C-2E81-45D43167284D}"/>
                </a:ext>
              </a:extLst>
            </p:cNvPr>
            <p:cNvSpPr/>
            <p:nvPr/>
          </p:nvSpPr>
          <p:spPr>
            <a:xfrm rot="2164224">
              <a:off x="9755181" y="2957738"/>
              <a:ext cx="165194" cy="202040"/>
            </a:xfrm>
            <a:custGeom>
              <a:avLst/>
              <a:gdLst>
                <a:gd name="connsiteX0" fmla="*/ 38696 w 244627"/>
                <a:gd name="connsiteY0" fmla="*/ 0 h 302791"/>
                <a:gd name="connsiteX1" fmla="*/ 244627 w 244627"/>
                <a:gd name="connsiteY1" fmla="*/ 282709 h 302791"/>
                <a:gd name="connsiteX2" fmla="*/ 220624 w 244627"/>
                <a:gd name="connsiteY2" fmla="*/ 300424 h 302791"/>
                <a:gd name="connsiteX3" fmla="*/ 153729 w 244627"/>
                <a:gd name="connsiteY3" fmla="*/ 264683 h 302791"/>
                <a:gd name="connsiteX4" fmla="*/ 54361 w 244627"/>
                <a:gd name="connsiteY4" fmla="*/ 229370 h 302791"/>
                <a:gd name="connsiteX5" fmla="*/ 10671 w 244627"/>
                <a:gd name="connsiteY5" fmla="*/ 190073 h 302791"/>
                <a:gd name="connsiteX6" fmla="*/ 20007 w 244627"/>
                <a:gd name="connsiteY6" fmla="*/ 137029 h 302791"/>
                <a:gd name="connsiteX7" fmla="*/ 293 w 244627"/>
                <a:gd name="connsiteY7" fmla="*/ 82607 h 302791"/>
                <a:gd name="connsiteX8" fmla="*/ 36295 w 244627"/>
                <a:gd name="connsiteY8" fmla="*/ 34236 h 302791"/>
                <a:gd name="connsiteX9" fmla="*/ 36640 w 244627"/>
                <a:gd name="connsiteY9" fmla="*/ 32960 h 302791"/>
                <a:gd name="connsiteX0" fmla="*/ 38696 w 244627"/>
                <a:gd name="connsiteY0" fmla="*/ 0 h 302791"/>
                <a:gd name="connsiteX1" fmla="*/ 244627 w 244627"/>
                <a:gd name="connsiteY1" fmla="*/ 282709 h 302791"/>
                <a:gd name="connsiteX2" fmla="*/ 220624 w 244627"/>
                <a:gd name="connsiteY2" fmla="*/ 300424 h 302791"/>
                <a:gd name="connsiteX3" fmla="*/ 153729 w 244627"/>
                <a:gd name="connsiteY3" fmla="*/ 264683 h 302791"/>
                <a:gd name="connsiteX4" fmla="*/ 54361 w 244627"/>
                <a:gd name="connsiteY4" fmla="*/ 229370 h 302791"/>
                <a:gd name="connsiteX5" fmla="*/ 10671 w 244627"/>
                <a:gd name="connsiteY5" fmla="*/ 190073 h 302791"/>
                <a:gd name="connsiteX6" fmla="*/ 20007 w 244627"/>
                <a:gd name="connsiteY6" fmla="*/ 137029 h 302791"/>
                <a:gd name="connsiteX7" fmla="*/ 293 w 244627"/>
                <a:gd name="connsiteY7" fmla="*/ 82607 h 302791"/>
                <a:gd name="connsiteX8" fmla="*/ 36295 w 244627"/>
                <a:gd name="connsiteY8" fmla="*/ 34236 h 302791"/>
                <a:gd name="connsiteX9" fmla="*/ 36640 w 244627"/>
                <a:gd name="connsiteY9" fmla="*/ 32960 h 302791"/>
                <a:gd name="connsiteX10" fmla="*/ 130136 w 244627"/>
                <a:gd name="connsiteY10" fmla="*/ 91440 h 302791"/>
                <a:gd name="connsiteX0" fmla="*/ 244627 w 244627"/>
                <a:gd name="connsiteY0" fmla="*/ 250928 h 271010"/>
                <a:gd name="connsiteX1" fmla="*/ 220624 w 244627"/>
                <a:gd name="connsiteY1" fmla="*/ 268643 h 271010"/>
                <a:gd name="connsiteX2" fmla="*/ 153729 w 244627"/>
                <a:gd name="connsiteY2" fmla="*/ 232902 h 271010"/>
                <a:gd name="connsiteX3" fmla="*/ 54361 w 244627"/>
                <a:gd name="connsiteY3" fmla="*/ 197589 h 271010"/>
                <a:gd name="connsiteX4" fmla="*/ 10671 w 244627"/>
                <a:gd name="connsiteY4" fmla="*/ 158292 h 271010"/>
                <a:gd name="connsiteX5" fmla="*/ 20007 w 244627"/>
                <a:gd name="connsiteY5" fmla="*/ 105248 h 271010"/>
                <a:gd name="connsiteX6" fmla="*/ 293 w 244627"/>
                <a:gd name="connsiteY6" fmla="*/ 50826 h 271010"/>
                <a:gd name="connsiteX7" fmla="*/ 36295 w 244627"/>
                <a:gd name="connsiteY7" fmla="*/ 2455 h 271010"/>
                <a:gd name="connsiteX8" fmla="*/ 36640 w 244627"/>
                <a:gd name="connsiteY8" fmla="*/ 1179 h 271010"/>
                <a:gd name="connsiteX9" fmla="*/ 130136 w 244627"/>
                <a:gd name="connsiteY9" fmla="*/ 59659 h 271010"/>
                <a:gd name="connsiteX0" fmla="*/ 244627 w 244627"/>
                <a:gd name="connsiteY0" fmla="*/ 249749 h 269831"/>
                <a:gd name="connsiteX1" fmla="*/ 220624 w 244627"/>
                <a:gd name="connsiteY1" fmla="*/ 267464 h 269831"/>
                <a:gd name="connsiteX2" fmla="*/ 153729 w 244627"/>
                <a:gd name="connsiteY2" fmla="*/ 231723 h 269831"/>
                <a:gd name="connsiteX3" fmla="*/ 54361 w 244627"/>
                <a:gd name="connsiteY3" fmla="*/ 196410 h 269831"/>
                <a:gd name="connsiteX4" fmla="*/ 10671 w 244627"/>
                <a:gd name="connsiteY4" fmla="*/ 157113 h 269831"/>
                <a:gd name="connsiteX5" fmla="*/ 20007 w 244627"/>
                <a:gd name="connsiteY5" fmla="*/ 104069 h 269831"/>
                <a:gd name="connsiteX6" fmla="*/ 293 w 244627"/>
                <a:gd name="connsiteY6" fmla="*/ 49647 h 269831"/>
                <a:gd name="connsiteX7" fmla="*/ 36295 w 244627"/>
                <a:gd name="connsiteY7" fmla="*/ 1276 h 269831"/>
                <a:gd name="connsiteX8" fmla="*/ 36640 w 244627"/>
                <a:gd name="connsiteY8" fmla="*/ 0 h 269831"/>
                <a:gd name="connsiteX0" fmla="*/ 220624 w 220624"/>
                <a:gd name="connsiteY0" fmla="*/ 267464 h 269831"/>
                <a:gd name="connsiteX1" fmla="*/ 153729 w 220624"/>
                <a:gd name="connsiteY1" fmla="*/ 231723 h 269831"/>
                <a:gd name="connsiteX2" fmla="*/ 54361 w 220624"/>
                <a:gd name="connsiteY2" fmla="*/ 196410 h 269831"/>
                <a:gd name="connsiteX3" fmla="*/ 10671 w 220624"/>
                <a:gd name="connsiteY3" fmla="*/ 157113 h 269831"/>
                <a:gd name="connsiteX4" fmla="*/ 20007 w 220624"/>
                <a:gd name="connsiteY4" fmla="*/ 104069 h 269831"/>
                <a:gd name="connsiteX5" fmla="*/ 293 w 220624"/>
                <a:gd name="connsiteY5" fmla="*/ 49647 h 269831"/>
                <a:gd name="connsiteX6" fmla="*/ 36295 w 220624"/>
                <a:gd name="connsiteY6" fmla="*/ 1276 h 269831"/>
                <a:gd name="connsiteX7" fmla="*/ 36640 w 220624"/>
                <a:gd name="connsiteY7" fmla="*/ 0 h 26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624" h="269831">
                  <a:moveTo>
                    <a:pt x="220624" y="267464"/>
                  </a:moveTo>
                  <a:cubicBezTo>
                    <a:pt x="195046" y="275832"/>
                    <a:pt x="168352" y="261572"/>
                    <a:pt x="153729" y="231723"/>
                  </a:cubicBezTo>
                  <a:cubicBezTo>
                    <a:pt x="119216" y="260055"/>
                    <a:pt x="74392" y="244130"/>
                    <a:pt x="54361" y="196410"/>
                  </a:cubicBezTo>
                  <a:cubicBezTo>
                    <a:pt x="34685" y="199547"/>
                    <a:pt x="16210" y="182932"/>
                    <a:pt x="10671" y="157113"/>
                  </a:cubicBezTo>
                  <a:cubicBezTo>
                    <a:pt x="6660" y="138433"/>
                    <a:pt x="10206" y="118273"/>
                    <a:pt x="20007" y="104069"/>
                  </a:cubicBezTo>
                  <a:cubicBezTo>
                    <a:pt x="6101" y="92928"/>
                    <a:pt x="-1642" y="71548"/>
                    <a:pt x="293" y="49647"/>
                  </a:cubicBezTo>
                  <a:cubicBezTo>
                    <a:pt x="2565" y="24004"/>
                    <a:pt x="17513" y="3919"/>
                    <a:pt x="36295" y="1276"/>
                  </a:cubicBezTo>
                  <a:cubicBezTo>
                    <a:pt x="36407" y="847"/>
                    <a:pt x="36528" y="429"/>
                    <a:pt x="36640" y="0"/>
                  </a:cubicBezTo>
                </a:path>
              </a:pathLst>
            </a:custGeom>
            <a:grpFill/>
            <a:ln w="15875" cap="rnd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TextBox 138">
            <a:extLst>
              <a:ext uri="{FF2B5EF4-FFF2-40B4-BE49-F238E27FC236}">
                <a16:creationId xmlns:a16="http://schemas.microsoft.com/office/drawing/2014/main" id="{9A1F0962-E555-8470-09DB-B76331713D15}"/>
              </a:ext>
            </a:extLst>
          </p:cNvPr>
          <p:cNvSpPr txBox="1"/>
          <p:nvPr/>
        </p:nvSpPr>
        <p:spPr>
          <a:xfrm>
            <a:off x="11229795" y="287001"/>
            <a:ext cx="904094" cy="1388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0" cap="none" spc="-8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Wheezing/Asthma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B27B9FF-F82E-4CBF-E0D5-CD1EB50D23F1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Graphic 4" descr="Covid-19 with solid fill">
            <a:extLst>
              <a:ext uri="{FF2B5EF4-FFF2-40B4-BE49-F238E27FC236}">
                <a16:creationId xmlns:a16="http://schemas.microsoft.com/office/drawing/2014/main" id="{CAF13823-7FC3-5F8B-A528-0116C93B0D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66075" y="2850355"/>
            <a:ext cx="308521" cy="308521"/>
          </a:xfrm>
          <a:prstGeom prst="rect">
            <a:avLst/>
          </a:prstGeom>
        </p:spPr>
      </p:pic>
      <p:pic>
        <p:nvPicPr>
          <p:cNvPr id="18" name="Elemento grafico 76" descr="Calendario pieghevole con riempimento a tinta unita">
            <a:extLst>
              <a:ext uri="{FF2B5EF4-FFF2-40B4-BE49-F238E27FC236}">
                <a16:creationId xmlns:a16="http://schemas.microsoft.com/office/drawing/2014/main" id="{9D0864D9-FD3D-B01D-C27A-C87B4E8166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44050" y="3372561"/>
            <a:ext cx="344568" cy="344568"/>
          </a:xfrm>
          <a:prstGeom prst="rect">
            <a:avLst/>
          </a:prstGeom>
        </p:spPr>
      </p:pic>
      <p:pic>
        <p:nvPicPr>
          <p:cNvPr id="20" name="Graphic 19" descr="Warning with solid fill">
            <a:extLst>
              <a:ext uri="{FF2B5EF4-FFF2-40B4-BE49-F238E27FC236}">
                <a16:creationId xmlns:a16="http://schemas.microsoft.com/office/drawing/2014/main" id="{941B40B1-9EFD-14AE-14E9-5CBA856253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72388" y="3924299"/>
            <a:ext cx="300037" cy="30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001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ruppo 82">
            <a:extLst>
              <a:ext uri="{FF2B5EF4-FFF2-40B4-BE49-F238E27FC236}">
                <a16:creationId xmlns:a16="http://schemas.microsoft.com/office/drawing/2014/main" id="{5CF529D2-7D18-6E91-C8E4-76B37C465DB4}"/>
              </a:ext>
            </a:extLst>
          </p:cNvPr>
          <p:cNvGrpSpPr/>
          <p:nvPr/>
        </p:nvGrpSpPr>
        <p:grpSpPr>
          <a:xfrm>
            <a:off x="3075322" y="2026256"/>
            <a:ext cx="4108760" cy="3980843"/>
            <a:chOff x="3104198" y="2026256"/>
            <a:chExt cx="4108760" cy="3980843"/>
          </a:xfrm>
        </p:grpSpPr>
        <p:sp>
          <p:nvSpPr>
            <p:cNvPr id="84" name="Rectangle 46">
              <a:extLst>
                <a:ext uri="{FF2B5EF4-FFF2-40B4-BE49-F238E27FC236}">
                  <a16:creationId xmlns:a16="http://schemas.microsoft.com/office/drawing/2014/main" id="{FB8CB3C4-4CC1-979A-466C-3EF573B428DD}"/>
                </a:ext>
              </a:extLst>
            </p:cNvPr>
            <p:cNvSpPr/>
            <p:nvPr/>
          </p:nvSpPr>
          <p:spPr>
            <a:xfrm>
              <a:off x="3108958" y="2048316"/>
              <a:ext cx="4104000" cy="39587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85" name="Left Bracket 246">
              <a:extLst>
                <a:ext uri="{FF2B5EF4-FFF2-40B4-BE49-F238E27FC236}">
                  <a16:creationId xmlns:a16="http://schemas.microsoft.com/office/drawing/2014/main" id="{5FA6CEBA-08EB-63AD-3187-0B8BDDEE6BA7}"/>
                </a:ext>
              </a:extLst>
            </p:cNvPr>
            <p:cNvSpPr/>
            <p:nvPr/>
          </p:nvSpPr>
          <p:spPr>
            <a:xfrm rot="5400000">
              <a:off x="4993354" y="1371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86" name="Left Bracket 246">
              <a:extLst>
                <a:ext uri="{FF2B5EF4-FFF2-40B4-BE49-F238E27FC236}">
                  <a16:creationId xmlns:a16="http://schemas.microsoft.com/office/drawing/2014/main" id="{39B67246-121E-852C-2439-E5B5678B102F}"/>
                </a:ext>
              </a:extLst>
            </p:cNvPr>
            <p:cNvSpPr/>
            <p:nvPr/>
          </p:nvSpPr>
          <p:spPr>
            <a:xfrm rot="16200000">
              <a:off x="4993355" y="3794699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grpSp>
        <p:nvGrpSpPr>
          <p:cNvPr id="87" name="Gruppo 86">
            <a:extLst>
              <a:ext uri="{FF2B5EF4-FFF2-40B4-BE49-F238E27FC236}">
                <a16:creationId xmlns:a16="http://schemas.microsoft.com/office/drawing/2014/main" id="{7AE15D59-97CC-FE2F-4E64-5BACED01444F}"/>
              </a:ext>
            </a:extLst>
          </p:cNvPr>
          <p:cNvGrpSpPr/>
          <p:nvPr/>
        </p:nvGrpSpPr>
        <p:grpSpPr>
          <a:xfrm>
            <a:off x="7430700" y="2026257"/>
            <a:ext cx="4104239" cy="3980843"/>
            <a:chOff x="7392199" y="2026257"/>
            <a:chExt cx="4104239" cy="3980843"/>
          </a:xfrm>
        </p:grpSpPr>
        <p:sp>
          <p:nvSpPr>
            <p:cNvPr id="88" name="Rectangle 46">
              <a:extLst>
                <a:ext uri="{FF2B5EF4-FFF2-40B4-BE49-F238E27FC236}">
                  <a16:creationId xmlns:a16="http://schemas.microsoft.com/office/drawing/2014/main" id="{1E7905D3-CB6E-42C8-AB46-816BDA61DA1A}"/>
                </a:ext>
              </a:extLst>
            </p:cNvPr>
            <p:cNvSpPr/>
            <p:nvPr/>
          </p:nvSpPr>
          <p:spPr>
            <a:xfrm>
              <a:off x="7392199" y="2048316"/>
              <a:ext cx="4104000" cy="39587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89" name="Left Bracket 246">
              <a:extLst>
                <a:ext uri="{FF2B5EF4-FFF2-40B4-BE49-F238E27FC236}">
                  <a16:creationId xmlns:a16="http://schemas.microsoft.com/office/drawing/2014/main" id="{A722CA6C-AC2B-D9C6-F869-B01846A72302}"/>
                </a:ext>
              </a:extLst>
            </p:cNvPr>
            <p:cNvSpPr/>
            <p:nvPr/>
          </p:nvSpPr>
          <p:spPr>
            <a:xfrm rot="5400000">
              <a:off x="9284038" y="137101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90" name="Left Bracket 246">
              <a:extLst>
                <a:ext uri="{FF2B5EF4-FFF2-40B4-BE49-F238E27FC236}">
                  <a16:creationId xmlns:a16="http://schemas.microsoft.com/office/drawing/2014/main" id="{F3F7B3F3-0FC2-5301-F70D-4D34BF7FE089}"/>
                </a:ext>
              </a:extLst>
            </p:cNvPr>
            <p:cNvSpPr/>
            <p:nvPr/>
          </p:nvSpPr>
          <p:spPr>
            <a:xfrm rot="16200000">
              <a:off x="9284039" y="37947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sp>
        <p:nvSpPr>
          <p:cNvPr id="91" name="Rettangolo 2">
            <a:extLst>
              <a:ext uri="{FF2B5EF4-FFF2-40B4-BE49-F238E27FC236}">
                <a16:creationId xmlns:a16="http://schemas.microsoft.com/office/drawing/2014/main" id="{4A833E6A-B33E-3F05-3FB5-61F7378BD940}"/>
              </a:ext>
            </a:extLst>
          </p:cNvPr>
          <p:cNvSpPr/>
          <p:nvPr/>
        </p:nvSpPr>
        <p:spPr>
          <a:xfrm>
            <a:off x="3224082" y="2168888"/>
            <a:ext cx="38160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Management </a:t>
            </a:r>
            <a:r>
              <a:rPr kumimoji="0" lang="en-GB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(April–June 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2023)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92" name="Rettangolo 2">
            <a:extLst>
              <a:ext uri="{FF2B5EF4-FFF2-40B4-BE49-F238E27FC236}">
                <a16:creationId xmlns:a16="http://schemas.microsoft.com/office/drawing/2014/main" id="{66A80FE0-5EB4-DF8D-D2BF-37F457E872E5}"/>
              </a:ext>
            </a:extLst>
          </p:cNvPr>
          <p:cNvSpPr/>
          <p:nvPr/>
        </p:nvSpPr>
        <p:spPr>
          <a:xfrm>
            <a:off x="7574700" y="2168888"/>
            <a:ext cx="38160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Follow-up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 (July 2023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–</a:t>
            </a:r>
            <a:r>
              <a:rPr lang="en-GB" dirty="0">
                <a:solidFill>
                  <a:schemeClr val="accent6"/>
                </a:solidFill>
                <a:latin typeface="Termina Light"/>
              </a:rPr>
              <a:t>May 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2024)</a:t>
            </a:r>
            <a:endParaRPr kumimoji="0" lang="en-GB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93" name="TextBox 21">
            <a:extLst>
              <a:ext uri="{FF2B5EF4-FFF2-40B4-BE49-F238E27FC236}">
                <a16:creationId xmlns:a16="http://schemas.microsoft.com/office/drawing/2014/main" id="{2C3021DE-BE8F-406A-BAB1-44E849B5A911}"/>
              </a:ext>
            </a:extLst>
          </p:cNvPr>
          <p:cNvSpPr txBox="1"/>
          <p:nvPr/>
        </p:nvSpPr>
        <p:spPr>
          <a:xfrm>
            <a:off x="2881640" y="1520825"/>
            <a:ext cx="8813664" cy="360000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GB" dirty="0"/>
              <a:t>Proactive prevention with OM-85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B974B9-F2AA-0CD9-8649-46B53B1AD5DC}"/>
              </a:ext>
            </a:extLst>
          </p:cNvPr>
          <p:cNvSpPr txBox="1"/>
          <p:nvPr/>
        </p:nvSpPr>
        <p:spPr>
          <a:xfrm>
            <a:off x="3224082" y="4885537"/>
            <a:ext cx="3816000" cy="521361"/>
          </a:xfrm>
          <a:prstGeom prst="rect">
            <a:avLst/>
          </a:prstGeom>
          <a:noFill/>
        </p:spPr>
        <p:txBody>
          <a:bodyPr wrap="square" lIns="72000" tIns="0" rIns="72000" bIns="0" rtlCol="0">
            <a:spAutoFit/>
          </a:bodyPr>
          <a:lstStyle/>
          <a:p>
            <a:pPr marL="144000" marR="0" lvl="0" indent="-1440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Fluticasone (125 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μg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 twice a day for three months) + short course 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of SABA</a:t>
            </a:r>
            <a:b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during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wheezing episodes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08D6BF9-3210-EC8E-C0FC-9E1AC72AB5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/>
              <a:t>Disease management &amp; follow-up</a:t>
            </a:r>
          </a:p>
        </p:txBody>
      </p:sp>
      <p:sp>
        <p:nvSpPr>
          <p:cNvPr id="25" name="Title 24">
            <a:extLst>
              <a:ext uri="{FF2B5EF4-FFF2-40B4-BE49-F238E27FC236}">
                <a16:creationId xmlns:a16="http://schemas.microsoft.com/office/drawing/2014/main" id="{DDC5208D-E682-D135-4521-F1966DA64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Clinical example:</a:t>
            </a:r>
            <a:br>
              <a:rPr lang="en-GB" noProof="0" dirty="0"/>
            </a:br>
            <a:r>
              <a:rPr lang="en-GB" b="0" noProof="0" dirty="0"/>
              <a:t>Recurrent RTIs in 18-month-old girl with wheezing attending daycare</a:t>
            </a:r>
            <a:endParaRPr lang="en-GB" b="0" dirty="0"/>
          </a:p>
        </p:txBody>
      </p:sp>
      <p:sp>
        <p:nvSpPr>
          <p:cNvPr id="66" name="Segnaposto testo 65">
            <a:extLst>
              <a:ext uri="{FF2B5EF4-FFF2-40B4-BE49-F238E27FC236}">
                <a16:creationId xmlns:a16="http://schemas.microsoft.com/office/drawing/2014/main" id="{5B02942F-EC39-5A1C-3C92-CC76A5FE20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*OM-85 was administered 10 days per month during 3 consecutive months.</a:t>
            </a:r>
            <a:endParaRPr lang="en-US" dirty="0"/>
          </a:p>
          <a:p>
            <a:r>
              <a:rPr lang="en-US" dirty="0"/>
              <a:t>RTI, respiratory tract infection; SABA, short-acting beta agonist.</a:t>
            </a:r>
          </a:p>
          <a:p>
            <a:r>
              <a:rPr lang="en-US" dirty="0"/>
              <a:t>Please note that while these cases cover real data and circumstances, the patient names and images used are fictitious. This case is based on local prescription guidelines.</a:t>
            </a:r>
            <a:endParaRPr lang="en-GB" dirty="0"/>
          </a:p>
        </p:txBody>
      </p: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1D2E88A5-8BE5-9AE1-FD75-2D9C588F6EB9}"/>
              </a:ext>
            </a:extLst>
          </p:cNvPr>
          <p:cNvGrpSpPr/>
          <p:nvPr/>
        </p:nvGrpSpPr>
        <p:grpSpPr>
          <a:xfrm>
            <a:off x="371399" y="3793177"/>
            <a:ext cx="2016000" cy="2254495"/>
            <a:chOff x="371399" y="3793177"/>
            <a:chExt cx="2016000" cy="2254495"/>
          </a:xfrm>
        </p:grpSpPr>
        <p:pic>
          <p:nvPicPr>
            <p:cNvPr id="73" name="object 22">
              <a:extLst>
                <a:ext uri="{FF2B5EF4-FFF2-40B4-BE49-F238E27FC236}">
                  <a16:creationId xmlns:a16="http://schemas.microsoft.com/office/drawing/2014/main" id="{4FAB3C21-EC4E-0A1C-13C4-DF53A5FD6DCC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558" t="4045" r="5060" b="4573"/>
            <a:stretch/>
          </p:blipFill>
          <p:spPr>
            <a:xfrm rot="293866">
              <a:off x="807124" y="3793177"/>
              <a:ext cx="1152000" cy="1152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127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4" name="TextBox 23">
              <a:extLst>
                <a:ext uri="{FF2B5EF4-FFF2-40B4-BE49-F238E27FC236}">
                  <a16:creationId xmlns:a16="http://schemas.microsoft.com/office/drawing/2014/main" id="{51625130-3220-636F-5371-CEF82AC558E8}"/>
                </a:ext>
              </a:extLst>
            </p:cNvPr>
            <p:cNvSpPr txBox="1"/>
            <p:nvPr/>
          </p:nvSpPr>
          <p:spPr>
            <a:xfrm>
              <a:off x="371399" y="5050917"/>
              <a:ext cx="2016000" cy="396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Dr Manuel E. </a:t>
              </a:r>
              <a:b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Soto-Martínez</a:t>
              </a:r>
            </a:p>
          </p:txBody>
        </p:sp>
        <p:sp>
          <p:nvSpPr>
            <p:cNvPr id="75" name="TextBox 23">
              <a:extLst>
                <a:ext uri="{FF2B5EF4-FFF2-40B4-BE49-F238E27FC236}">
                  <a16:creationId xmlns:a16="http://schemas.microsoft.com/office/drawing/2014/main" id="{772E2446-60FE-45CF-8D30-7DA6862E9BFB}"/>
                </a:ext>
              </a:extLst>
            </p:cNvPr>
            <p:cNvSpPr txBox="1"/>
            <p:nvPr/>
          </p:nvSpPr>
          <p:spPr>
            <a:xfrm>
              <a:off x="371399" y="5451108"/>
              <a:ext cx="2016000" cy="596564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PEDIATRIC PULMONOLOGIST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Hospital Nacional de </a:t>
              </a:r>
              <a:r>
                <a:rPr kumimoji="0" lang="en-US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Niños</a:t>
              </a: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,</a:t>
              </a:r>
              <a:b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San José, Costa Rica</a:t>
              </a:r>
            </a:p>
          </p:txBody>
        </p:sp>
        <p:sp>
          <p:nvSpPr>
            <p:cNvPr id="76" name="object 30">
              <a:extLst>
                <a:ext uri="{FF2B5EF4-FFF2-40B4-BE49-F238E27FC236}">
                  <a16:creationId xmlns:a16="http://schemas.microsoft.com/office/drawing/2014/main" id="{F822AF6D-80BA-D67A-DDC1-11EFD73C90E1}"/>
                </a:ext>
              </a:extLst>
            </p:cNvPr>
            <p:cNvSpPr txBox="1"/>
            <p:nvPr/>
          </p:nvSpPr>
          <p:spPr>
            <a:xfrm>
              <a:off x="1343399" y="4644822"/>
              <a:ext cx="1044000" cy="144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vert="horz" wrap="square" lIns="0" tIns="0" rIns="0" bIns="7200" rtlCol="0" anchor="ctr" anchorCtr="0">
              <a:noAutofit/>
            </a:bodyPr>
            <a:lstStyle>
              <a:defPPr>
                <a:defRPr kern="0"/>
              </a:defPPr>
            </a:lstStyle>
            <a:p>
              <a:pPr algn="ctr"/>
              <a:r>
                <a:rPr sz="900" dirty="0">
                  <a:solidFill>
                    <a:schemeClr val="accent1">
                      <a:lumMod val="50000"/>
                    </a:schemeClr>
                  </a:solidFill>
                  <a:cs typeface="Arial"/>
                </a:rPr>
                <a:t>Case presented by</a:t>
              </a:r>
            </a:p>
          </p:txBody>
        </p:sp>
        <p:cxnSp>
          <p:nvCxnSpPr>
            <p:cNvPr id="77" name="Connettore diritto 76">
              <a:extLst>
                <a:ext uri="{FF2B5EF4-FFF2-40B4-BE49-F238E27FC236}">
                  <a16:creationId xmlns:a16="http://schemas.microsoft.com/office/drawing/2014/main" id="{9DB04443-6325-0A5F-4CAC-732DE0FE8D57}"/>
                </a:ext>
              </a:extLst>
            </p:cNvPr>
            <p:cNvCxnSpPr>
              <a:cxnSpLocks/>
            </p:cNvCxnSpPr>
            <p:nvPr/>
          </p:nvCxnSpPr>
          <p:spPr>
            <a:xfrm>
              <a:off x="461399" y="5692318"/>
              <a:ext cx="1836000" cy="0"/>
            </a:xfrm>
            <a:prstGeom prst="line">
              <a:avLst/>
            </a:prstGeom>
            <a:ln w="15875" cap="rnd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uppo 77">
            <a:extLst>
              <a:ext uri="{FF2B5EF4-FFF2-40B4-BE49-F238E27FC236}">
                <a16:creationId xmlns:a16="http://schemas.microsoft.com/office/drawing/2014/main" id="{397195EF-7C3D-F573-EA8C-F431DDF7B68E}"/>
              </a:ext>
            </a:extLst>
          </p:cNvPr>
          <p:cNvGrpSpPr/>
          <p:nvPr/>
        </p:nvGrpSpPr>
        <p:grpSpPr>
          <a:xfrm>
            <a:off x="371399" y="1520825"/>
            <a:ext cx="2016000" cy="2113305"/>
            <a:chOff x="371399" y="1520825"/>
            <a:chExt cx="2016000" cy="2113305"/>
          </a:xfrm>
        </p:grpSpPr>
        <p:sp>
          <p:nvSpPr>
            <p:cNvPr id="79" name="TextBox 23">
              <a:extLst>
                <a:ext uri="{FF2B5EF4-FFF2-40B4-BE49-F238E27FC236}">
                  <a16:creationId xmlns:a16="http://schemas.microsoft.com/office/drawing/2014/main" id="{06A93C75-A073-0B8E-D6D6-53DF042AE421}"/>
                </a:ext>
              </a:extLst>
            </p:cNvPr>
            <p:cNvSpPr txBox="1"/>
            <p:nvPr/>
          </p:nvSpPr>
          <p:spPr>
            <a:xfrm>
              <a:off x="371399" y="2785566"/>
              <a:ext cx="2016000" cy="252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Luciana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80" name="TextBox 23">
              <a:extLst>
                <a:ext uri="{FF2B5EF4-FFF2-40B4-BE49-F238E27FC236}">
                  <a16:creationId xmlns:a16="http://schemas.microsoft.com/office/drawing/2014/main" id="{767D4EF1-C0DF-9305-2A8B-F16686AFB375}"/>
                </a:ext>
              </a:extLst>
            </p:cNvPr>
            <p:cNvSpPr txBox="1"/>
            <p:nvPr/>
          </p:nvSpPr>
          <p:spPr>
            <a:xfrm>
              <a:off x="371399" y="3037566"/>
              <a:ext cx="2016000" cy="596564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18 MONTHS OLD</a:t>
              </a:r>
              <a:endPara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Daycare since 4 months old;</a:t>
              </a:r>
              <a:b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wheezing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81" name="Connettore diritto 80">
              <a:extLst>
                <a:ext uri="{FF2B5EF4-FFF2-40B4-BE49-F238E27FC236}">
                  <a16:creationId xmlns:a16="http://schemas.microsoft.com/office/drawing/2014/main" id="{0F182C62-FCA0-3589-D69D-1F9E905E6F15}"/>
                </a:ext>
              </a:extLst>
            </p:cNvPr>
            <p:cNvCxnSpPr/>
            <p:nvPr/>
          </p:nvCxnSpPr>
          <p:spPr>
            <a:xfrm>
              <a:off x="461399" y="3269794"/>
              <a:ext cx="1836000" cy="0"/>
            </a:xfrm>
            <a:prstGeom prst="line">
              <a:avLst/>
            </a:prstGeom>
            <a:ln w="15875" cap="rnd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82" name="Picture 40">
              <a:extLst>
                <a:ext uri="{FF2B5EF4-FFF2-40B4-BE49-F238E27FC236}">
                  <a16:creationId xmlns:a16="http://schemas.microsoft.com/office/drawing/2014/main" id="{DDB7380E-79E3-6CD2-D51D-05E71AFC6564}"/>
                </a:ext>
              </a:extLst>
            </p:cNvPr>
            <p:cNvPicPr>
              <a:picLocks/>
            </p:cNvPicPr>
            <p:nvPr/>
          </p:nvPicPr>
          <p:blipFill rotWithShape="1">
            <a:blip r:embed="rId3"/>
            <a:srcRect l="29787" t="21066" r="31452" b="23544"/>
            <a:stretch/>
          </p:blipFill>
          <p:spPr>
            <a:xfrm>
              <a:off x="803399" y="1520825"/>
              <a:ext cx="1152000" cy="115200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  <a:effectLst>
              <a:outerShdw blurRad="127000" algn="ctr" rotWithShape="0">
                <a:schemeClr val="accent6">
                  <a:alpha val="40000"/>
                </a:schemeClr>
              </a:outerShdw>
            </a:effectLst>
          </p:spPr>
        </p:pic>
      </p:grpSp>
      <p:grpSp>
        <p:nvGrpSpPr>
          <p:cNvPr id="94" name="Gruppo 93">
            <a:extLst>
              <a:ext uri="{FF2B5EF4-FFF2-40B4-BE49-F238E27FC236}">
                <a16:creationId xmlns:a16="http://schemas.microsoft.com/office/drawing/2014/main" id="{CA20003E-9F2C-7601-6247-EE2BCF4B9F7B}"/>
              </a:ext>
            </a:extLst>
          </p:cNvPr>
          <p:cNvGrpSpPr/>
          <p:nvPr/>
        </p:nvGrpSpPr>
        <p:grpSpPr>
          <a:xfrm>
            <a:off x="3178427" y="3256731"/>
            <a:ext cx="3916070" cy="1345681"/>
            <a:chOff x="3178427" y="3184414"/>
            <a:chExt cx="3916070" cy="1345681"/>
          </a:xfrm>
        </p:grpSpPr>
        <p:pic>
          <p:nvPicPr>
            <p:cNvPr id="95" name="Elemento grafico 94" descr="Calendario pieghevole con riempimento a tinta unita">
              <a:extLst>
                <a:ext uri="{FF2B5EF4-FFF2-40B4-BE49-F238E27FC236}">
                  <a16:creationId xmlns:a16="http://schemas.microsoft.com/office/drawing/2014/main" id="{7B1C78AE-6EC1-EBBC-3066-E93DB65CF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178427" y="3184414"/>
              <a:ext cx="720000" cy="720000"/>
            </a:xfrm>
            <a:prstGeom prst="rect">
              <a:avLst/>
            </a:prstGeom>
          </p:spPr>
        </p:pic>
        <p:pic>
          <p:nvPicPr>
            <p:cNvPr id="96" name="Elemento grafico 95" descr="Calendario pieghevole con riempimento a tinta unita">
              <a:extLst>
                <a:ext uri="{FF2B5EF4-FFF2-40B4-BE49-F238E27FC236}">
                  <a16:creationId xmlns:a16="http://schemas.microsoft.com/office/drawing/2014/main" id="{B310167A-8EA7-B0F2-F614-3E5D79539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817641" y="3184414"/>
              <a:ext cx="720000" cy="720000"/>
            </a:xfrm>
            <a:prstGeom prst="rect">
              <a:avLst/>
            </a:prstGeom>
          </p:spPr>
        </p:pic>
        <p:pic>
          <p:nvPicPr>
            <p:cNvPr id="97" name="Elemento grafico 96" descr="Calendario pieghevole con riempimento a tinta unita">
              <a:extLst>
                <a:ext uri="{FF2B5EF4-FFF2-40B4-BE49-F238E27FC236}">
                  <a16:creationId xmlns:a16="http://schemas.microsoft.com/office/drawing/2014/main" id="{8269B197-B57A-AAEC-15DA-134079725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456855" y="3184414"/>
              <a:ext cx="720000" cy="720000"/>
            </a:xfrm>
            <a:prstGeom prst="rect">
              <a:avLst/>
            </a:prstGeom>
          </p:spPr>
        </p:pic>
        <p:pic>
          <p:nvPicPr>
            <p:cNvPr id="98" name="Elemento grafico 97" descr="Calendario pieghevole con riempimento a tinta unita">
              <a:extLst>
                <a:ext uri="{FF2B5EF4-FFF2-40B4-BE49-F238E27FC236}">
                  <a16:creationId xmlns:a16="http://schemas.microsoft.com/office/drawing/2014/main" id="{514FA0B1-4BAF-FE06-42E7-A738444DAC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096069" y="3184414"/>
              <a:ext cx="720000" cy="720000"/>
            </a:xfrm>
            <a:prstGeom prst="rect">
              <a:avLst/>
            </a:prstGeom>
          </p:spPr>
        </p:pic>
        <p:pic>
          <p:nvPicPr>
            <p:cNvPr id="99" name="Elemento grafico 98" descr="Calendario pieghevole con riempimento a tinta unita">
              <a:extLst>
                <a:ext uri="{FF2B5EF4-FFF2-40B4-BE49-F238E27FC236}">
                  <a16:creationId xmlns:a16="http://schemas.microsoft.com/office/drawing/2014/main" id="{7EF0FCFC-1651-7FDB-90D8-1E8EA0EE1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735283" y="3184414"/>
              <a:ext cx="720000" cy="720000"/>
            </a:xfrm>
            <a:prstGeom prst="rect">
              <a:avLst/>
            </a:prstGeom>
          </p:spPr>
        </p:pic>
        <p:pic>
          <p:nvPicPr>
            <p:cNvPr id="100" name="Elemento grafico 99" descr="Calendario pieghevole con riempimento a tinta unita">
              <a:extLst>
                <a:ext uri="{FF2B5EF4-FFF2-40B4-BE49-F238E27FC236}">
                  <a16:creationId xmlns:a16="http://schemas.microsoft.com/office/drawing/2014/main" id="{B02E6753-2A12-E047-A805-79D0707C3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374497" y="3184414"/>
              <a:ext cx="720000" cy="720000"/>
            </a:xfrm>
            <a:prstGeom prst="rect">
              <a:avLst/>
            </a:prstGeom>
          </p:spPr>
        </p:pic>
        <p:pic>
          <p:nvPicPr>
            <p:cNvPr id="101" name="Elemento grafico 100" descr="Calendario pieghevole con riempimento a tinta unita">
              <a:extLst>
                <a:ext uri="{FF2B5EF4-FFF2-40B4-BE49-F238E27FC236}">
                  <a16:creationId xmlns:a16="http://schemas.microsoft.com/office/drawing/2014/main" id="{4EFF7BB3-832B-FBB3-7B6F-3A5492F60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178427" y="3810095"/>
              <a:ext cx="720000" cy="720000"/>
            </a:xfrm>
            <a:prstGeom prst="rect">
              <a:avLst/>
            </a:prstGeom>
          </p:spPr>
        </p:pic>
        <p:pic>
          <p:nvPicPr>
            <p:cNvPr id="102" name="Elemento grafico 101" descr="Calendario pieghevole con riempimento a tinta unita">
              <a:extLst>
                <a:ext uri="{FF2B5EF4-FFF2-40B4-BE49-F238E27FC236}">
                  <a16:creationId xmlns:a16="http://schemas.microsoft.com/office/drawing/2014/main" id="{FBC39B28-11BC-2ABC-C8EA-BC5070B84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817641" y="3810095"/>
              <a:ext cx="720000" cy="720000"/>
            </a:xfrm>
            <a:prstGeom prst="rect">
              <a:avLst/>
            </a:prstGeom>
          </p:spPr>
        </p:pic>
        <p:pic>
          <p:nvPicPr>
            <p:cNvPr id="103" name="Elemento grafico 102" descr="Calendario pieghevole con riempimento a tinta unita">
              <a:extLst>
                <a:ext uri="{FF2B5EF4-FFF2-40B4-BE49-F238E27FC236}">
                  <a16:creationId xmlns:a16="http://schemas.microsoft.com/office/drawing/2014/main" id="{C6B31400-0EDA-E5F3-17CF-D13D3A7CF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456855" y="3810095"/>
              <a:ext cx="720000" cy="720000"/>
            </a:xfrm>
            <a:prstGeom prst="rect">
              <a:avLst/>
            </a:prstGeom>
          </p:spPr>
        </p:pic>
        <p:pic>
          <p:nvPicPr>
            <p:cNvPr id="104" name="Elemento grafico 103" descr="Calendario pieghevole con riempimento a tinta unita">
              <a:extLst>
                <a:ext uri="{FF2B5EF4-FFF2-40B4-BE49-F238E27FC236}">
                  <a16:creationId xmlns:a16="http://schemas.microsoft.com/office/drawing/2014/main" id="{383BCB46-D7F9-34F3-2038-24146049C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096069" y="3810095"/>
              <a:ext cx="720000" cy="720000"/>
            </a:xfrm>
            <a:prstGeom prst="rect">
              <a:avLst/>
            </a:prstGeom>
          </p:spPr>
        </p:pic>
        <p:pic>
          <p:nvPicPr>
            <p:cNvPr id="105" name="Elemento grafico 104" descr="Calendario pieghevole con riempimento a tinta unita">
              <a:extLst>
                <a:ext uri="{FF2B5EF4-FFF2-40B4-BE49-F238E27FC236}">
                  <a16:creationId xmlns:a16="http://schemas.microsoft.com/office/drawing/2014/main" id="{9F4C5778-319A-0EE0-2F38-1B36508C8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735283" y="3810095"/>
              <a:ext cx="720000" cy="720000"/>
            </a:xfrm>
            <a:prstGeom prst="rect">
              <a:avLst/>
            </a:prstGeom>
          </p:spPr>
        </p:pic>
        <p:pic>
          <p:nvPicPr>
            <p:cNvPr id="106" name="Elemento grafico 105" descr="Calendario pieghevole con riempimento a tinta unita">
              <a:extLst>
                <a:ext uri="{FF2B5EF4-FFF2-40B4-BE49-F238E27FC236}">
                  <a16:creationId xmlns:a16="http://schemas.microsoft.com/office/drawing/2014/main" id="{D87C8168-44F8-4C72-5D31-F4194F4E9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74497" y="3810095"/>
              <a:ext cx="720000" cy="720000"/>
            </a:xfrm>
            <a:prstGeom prst="rect">
              <a:avLst/>
            </a:prstGeom>
          </p:spPr>
        </p:pic>
        <p:sp>
          <p:nvSpPr>
            <p:cNvPr id="107" name="CasellaDiTesto 106">
              <a:extLst>
                <a:ext uri="{FF2B5EF4-FFF2-40B4-BE49-F238E27FC236}">
                  <a16:creationId xmlns:a16="http://schemas.microsoft.com/office/drawing/2014/main" id="{28D0A9C3-B02A-C780-5EAC-0627E6A5C7E7}"/>
                </a:ext>
              </a:extLst>
            </p:cNvPr>
            <p:cNvSpPr txBox="1"/>
            <p:nvPr/>
          </p:nvSpPr>
          <p:spPr>
            <a:xfrm>
              <a:off x="3326878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JAN</a:t>
              </a:r>
            </a:p>
          </p:txBody>
        </p:sp>
        <p:sp>
          <p:nvSpPr>
            <p:cNvPr id="108" name="CasellaDiTesto 107">
              <a:extLst>
                <a:ext uri="{FF2B5EF4-FFF2-40B4-BE49-F238E27FC236}">
                  <a16:creationId xmlns:a16="http://schemas.microsoft.com/office/drawing/2014/main" id="{DED5773C-CEF5-38C2-A7B8-99A4AB992302}"/>
                </a:ext>
              </a:extLst>
            </p:cNvPr>
            <p:cNvSpPr txBox="1"/>
            <p:nvPr/>
          </p:nvSpPr>
          <p:spPr>
            <a:xfrm>
              <a:off x="3964954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FEB</a:t>
              </a:r>
            </a:p>
          </p:txBody>
        </p:sp>
        <p:sp>
          <p:nvSpPr>
            <p:cNvPr id="109" name="CasellaDiTesto 108">
              <a:extLst>
                <a:ext uri="{FF2B5EF4-FFF2-40B4-BE49-F238E27FC236}">
                  <a16:creationId xmlns:a16="http://schemas.microsoft.com/office/drawing/2014/main" id="{39593CFE-BAB1-EE4C-E536-6731DB5398A9}"/>
                </a:ext>
              </a:extLst>
            </p:cNvPr>
            <p:cNvSpPr txBox="1"/>
            <p:nvPr/>
          </p:nvSpPr>
          <p:spPr>
            <a:xfrm>
              <a:off x="4603030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MAR</a:t>
              </a:r>
            </a:p>
          </p:txBody>
        </p:sp>
        <p:sp>
          <p:nvSpPr>
            <p:cNvPr id="110" name="CasellaDiTesto 109">
              <a:extLst>
                <a:ext uri="{FF2B5EF4-FFF2-40B4-BE49-F238E27FC236}">
                  <a16:creationId xmlns:a16="http://schemas.microsoft.com/office/drawing/2014/main" id="{C5EEE964-6692-BF67-07BB-8C389349BE87}"/>
                </a:ext>
              </a:extLst>
            </p:cNvPr>
            <p:cNvSpPr txBox="1"/>
            <p:nvPr/>
          </p:nvSpPr>
          <p:spPr>
            <a:xfrm>
              <a:off x="5241106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/>
                <a:t>APR</a:t>
              </a:r>
            </a:p>
          </p:txBody>
        </p:sp>
        <p:sp>
          <p:nvSpPr>
            <p:cNvPr id="111" name="CasellaDiTesto 110">
              <a:extLst>
                <a:ext uri="{FF2B5EF4-FFF2-40B4-BE49-F238E27FC236}">
                  <a16:creationId xmlns:a16="http://schemas.microsoft.com/office/drawing/2014/main" id="{2F23BD11-A3F4-11C5-952A-E26C13482352}"/>
                </a:ext>
              </a:extLst>
            </p:cNvPr>
            <p:cNvSpPr txBox="1"/>
            <p:nvPr/>
          </p:nvSpPr>
          <p:spPr>
            <a:xfrm>
              <a:off x="5879182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/>
                <a:t>MAY</a:t>
              </a:r>
            </a:p>
          </p:txBody>
        </p:sp>
        <p:sp>
          <p:nvSpPr>
            <p:cNvPr id="112" name="CasellaDiTesto 111">
              <a:extLst>
                <a:ext uri="{FF2B5EF4-FFF2-40B4-BE49-F238E27FC236}">
                  <a16:creationId xmlns:a16="http://schemas.microsoft.com/office/drawing/2014/main" id="{A35191D1-CD80-BE22-F281-6EE9601E9C82}"/>
                </a:ext>
              </a:extLst>
            </p:cNvPr>
            <p:cNvSpPr txBox="1"/>
            <p:nvPr/>
          </p:nvSpPr>
          <p:spPr>
            <a:xfrm>
              <a:off x="6517260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/>
                <a:t>JUN</a:t>
              </a:r>
            </a:p>
          </p:txBody>
        </p:sp>
        <p:sp>
          <p:nvSpPr>
            <p:cNvPr id="113" name="CasellaDiTesto 112">
              <a:extLst>
                <a:ext uri="{FF2B5EF4-FFF2-40B4-BE49-F238E27FC236}">
                  <a16:creationId xmlns:a16="http://schemas.microsoft.com/office/drawing/2014/main" id="{38BEEAE8-85C1-5F42-12E3-278FADEBCC86}"/>
                </a:ext>
              </a:extLst>
            </p:cNvPr>
            <p:cNvSpPr txBox="1"/>
            <p:nvPr/>
          </p:nvSpPr>
          <p:spPr>
            <a:xfrm>
              <a:off x="3326878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JUL</a:t>
              </a:r>
            </a:p>
          </p:txBody>
        </p:sp>
        <p:sp>
          <p:nvSpPr>
            <p:cNvPr id="114" name="CasellaDiTesto 113">
              <a:extLst>
                <a:ext uri="{FF2B5EF4-FFF2-40B4-BE49-F238E27FC236}">
                  <a16:creationId xmlns:a16="http://schemas.microsoft.com/office/drawing/2014/main" id="{C836FC1C-7483-CFD6-4B7D-E66528422A80}"/>
                </a:ext>
              </a:extLst>
            </p:cNvPr>
            <p:cNvSpPr txBox="1"/>
            <p:nvPr/>
          </p:nvSpPr>
          <p:spPr>
            <a:xfrm>
              <a:off x="3964954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AUG</a:t>
              </a:r>
            </a:p>
          </p:txBody>
        </p:sp>
        <p:sp>
          <p:nvSpPr>
            <p:cNvPr id="115" name="CasellaDiTesto 114">
              <a:extLst>
                <a:ext uri="{FF2B5EF4-FFF2-40B4-BE49-F238E27FC236}">
                  <a16:creationId xmlns:a16="http://schemas.microsoft.com/office/drawing/2014/main" id="{07E98763-BEE3-F6C5-0A0C-5DCBE58F2193}"/>
                </a:ext>
              </a:extLst>
            </p:cNvPr>
            <p:cNvSpPr txBox="1"/>
            <p:nvPr/>
          </p:nvSpPr>
          <p:spPr>
            <a:xfrm>
              <a:off x="4603030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SEPT</a:t>
              </a:r>
            </a:p>
          </p:txBody>
        </p:sp>
        <p:sp>
          <p:nvSpPr>
            <p:cNvPr id="116" name="CasellaDiTesto 115">
              <a:extLst>
                <a:ext uri="{FF2B5EF4-FFF2-40B4-BE49-F238E27FC236}">
                  <a16:creationId xmlns:a16="http://schemas.microsoft.com/office/drawing/2014/main" id="{641A9112-24B6-F112-ABCF-E9C1E9612AE7}"/>
                </a:ext>
              </a:extLst>
            </p:cNvPr>
            <p:cNvSpPr txBox="1"/>
            <p:nvPr/>
          </p:nvSpPr>
          <p:spPr>
            <a:xfrm>
              <a:off x="5241106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OCT</a:t>
              </a:r>
            </a:p>
          </p:txBody>
        </p:sp>
        <p:sp>
          <p:nvSpPr>
            <p:cNvPr id="117" name="CasellaDiTesto 116">
              <a:extLst>
                <a:ext uri="{FF2B5EF4-FFF2-40B4-BE49-F238E27FC236}">
                  <a16:creationId xmlns:a16="http://schemas.microsoft.com/office/drawing/2014/main" id="{913FEFF3-3207-8DFF-75C1-114D38F7AC19}"/>
                </a:ext>
              </a:extLst>
            </p:cNvPr>
            <p:cNvSpPr txBox="1"/>
            <p:nvPr/>
          </p:nvSpPr>
          <p:spPr>
            <a:xfrm>
              <a:off x="5879182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NOV</a:t>
              </a:r>
            </a:p>
          </p:txBody>
        </p:sp>
        <p:sp>
          <p:nvSpPr>
            <p:cNvPr id="118" name="CasellaDiTesto 117">
              <a:extLst>
                <a:ext uri="{FF2B5EF4-FFF2-40B4-BE49-F238E27FC236}">
                  <a16:creationId xmlns:a16="http://schemas.microsoft.com/office/drawing/2014/main" id="{2913A371-CB0F-AFFC-5073-9CE02F0FE39A}"/>
                </a:ext>
              </a:extLst>
            </p:cNvPr>
            <p:cNvSpPr txBox="1"/>
            <p:nvPr/>
          </p:nvSpPr>
          <p:spPr>
            <a:xfrm>
              <a:off x="6517260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DEC</a:t>
              </a:r>
            </a:p>
          </p:txBody>
        </p:sp>
      </p:grpSp>
      <p:sp>
        <p:nvSpPr>
          <p:cNvPr id="119" name="TextBox 31">
            <a:extLst>
              <a:ext uri="{FF2B5EF4-FFF2-40B4-BE49-F238E27FC236}">
                <a16:creationId xmlns:a16="http://schemas.microsoft.com/office/drawing/2014/main" id="{70B68900-ED7B-3031-128A-AC2074F85407}"/>
              </a:ext>
            </a:extLst>
          </p:cNvPr>
          <p:cNvSpPr txBox="1"/>
          <p:nvPr/>
        </p:nvSpPr>
        <p:spPr>
          <a:xfrm>
            <a:off x="4410200" y="2938057"/>
            <a:ext cx="1431800" cy="216000"/>
          </a:xfrm>
          <a:prstGeom prst="roundRect">
            <a:avLst>
              <a:gd name="adj" fmla="val 50000"/>
            </a:avLst>
          </a:prstGeom>
          <a:solidFill>
            <a:srgbClr val="316185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OM-85*</a:t>
            </a:r>
          </a:p>
        </p:txBody>
      </p:sp>
      <p:sp>
        <p:nvSpPr>
          <p:cNvPr id="120" name="TextBox 23">
            <a:extLst>
              <a:ext uri="{FF2B5EF4-FFF2-40B4-BE49-F238E27FC236}">
                <a16:creationId xmlns:a16="http://schemas.microsoft.com/office/drawing/2014/main" id="{99D9C9BE-846A-EF77-2CD5-70117922FE97}"/>
              </a:ext>
            </a:extLst>
          </p:cNvPr>
          <p:cNvSpPr txBox="1">
            <a:spLocks noChangeAspect="1"/>
          </p:cNvSpPr>
          <p:nvPr/>
        </p:nvSpPr>
        <p:spPr>
          <a:xfrm>
            <a:off x="8413112" y="3343383"/>
            <a:ext cx="504000" cy="504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0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1" name="TextBox 24">
            <a:extLst>
              <a:ext uri="{FF2B5EF4-FFF2-40B4-BE49-F238E27FC236}">
                <a16:creationId xmlns:a16="http://schemas.microsoft.com/office/drawing/2014/main" id="{EC85CD57-881A-B573-9725-CD49E3E7289E}"/>
              </a:ext>
            </a:extLst>
          </p:cNvPr>
          <p:cNvSpPr txBox="1"/>
          <p:nvPr/>
        </p:nvSpPr>
        <p:spPr>
          <a:xfrm>
            <a:off x="8961121" y="3494458"/>
            <a:ext cx="1798320" cy="201850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MAJOR EPISODES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2" name="TextBox 31">
            <a:extLst>
              <a:ext uri="{FF2B5EF4-FFF2-40B4-BE49-F238E27FC236}">
                <a16:creationId xmlns:a16="http://schemas.microsoft.com/office/drawing/2014/main" id="{131ADA8E-E163-DEB3-D1AC-AB68AFD6BD33}"/>
              </a:ext>
            </a:extLst>
          </p:cNvPr>
          <p:cNvSpPr txBox="1"/>
          <p:nvPr/>
        </p:nvSpPr>
        <p:spPr>
          <a:xfrm>
            <a:off x="7832030" y="2938057"/>
            <a:ext cx="3346510" cy="216000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REDUCED SEVERITY OF RESPIRATORY INFECTIONS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3" name="TextBox 23">
            <a:extLst>
              <a:ext uri="{FF2B5EF4-FFF2-40B4-BE49-F238E27FC236}">
                <a16:creationId xmlns:a16="http://schemas.microsoft.com/office/drawing/2014/main" id="{99BAB841-D9B1-6873-EB9B-6E78BB915E71}"/>
              </a:ext>
            </a:extLst>
          </p:cNvPr>
          <p:cNvSpPr txBox="1">
            <a:spLocks noChangeAspect="1"/>
          </p:cNvSpPr>
          <p:nvPr/>
        </p:nvSpPr>
        <p:spPr>
          <a:xfrm>
            <a:off x="8413112" y="3918415"/>
            <a:ext cx="504000" cy="504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0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4" name="TextBox 24">
            <a:extLst>
              <a:ext uri="{FF2B5EF4-FFF2-40B4-BE49-F238E27FC236}">
                <a16:creationId xmlns:a16="http://schemas.microsoft.com/office/drawing/2014/main" id="{D090796F-A5F8-FF0A-C41A-A5A3FEC5BA30}"/>
              </a:ext>
            </a:extLst>
          </p:cNvPr>
          <p:cNvSpPr txBox="1"/>
          <p:nvPr/>
        </p:nvSpPr>
        <p:spPr>
          <a:xfrm>
            <a:off x="8961121" y="4112035"/>
            <a:ext cx="1798320" cy="201850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EMERGENCY VISITS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5" name="TextBox 23">
            <a:extLst>
              <a:ext uri="{FF2B5EF4-FFF2-40B4-BE49-F238E27FC236}">
                <a16:creationId xmlns:a16="http://schemas.microsoft.com/office/drawing/2014/main" id="{DD1C2496-DE1B-51E7-0ADE-FCFA9269D150}"/>
              </a:ext>
            </a:extLst>
          </p:cNvPr>
          <p:cNvSpPr txBox="1">
            <a:spLocks noChangeAspect="1"/>
          </p:cNvSpPr>
          <p:nvPr/>
        </p:nvSpPr>
        <p:spPr>
          <a:xfrm>
            <a:off x="8413112" y="4498302"/>
            <a:ext cx="504000" cy="504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0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6" name="TextBox 24">
            <a:extLst>
              <a:ext uri="{FF2B5EF4-FFF2-40B4-BE49-F238E27FC236}">
                <a16:creationId xmlns:a16="http://schemas.microsoft.com/office/drawing/2014/main" id="{3A50F372-F8BA-F69E-D14A-0E16BEB44340}"/>
              </a:ext>
            </a:extLst>
          </p:cNvPr>
          <p:cNvSpPr txBox="1"/>
          <p:nvPr/>
        </p:nvSpPr>
        <p:spPr>
          <a:xfrm>
            <a:off x="8961121" y="4649377"/>
            <a:ext cx="1798320" cy="201850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ANTIBIOTICS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7" name="TextBox 23">
            <a:extLst>
              <a:ext uri="{FF2B5EF4-FFF2-40B4-BE49-F238E27FC236}">
                <a16:creationId xmlns:a16="http://schemas.microsoft.com/office/drawing/2014/main" id="{9F1711B8-59AB-6B56-4BD0-A88F01E8D5A8}"/>
              </a:ext>
            </a:extLst>
          </p:cNvPr>
          <p:cNvSpPr txBox="1">
            <a:spLocks noChangeAspect="1"/>
          </p:cNvSpPr>
          <p:nvPr/>
        </p:nvSpPr>
        <p:spPr>
          <a:xfrm>
            <a:off x="8413112" y="5073334"/>
            <a:ext cx="504000" cy="504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0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8" name="TextBox 24">
            <a:extLst>
              <a:ext uri="{FF2B5EF4-FFF2-40B4-BE49-F238E27FC236}">
                <a16:creationId xmlns:a16="http://schemas.microsoft.com/office/drawing/2014/main" id="{041ED292-0082-36FF-7F02-AC27639EDB67}"/>
              </a:ext>
            </a:extLst>
          </p:cNvPr>
          <p:cNvSpPr txBox="1"/>
          <p:nvPr/>
        </p:nvSpPr>
        <p:spPr>
          <a:xfrm>
            <a:off x="8961121" y="5266954"/>
            <a:ext cx="1798320" cy="201850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ORAL STEROIDS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2" name="Group 30">
            <a:extLst>
              <a:ext uri="{FF2B5EF4-FFF2-40B4-BE49-F238E27FC236}">
                <a16:creationId xmlns:a16="http://schemas.microsoft.com/office/drawing/2014/main" id="{E8C62A12-CE5A-5233-93A9-20111B278431}"/>
              </a:ext>
            </a:extLst>
          </p:cNvPr>
          <p:cNvGrpSpPr/>
          <p:nvPr/>
        </p:nvGrpSpPr>
        <p:grpSpPr>
          <a:xfrm rot="20917827" flipH="1">
            <a:off x="11370707" y="481591"/>
            <a:ext cx="590729" cy="513573"/>
            <a:chOff x="9755181" y="2582712"/>
            <a:chExt cx="663760" cy="577066"/>
          </a:xfrm>
          <a:noFill/>
        </p:grpSpPr>
        <p:grpSp>
          <p:nvGrpSpPr>
            <p:cNvPr id="3" name="Group 31">
              <a:extLst>
                <a:ext uri="{FF2B5EF4-FFF2-40B4-BE49-F238E27FC236}">
                  <a16:creationId xmlns:a16="http://schemas.microsoft.com/office/drawing/2014/main" id="{E42B80DE-5D06-BC66-6EE3-82041B0F9A16}"/>
                </a:ext>
              </a:extLst>
            </p:cNvPr>
            <p:cNvGrpSpPr/>
            <p:nvPr/>
          </p:nvGrpSpPr>
          <p:grpSpPr>
            <a:xfrm>
              <a:off x="9853081" y="2582712"/>
              <a:ext cx="565860" cy="562917"/>
              <a:chOff x="9762707" y="2529673"/>
              <a:chExt cx="657478" cy="654058"/>
            </a:xfrm>
            <a:grpFill/>
          </p:grpSpPr>
          <p:sp>
            <p:nvSpPr>
              <p:cNvPr id="5" name="Freeform: Shape 33">
                <a:extLst>
                  <a:ext uri="{FF2B5EF4-FFF2-40B4-BE49-F238E27FC236}">
                    <a16:creationId xmlns:a16="http://schemas.microsoft.com/office/drawing/2014/main" id="{A1D4A3E6-7827-13C9-679D-74C1E30FA195}"/>
                  </a:ext>
                </a:extLst>
              </p:cNvPr>
              <p:cNvSpPr/>
              <p:nvPr/>
            </p:nvSpPr>
            <p:spPr>
              <a:xfrm>
                <a:off x="10017754" y="2667000"/>
                <a:ext cx="402431" cy="516731"/>
              </a:xfrm>
              <a:custGeom>
                <a:avLst/>
                <a:gdLst>
                  <a:gd name="connsiteX0" fmla="*/ 0 w 402431"/>
                  <a:gd name="connsiteY0" fmla="*/ 314325 h 516731"/>
                  <a:gd name="connsiteX1" fmla="*/ 119063 w 402431"/>
                  <a:gd name="connsiteY1" fmla="*/ 309563 h 516731"/>
                  <a:gd name="connsiteX2" fmla="*/ 176213 w 402431"/>
                  <a:gd name="connsiteY2" fmla="*/ 69056 h 516731"/>
                  <a:gd name="connsiteX3" fmla="*/ 402431 w 402431"/>
                  <a:gd name="connsiteY3" fmla="*/ 0 h 516731"/>
                  <a:gd name="connsiteX4" fmla="*/ 271463 w 402431"/>
                  <a:gd name="connsiteY4" fmla="*/ 516731 h 516731"/>
                  <a:gd name="connsiteX5" fmla="*/ 2381 w 402431"/>
                  <a:gd name="connsiteY5" fmla="*/ 516731 h 516731"/>
                  <a:gd name="connsiteX6" fmla="*/ 0 w 402431"/>
                  <a:gd name="connsiteY6" fmla="*/ 314325 h 516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2431" h="516731">
                    <a:moveTo>
                      <a:pt x="0" y="314325"/>
                    </a:moveTo>
                    <a:lnTo>
                      <a:pt x="119063" y="309563"/>
                    </a:lnTo>
                    <a:lnTo>
                      <a:pt x="176213" y="69056"/>
                    </a:lnTo>
                    <a:lnTo>
                      <a:pt x="402431" y="0"/>
                    </a:lnTo>
                    <a:lnTo>
                      <a:pt x="271463" y="516731"/>
                    </a:lnTo>
                    <a:lnTo>
                      <a:pt x="2381" y="516731"/>
                    </a:lnTo>
                    <a:cubicBezTo>
                      <a:pt x="1587" y="449262"/>
                      <a:pt x="794" y="381794"/>
                      <a:pt x="0" y="31432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Freeform: Shape 34">
                <a:extLst>
                  <a:ext uri="{FF2B5EF4-FFF2-40B4-BE49-F238E27FC236}">
                    <a16:creationId xmlns:a16="http://schemas.microsoft.com/office/drawing/2014/main" id="{D66061C9-9BA4-8A08-BE6C-86B44CD69BAD}"/>
                  </a:ext>
                </a:extLst>
              </p:cNvPr>
              <p:cNvSpPr/>
              <p:nvPr/>
            </p:nvSpPr>
            <p:spPr>
              <a:xfrm>
                <a:off x="10214892" y="2529673"/>
                <a:ext cx="202406" cy="164307"/>
              </a:xfrm>
              <a:custGeom>
                <a:avLst/>
                <a:gdLst>
                  <a:gd name="connsiteX0" fmla="*/ 0 w 202406"/>
                  <a:gd name="connsiteY0" fmla="*/ 164306 h 164306"/>
                  <a:gd name="connsiteX1" fmla="*/ 180975 w 202406"/>
                  <a:gd name="connsiteY1" fmla="*/ 104775 h 164306"/>
                  <a:gd name="connsiteX2" fmla="*/ 202406 w 202406"/>
                  <a:gd name="connsiteY2" fmla="*/ 40481 h 164306"/>
                  <a:gd name="connsiteX3" fmla="*/ 50006 w 202406"/>
                  <a:gd name="connsiteY3" fmla="*/ 0 h 164306"/>
                  <a:gd name="connsiteX4" fmla="*/ 0 w 202406"/>
                  <a:gd name="connsiteY4" fmla="*/ 164306 h 164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406" h="164306">
                    <a:moveTo>
                      <a:pt x="0" y="164306"/>
                    </a:moveTo>
                    <a:lnTo>
                      <a:pt x="180975" y="104775"/>
                    </a:lnTo>
                    <a:lnTo>
                      <a:pt x="202406" y="40481"/>
                    </a:lnTo>
                    <a:lnTo>
                      <a:pt x="50006" y="0"/>
                    </a:lnTo>
                    <a:lnTo>
                      <a:pt x="0" y="16430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Rectangle: Top Corners Rounded 35">
                <a:extLst>
                  <a:ext uri="{FF2B5EF4-FFF2-40B4-BE49-F238E27FC236}">
                    <a16:creationId xmlns:a16="http://schemas.microsoft.com/office/drawing/2014/main" id="{F6731B87-6877-5549-3352-BAC761242042}"/>
                  </a:ext>
                </a:extLst>
              </p:cNvPr>
              <p:cNvSpPr/>
              <p:nvPr/>
            </p:nvSpPr>
            <p:spPr>
              <a:xfrm rot="16200000">
                <a:off x="9860601" y="3043283"/>
                <a:ext cx="151894" cy="89889"/>
              </a:xfrm>
              <a:prstGeom prst="round2SameRect">
                <a:avLst>
                  <a:gd name="adj1" fmla="val 19318"/>
                  <a:gd name="adj2" fmla="val 0"/>
                </a:avLst>
              </a:pr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9" name="Straight Connector 36">
                <a:extLst>
                  <a:ext uri="{FF2B5EF4-FFF2-40B4-BE49-F238E27FC236}">
                    <a16:creationId xmlns:a16="http://schemas.microsoft.com/office/drawing/2014/main" id="{F957559E-9B3E-68A9-8CA1-B3BC92CC8F9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762708" y="3012280"/>
                <a:ext cx="98049" cy="19051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37">
                <a:extLst>
                  <a:ext uri="{FF2B5EF4-FFF2-40B4-BE49-F238E27FC236}">
                    <a16:creationId xmlns:a16="http://schemas.microsoft.com/office/drawing/2014/main" id="{27E547DE-86EC-FEF8-5F0D-AD15A39507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67733" y="3145124"/>
                <a:ext cx="93024" cy="19051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38">
                <a:extLst>
                  <a:ext uri="{FF2B5EF4-FFF2-40B4-BE49-F238E27FC236}">
                    <a16:creationId xmlns:a16="http://schemas.microsoft.com/office/drawing/2014/main" id="{73471C42-E4D9-D449-9081-5863EF6DDD4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762707" y="3088227"/>
                <a:ext cx="98049" cy="0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4" name="Freeform: Shape 32">
              <a:extLst>
                <a:ext uri="{FF2B5EF4-FFF2-40B4-BE49-F238E27FC236}">
                  <a16:creationId xmlns:a16="http://schemas.microsoft.com/office/drawing/2014/main" id="{1362C5CB-7EC0-8960-C7E8-5517A850F6A6}"/>
                </a:ext>
              </a:extLst>
            </p:cNvPr>
            <p:cNvSpPr/>
            <p:nvPr/>
          </p:nvSpPr>
          <p:spPr>
            <a:xfrm rot="2164224">
              <a:off x="9755181" y="2957738"/>
              <a:ext cx="165194" cy="202040"/>
            </a:xfrm>
            <a:custGeom>
              <a:avLst/>
              <a:gdLst>
                <a:gd name="connsiteX0" fmla="*/ 38696 w 244627"/>
                <a:gd name="connsiteY0" fmla="*/ 0 h 302791"/>
                <a:gd name="connsiteX1" fmla="*/ 244627 w 244627"/>
                <a:gd name="connsiteY1" fmla="*/ 282709 h 302791"/>
                <a:gd name="connsiteX2" fmla="*/ 220624 w 244627"/>
                <a:gd name="connsiteY2" fmla="*/ 300424 h 302791"/>
                <a:gd name="connsiteX3" fmla="*/ 153729 w 244627"/>
                <a:gd name="connsiteY3" fmla="*/ 264683 h 302791"/>
                <a:gd name="connsiteX4" fmla="*/ 54361 w 244627"/>
                <a:gd name="connsiteY4" fmla="*/ 229370 h 302791"/>
                <a:gd name="connsiteX5" fmla="*/ 10671 w 244627"/>
                <a:gd name="connsiteY5" fmla="*/ 190073 h 302791"/>
                <a:gd name="connsiteX6" fmla="*/ 20007 w 244627"/>
                <a:gd name="connsiteY6" fmla="*/ 137029 h 302791"/>
                <a:gd name="connsiteX7" fmla="*/ 293 w 244627"/>
                <a:gd name="connsiteY7" fmla="*/ 82607 h 302791"/>
                <a:gd name="connsiteX8" fmla="*/ 36295 w 244627"/>
                <a:gd name="connsiteY8" fmla="*/ 34236 h 302791"/>
                <a:gd name="connsiteX9" fmla="*/ 36640 w 244627"/>
                <a:gd name="connsiteY9" fmla="*/ 32960 h 302791"/>
                <a:gd name="connsiteX0" fmla="*/ 38696 w 244627"/>
                <a:gd name="connsiteY0" fmla="*/ 0 h 302791"/>
                <a:gd name="connsiteX1" fmla="*/ 244627 w 244627"/>
                <a:gd name="connsiteY1" fmla="*/ 282709 h 302791"/>
                <a:gd name="connsiteX2" fmla="*/ 220624 w 244627"/>
                <a:gd name="connsiteY2" fmla="*/ 300424 h 302791"/>
                <a:gd name="connsiteX3" fmla="*/ 153729 w 244627"/>
                <a:gd name="connsiteY3" fmla="*/ 264683 h 302791"/>
                <a:gd name="connsiteX4" fmla="*/ 54361 w 244627"/>
                <a:gd name="connsiteY4" fmla="*/ 229370 h 302791"/>
                <a:gd name="connsiteX5" fmla="*/ 10671 w 244627"/>
                <a:gd name="connsiteY5" fmla="*/ 190073 h 302791"/>
                <a:gd name="connsiteX6" fmla="*/ 20007 w 244627"/>
                <a:gd name="connsiteY6" fmla="*/ 137029 h 302791"/>
                <a:gd name="connsiteX7" fmla="*/ 293 w 244627"/>
                <a:gd name="connsiteY7" fmla="*/ 82607 h 302791"/>
                <a:gd name="connsiteX8" fmla="*/ 36295 w 244627"/>
                <a:gd name="connsiteY8" fmla="*/ 34236 h 302791"/>
                <a:gd name="connsiteX9" fmla="*/ 36640 w 244627"/>
                <a:gd name="connsiteY9" fmla="*/ 32960 h 302791"/>
                <a:gd name="connsiteX10" fmla="*/ 130136 w 244627"/>
                <a:gd name="connsiteY10" fmla="*/ 91440 h 302791"/>
                <a:gd name="connsiteX0" fmla="*/ 244627 w 244627"/>
                <a:gd name="connsiteY0" fmla="*/ 250928 h 271010"/>
                <a:gd name="connsiteX1" fmla="*/ 220624 w 244627"/>
                <a:gd name="connsiteY1" fmla="*/ 268643 h 271010"/>
                <a:gd name="connsiteX2" fmla="*/ 153729 w 244627"/>
                <a:gd name="connsiteY2" fmla="*/ 232902 h 271010"/>
                <a:gd name="connsiteX3" fmla="*/ 54361 w 244627"/>
                <a:gd name="connsiteY3" fmla="*/ 197589 h 271010"/>
                <a:gd name="connsiteX4" fmla="*/ 10671 w 244627"/>
                <a:gd name="connsiteY4" fmla="*/ 158292 h 271010"/>
                <a:gd name="connsiteX5" fmla="*/ 20007 w 244627"/>
                <a:gd name="connsiteY5" fmla="*/ 105248 h 271010"/>
                <a:gd name="connsiteX6" fmla="*/ 293 w 244627"/>
                <a:gd name="connsiteY6" fmla="*/ 50826 h 271010"/>
                <a:gd name="connsiteX7" fmla="*/ 36295 w 244627"/>
                <a:gd name="connsiteY7" fmla="*/ 2455 h 271010"/>
                <a:gd name="connsiteX8" fmla="*/ 36640 w 244627"/>
                <a:gd name="connsiteY8" fmla="*/ 1179 h 271010"/>
                <a:gd name="connsiteX9" fmla="*/ 130136 w 244627"/>
                <a:gd name="connsiteY9" fmla="*/ 59659 h 271010"/>
                <a:gd name="connsiteX0" fmla="*/ 244627 w 244627"/>
                <a:gd name="connsiteY0" fmla="*/ 249749 h 269831"/>
                <a:gd name="connsiteX1" fmla="*/ 220624 w 244627"/>
                <a:gd name="connsiteY1" fmla="*/ 267464 h 269831"/>
                <a:gd name="connsiteX2" fmla="*/ 153729 w 244627"/>
                <a:gd name="connsiteY2" fmla="*/ 231723 h 269831"/>
                <a:gd name="connsiteX3" fmla="*/ 54361 w 244627"/>
                <a:gd name="connsiteY3" fmla="*/ 196410 h 269831"/>
                <a:gd name="connsiteX4" fmla="*/ 10671 w 244627"/>
                <a:gd name="connsiteY4" fmla="*/ 157113 h 269831"/>
                <a:gd name="connsiteX5" fmla="*/ 20007 w 244627"/>
                <a:gd name="connsiteY5" fmla="*/ 104069 h 269831"/>
                <a:gd name="connsiteX6" fmla="*/ 293 w 244627"/>
                <a:gd name="connsiteY6" fmla="*/ 49647 h 269831"/>
                <a:gd name="connsiteX7" fmla="*/ 36295 w 244627"/>
                <a:gd name="connsiteY7" fmla="*/ 1276 h 269831"/>
                <a:gd name="connsiteX8" fmla="*/ 36640 w 244627"/>
                <a:gd name="connsiteY8" fmla="*/ 0 h 269831"/>
                <a:gd name="connsiteX0" fmla="*/ 220624 w 220624"/>
                <a:gd name="connsiteY0" fmla="*/ 267464 h 269831"/>
                <a:gd name="connsiteX1" fmla="*/ 153729 w 220624"/>
                <a:gd name="connsiteY1" fmla="*/ 231723 h 269831"/>
                <a:gd name="connsiteX2" fmla="*/ 54361 w 220624"/>
                <a:gd name="connsiteY2" fmla="*/ 196410 h 269831"/>
                <a:gd name="connsiteX3" fmla="*/ 10671 w 220624"/>
                <a:gd name="connsiteY3" fmla="*/ 157113 h 269831"/>
                <a:gd name="connsiteX4" fmla="*/ 20007 w 220624"/>
                <a:gd name="connsiteY4" fmla="*/ 104069 h 269831"/>
                <a:gd name="connsiteX5" fmla="*/ 293 w 220624"/>
                <a:gd name="connsiteY5" fmla="*/ 49647 h 269831"/>
                <a:gd name="connsiteX6" fmla="*/ 36295 w 220624"/>
                <a:gd name="connsiteY6" fmla="*/ 1276 h 269831"/>
                <a:gd name="connsiteX7" fmla="*/ 36640 w 220624"/>
                <a:gd name="connsiteY7" fmla="*/ 0 h 26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624" h="269831">
                  <a:moveTo>
                    <a:pt x="220624" y="267464"/>
                  </a:moveTo>
                  <a:cubicBezTo>
                    <a:pt x="195046" y="275832"/>
                    <a:pt x="168352" y="261572"/>
                    <a:pt x="153729" y="231723"/>
                  </a:cubicBezTo>
                  <a:cubicBezTo>
                    <a:pt x="119216" y="260055"/>
                    <a:pt x="74392" y="244130"/>
                    <a:pt x="54361" y="196410"/>
                  </a:cubicBezTo>
                  <a:cubicBezTo>
                    <a:pt x="34685" y="199547"/>
                    <a:pt x="16210" y="182932"/>
                    <a:pt x="10671" y="157113"/>
                  </a:cubicBezTo>
                  <a:cubicBezTo>
                    <a:pt x="6660" y="138433"/>
                    <a:pt x="10206" y="118273"/>
                    <a:pt x="20007" y="104069"/>
                  </a:cubicBezTo>
                  <a:cubicBezTo>
                    <a:pt x="6101" y="92928"/>
                    <a:pt x="-1642" y="71548"/>
                    <a:pt x="293" y="49647"/>
                  </a:cubicBezTo>
                  <a:cubicBezTo>
                    <a:pt x="2565" y="24004"/>
                    <a:pt x="17513" y="3919"/>
                    <a:pt x="36295" y="1276"/>
                  </a:cubicBezTo>
                  <a:cubicBezTo>
                    <a:pt x="36407" y="847"/>
                    <a:pt x="36528" y="429"/>
                    <a:pt x="36640" y="0"/>
                  </a:cubicBezTo>
                </a:path>
              </a:pathLst>
            </a:custGeom>
            <a:grpFill/>
            <a:ln w="15875" cap="rnd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TextBox 138">
            <a:extLst>
              <a:ext uri="{FF2B5EF4-FFF2-40B4-BE49-F238E27FC236}">
                <a16:creationId xmlns:a16="http://schemas.microsoft.com/office/drawing/2014/main" id="{E941D897-BFB3-41A3-8414-AE38913A2751}"/>
              </a:ext>
            </a:extLst>
          </p:cNvPr>
          <p:cNvSpPr txBox="1"/>
          <p:nvPr/>
        </p:nvSpPr>
        <p:spPr>
          <a:xfrm>
            <a:off x="11229795" y="287001"/>
            <a:ext cx="904094" cy="1388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0" cap="none" spc="-8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Wheezing/Asthma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5C5E00D-DC18-81B4-5569-16463D398E74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269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uppo 75">
            <a:extLst>
              <a:ext uri="{FF2B5EF4-FFF2-40B4-BE49-F238E27FC236}">
                <a16:creationId xmlns:a16="http://schemas.microsoft.com/office/drawing/2014/main" id="{BD594544-5998-4734-A7C6-63A1A407B838}"/>
              </a:ext>
            </a:extLst>
          </p:cNvPr>
          <p:cNvGrpSpPr/>
          <p:nvPr/>
        </p:nvGrpSpPr>
        <p:grpSpPr>
          <a:xfrm>
            <a:off x="3075322" y="2331057"/>
            <a:ext cx="4108760" cy="3676043"/>
            <a:chOff x="3104198" y="2026256"/>
            <a:chExt cx="4108760" cy="3676043"/>
          </a:xfrm>
        </p:grpSpPr>
        <p:sp>
          <p:nvSpPr>
            <p:cNvPr id="77" name="Rectangle 46">
              <a:extLst>
                <a:ext uri="{FF2B5EF4-FFF2-40B4-BE49-F238E27FC236}">
                  <a16:creationId xmlns:a16="http://schemas.microsoft.com/office/drawing/2014/main" id="{865E5D8C-28CB-A953-F5A3-A6A588633844}"/>
                </a:ext>
              </a:extLst>
            </p:cNvPr>
            <p:cNvSpPr/>
            <p:nvPr/>
          </p:nvSpPr>
          <p:spPr>
            <a:xfrm>
              <a:off x="3108958" y="2048316"/>
              <a:ext cx="4104000" cy="36539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78" name="Left Bracket 246">
              <a:extLst>
                <a:ext uri="{FF2B5EF4-FFF2-40B4-BE49-F238E27FC236}">
                  <a16:creationId xmlns:a16="http://schemas.microsoft.com/office/drawing/2014/main" id="{19B571D1-64A8-B6A7-B373-282AD95D76BD}"/>
                </a:ext>
              </a:extLst>
            </p:cNvPr>
            <p:cNvSpPr/>
            <p:nvPr/>
          </p:nvSpPr>
          <p:spPr>
            <a:xfrm rot="5400000">
              <a:off x="4993354" y="1371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79" name="Left Bracket 246">
              <a:extLst>
                <a:ext uri="{FF2B5EF4-FFF2-40B4-BE49-F238E27FC236}">
                  <a16:creationId xmlns:a16="http://schemas.microsoft.com/office/drawing/2014/main" id="{D02B061F-51A5-2DBE-EBEF-0316B383B76D}"/>
                </a:ext>
              </a:extLst>
            </p:cNvPr>
            <p:cNvSpPr/>
            <p:nvPr/>
          </p:nvSpPr>
          <p:spPr>
            <a:xfrm rot="16200000">
              <a:off x="4993357" y="3489899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8B11FCB4-14ED-2B52-0345-5DF1E9670689}"/>
              </a:ext>
            </a:extLst>
          </p:cNvPr>
          <p:cNvGrpSpPr/>
          <p:nvPr/>
        </p:nvGrpSpPr>
        <p:grpSpPr>
          <a:xfrm>
            <a:off x="7430700" y="2331057"/>
            <a:ext cx="4104241" cy="3676043"/>
            <a:chOff x="7392199" y="2026257"/>
            <a:chExt cx="4104241" cy="3676043"/>
          </a:xfrm>
        </p:grpSpPr>
        <p:sp>
          <p:nvSpPr>
            <p:cNvPr id="81" name="Rectangle 46">
              <a:extLst>
                <a:ext uri="{FF2B5EF4-FFF2-40B4-BE49-F238E27FC236}">
                  <a16:creationId xmlns:a16="http://schemas.microsoft.com/office/drawing/2014/main" id="{744EB041-095C-936B-5665-8FE3F89DF81D}"/>
                </a:ext>
              </a:extLst>
            </p:cNvPr>
            <p:cNvSpPr/>
            <p:nvPr/>
          </p:nvSpPr>
          <p:spPr>
            <a:xfrm>
              <a:off x="7392199" y="2048317"/>
              <a:ext cx="4104000" cy="36539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82" name="Left Bracket 246">
              <a:extLst>
                <a:ext uri="{FF2B5EF4-FFF2-40B4-BE49-F238E27FC236}">
                  <a16:creationId xmlns:a16="http://schemas.microsoft.com/office/drawing/2014/main" id="{CA06A7DE-7D0C-CE73-7B7F-33076C6B0E6A}"/>
                </a:ext>
              </a:extLst>
            </p:cNvPr>
            <p:cNvSpPr/>
            <p:nvPr/>
          </p:nvSpPr>
          <p:spPr>
            <a:xfrm rot="5400000">
              <a:off x="9284038" y="137101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83" name="Left Bracket 246">
              <a:extLst>
                <a:ext uri="{FF2B5EF4-FFF2-40B4-BE49-F238E27FC236}">
                  <a16:creationId xmlns:a16="http://schemas.microsoft.com/office/drawing/2014/main" id="{A0DFD81B-499D-AD83-8FFC-713F58585E21}"/>
                </a:ext>
              </a:extLst>
            </p:cNvPr>
            <p:cNvSpPr/>
            <p:nvPr/>
          </p:nvSpPr>
          <p:spPr>
            <a:xfrm rot="16200000">
              <a:off x="9284041" y="34899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sp>
        <p:nvSpPr>
          <p:cNvPr id="84" name="Rettangolo 2">
            <a:extLst>
              <a:ext uri="{FF2B5EF4-FFF2-40B4-BE49-F238E27FC236}">
                <a16:creationId xmlns:a16="http://schemas.microsoft.com/office/drawing/2014/main" id="{2F337D0E-7A3F-FF98-C8B5-8B0119E2E2D1}"/>
              </a:ext>
            </a:extLst>
          </p:cNvPr>
          <p:cNvSpPr/>
          <p:nvPr/>
        </p:nvSpPr>
        <p:spPr>
          <a:xfrm>
            <a:off x="3224082" y="2473688"/>
            <a:ext cx="38160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Before </a:t>
            </a:r>
            <a:r>
              <a:rPr kumimoji="0" lang="en-GB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(2021–2023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)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85" name="Rettangolo 2">
            <a:extLst>
              <a:ext uri="{FF2B5EF4-FFF2-40B4-BE49-F238E27FC236}">
                <a16:creationId xmlns:a16="http://schemas.microsoft.com/office/drawing/2014/main" id="{426416E6-EC53-B0EB-37C9-6F2831BBB029}"/>
              </a:ext>
            </a:extLst>
          </p:cNvPr>
          <p:cNvSpPr/>
          <p:nvPr/>
        </p:nvSpPr>
        <p:spPr>
          <a:xfrm>
            <a:off x="7574700" y="2473688"/>
            <a:ext cx="38160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After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 (</a:t>
            </a:r>
            <a:r>
              <a:rPr kumimoji="0" lang="en-US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July 2023</a:t>
            </a:r>
            <a:r>
              <a:rPr kumimoji="0" lang="en-GB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–</a:t>
            </a:r>
            <a:r>
              <a:rPr kumimoji="0" lang="en-US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2024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)</a:t>
            </a:r>
            <a:endParaRPr kumimoji="0" lang="en-GB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grpSp>
        <p:nvGrpSpPr>
          <p:cNvPr id="86" name="Gruppo 4">
            <a:extLst>
              <a:ext uri="{FF2B5EF4-FFF2-40B4-BE49-F238E27FC236}">
                <a16:creationId xmlns:a16="http://schemas.microsoft.com/office/drawing/2014/main" id="{84CCFC17-FCD7-6402-7F4A-71CF72D7F5B8}"/>
              </a:ext>
            </a:extLst>
          </p:cNvPr>
          <p:cNvGrpSpPr/>
          <p:nvPr/>
        </p:nvGrpSpPr>
        <p:grpSpPr>
          <a:xfrm>
            <a:off x="7129542" y="3973703"/>
            <a:ext cx="390751" cy="390751"/>
            <a:chOff x="3859409" y="2073678"/>
            <a:chExt cx="390751" cy="390751"/>
          </a:xfrm>
        </p:grpSpPr>
        <p:sp>
          <p:nvSpPr>
            <p:cNvPr id="87" name="Ovale 37">
              <a:extLst>
                <a:ext uri="{FF2B5EF4-FFF2-40B4-BE49-F238E27FC236}">
                  <a16:creationId xmlns:a16="http://schemas.microsoft.com/office/drawing/2014/main" id="{1F5E86A9-EBD5-D117-0952-037FB8EC6BD2}"/>
                </a:ext>
              </a:extLst>
            </p:cNvPr>
            <p:cNvSpPr/>
            <p:nvPr/>
          </p:nvSpPr>
          <p:spPr>
            <a:xfrm>
              <a:off x="3859409" y="2073678"/>
              <a:ext cx="390751" cy="390751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  <a:effectLst>
              <a:outerShdw blurRad="169865" dist="38100" dir="2700000" algn="tl" rotWithShape="0">
                <a:prstClr val="black">
                  <a:alpha val="21934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Freeform 26">
              <a:extLst>
                <a:ext uri="{FF2B5EF4-FFF2-40B4-BE49-F238E27FC236}">
                  <a16:creationId xmlns:a16="http://schemas.microsoft.com/office/drawing/2014/main" id="{D80E4956-0497-C9B7-80C0-747E714833E7}"/>
                </a:ext>
              </a:extLst>
            </p:cNvPr>
            <p:cNvSpPr/>
            <p:nvPr/>
          </p:nvSpPr>
          <p:spPr>
            <a:xfrm>
              <a:off x="4012108" y="2107344"/>
              <a:ext cx="162106" cy="323419"/>
            </a:xfrm>
            <a:custGeom>
              <a:avLst/>
              <a:gdLst>
                <a:gd name="connsiteX0" fmla="*/ 0 w 280249"/>
                <a:gd name="connsiteY0" fmla="*/ 0 h 559132"/>
                <a:gd name="connsiteX1" fmla="*/ 278883 w 280249"/>
                <a:gd name="connsiteY1" fmla="*/ 278883 h 559132"/>
                <a:gd name="connsiteX2" fmla="*/ 280249 w 280249"/>
                <a:gd name="connsiteY2" fmla="*/ 278883 h 559132"/>
                <a:gd name="connsiteX3" fmla="*/ 279566 w 280249"/>
                <a:gd name="connsiteY3" fmla="*/ 279566 h 559132"/>
                <a:gd name="connsiteX4" fmla="*/ 280249 w 280249"/>
                <a:gd name="connsiteY4" fmla="*/ 280249 h 559132"/>
                <a:gd name="connsiteX5" fmla="*/ 278883 w 280249"/>
                <a:gd name="connsiteY5" fmla="*/ 280249 h 559132"/>
                <a:gd name="connsiteX6" fmla="*/ 0 w 280249"/>
                <a:gd name="connsiteY6" fmla="*/ 559132 h 559132"/>
                <a:gd name="connsiteX7" fmla="*/ 0 w 280249"/>
                <a:gd name="connsiteY7" fmla="*/ 419008 h 559132"/>
                <a:gd name="connsiteX8" fmla="*/ 139442 w 280249"/>
                <a:gd name="connsiteY8" fmla="*/ 279566 h 559132"/>
                <a:gd name="connsiteX9" fmla="*/ 0 w 280249"/>
                <a:gd name="connsiteY9" fmla="*/ 140124 h 55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0249" h="559132">
                  <a:moveTo>
                    <a:pt x="0" y="0"/>
                  </a:moveTo>
                  <a:lnTo>
                    <a:pt x="278883" y="278883"/>
                  </a:lnTo>
                  <a:lnTo>
                    <a:pt x="280249" y="278883"/>
                  </a:lnTo>
                  <a:lnTo>
                    <a:pt x="279566" y="279566"/>
                  </a:lnTo>
                  <a:lnTo>
                    <a:pt x="280249" y="280249"/>
                  </a:lnTo>
                  <a:lnTo>
                    <a:pt x="278883" y="280249"/>
                  </a:lnTo>
                  <a:lnTo>
                    <a:pt x="0" y="559132"/>
                  </a:lnTo>
                  <a:lnTo>
                    <a:pt x="0" y="419008"/>
                  </a:lnTo>
                  <a:lnTo>
                    <a:pt x="139442" y="279566"/>
                  </a:lnTo>
                  <a:lnTo>
                    <a:pt x="0" y="140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34960A6-7A46-529D-F5E3-DFF11CB3EC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H"/>
              <a:t>Summary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B55D26-41C9-D53D-F521-E58056A40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Clinical example:</a:t>
            </a:r>
            <a:br>
              <a:rPr lang="en-GB" noProof="0" dirty="0"/>
            </a:br>
            <a:r>
              <a:rPr lang="en-GB" b="0" noProof="0" dirty="0"/>
              <a:t>Recurrent RTIs in 18-month-old girl with wheezing attending daycare</a:t>
            </a:r>
            <a:endParaRPr lang="en-GB" b="0" dirty="0"/>
          </a:p>
        </p:txBody>
      </p:sp>
      <p:sp>
        <p:nvSpPr>
          <p:cNvPr id="59" name="Segnaposto testo 58">
            <a:extLst>
              <a:ext uri="{FF2B5EF4-FFF2-40B4-BE49-F238E27FC236}">
                <a16:creationId xmlns:a16="http://schemas.microsoft.com/office/drawing/2014/main" id="{59178FFF-00F0-397B-8CAA-F329C5CE157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ICU, intensive care unit; RTI, respiratory tract infection; SABA, short-acting beta agonist.</a:t>
            </a:r>
          </a:p>
          <a:p>
            <a:r>
              <a:rPr lang="en-US" dirty="0"/>
              <a:t>Please note that while these cases cover real data and circumstances, the patient names and images used are fictitious. This case is based on local prescription guidelines.</a:t>
            </a:r>
            <a:endParaRPr lang="en-GB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A503CA6-FCC5-A8E0-FA10-0A76A9885221}"/>
              </a:ext>
            </a:extLst>
          </p:cNvPr>
          <p:cNvSpPr txBox="1"/>
          <p:nvPr/>
        </p:nvSpPr>
        <p:spPr>
          <a:xfrm>
            <a:off x="2881640" y="1891390"/>
            <a:ext cx="8813664" cy="282573"/>
          </a:xfrm>
          <a:prstGeom prst="rect">
            <a:avLst/>
          </a:prstGeom>
          <a:noFill/>
        </p:spPr>
        <p:txBody>
          <a:bodyPr wrap="square" t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+ fluticasone + short course of SABA during wheezing episodes</a:t>
            </a:r>
          </a:p>
        </p:txBody>
      </p: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3527D7C2-A208-35E3-3B79-698DC6C99763}"/>
              </a:ext>
            </a:extLst>
          </p:cNvPr>
          <p:cNvGrpSpPr/>
          <p:nvPr/>
        </p:nvGrpSpPr>
        <p:grpSpPr>
          <a:xfrm>
            <a:off x="371399" y="3793177"/>
            <a:ext cx="2016000" cy="2254495"/>
            <a:chOff x="371399" y="3793177"/>
            <a:chExt cx="2016000" cy="2254495"/>
          </a:xfrm>
        </p:grpSpPr>
        <p:pic>
          <p:nvPicPr>
            <p:cNvPr id="64" name="object 22">
              <a:extLst>
                <a:ext uri="{FF2B5EF4-FFF2-40B4-BE49-F238E27FC236}">
                  <a16:creationId xmlns:a16="http://schemas.microsoft.com/office/drawing/2014/main" id="{8EC1B0B0-1222-5E38-B807-4F9BEBB8668E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558" t="4045" r="5060" b="4573"/>
            <a:stretch/>
          </p:blipFill>
          <p:spPr>
            <a:xfrm rot="293866">
              <a:off x="807124" y="3793177"/>
              <a:ext cx="1152000" cy="1152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127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5" name="TextBox 23">
              <a:extLst>
                <a:ext uri="{FF2B5EF4-FFF2-40B4-BE49-F238E27FC236}">
                  <a16:creationId xmlns:a16="http://schemas.microsoft.com/office/drawing/2014/main" id="{AA98C201-3F74-19BE-262C-94FAE18167C1}"/>
                </a:ext>
              </a:extLst>
            </p:cNvPr>
            <p:cNvSpPr txBox="1"/>
            <p:nvPr/>
          </p:nvSpPr>
          <p:spPr>
            <a:xfrm>
              <a:off x="371399" y="5050917"/>
              <a:ext cx="2016000" cy="396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Dr Manuel E. </a:t>
              </a:r>
              <a:b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Soto-Martínez</a:t>
              </a:r>
            </a:p>
          </p:txBody>
        </p:sp>
        <p:sp>
          <p:nvSpPr>
            <p:cNvPr id="66" name="TextBox 23">
              <a:extLst>
                <a:ext uri="{FF2B5EF4-FFF2-40B4-BE49-F238E27FC236}">
                  <a16:creationId xmlns:a16="http://schemas.microsoft.com/office/drawing/2014/main" id="{46032909-997D-AF0B-4A86-F0EAA7DDAF1E}"/>
                </a:ext>
              </a:extLst>
            </p:cNvPr>
            <p:cNvSpPr txBox="1"/>
            <p:nvPr/>
          </p:nvSpPr>
          <p:spPr>
            <a:xfrm>
              <a:off x="371399" y="5451108"/>
              <a:ext cx="2016000" cy="596564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PEDIATRIC PULMONOLOGIST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Hospital Nacional de </a:t>
              </a:r>
              <a:r>
                <a:rPr kumimoji="0" lang="en-US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Niños</a:t>
              </a: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,</a:t>
              </a:r>
              <a:b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San José, Costa Rica</a:t>
              </a:r>
            </a:p>
          </p:txBody>
        </p:sp>
        <p:sp>
          <p:nvSpPr>
            <p:cNvPr id="67" name="object 30">
              <a:extLst>
                <a:ext uri="{FF2B5EF4-FFF2-40B4-BE49-F238E27FC236}">
                  <a16:creationId xmlns:a16="http://schemas.microsoft.com/office/drawing/2014/main" id="{1C3F162B-716A-BC9A-05AD-5E7B731B9DA8}"/>
                </a:ext>
              </a:extLst>
            </p:cNvPr>
            <p:cNvSpPr txBox="1"/>
            <p:nvPr/>
          </p:nvSpPr>
          <p:spPr>
            <a:xfrm>
              <a:off x="1343399" y="4644822"/>
              <a:ext cx="1044000" cy="144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vert="horz" wrap="square" lIns="0" tIns="0" rIns="0" bIns="7200" rtlCol="0" anchor="ctr" anchorCtr="0">
              <a:noAutofit/>
            </a:bodyPr>
            <a:lstStyle>
              <a:defPPr>
                <a:defRPr kern="0"/>
              </a:defPPr>
            </a:lstStyle>
            <a:p>
              <a:pPr algn="ctr"/>
              <a:r>
                <a:rPr sz="900" dirty="0">
                  <a:solidFill>
                    <a:schemeClr val="accent1">
                      <a:lumMod val="50000"/>
                    </a:schemeClr>
                  </a:solidFill>
                  <a:cs typeface="Arial"/>
                </a:rPr>
                <a:t>Case presented by</a:t>
              </a:r>
            </a:p>
          </p:txBody>
        </p:sp>
        <p:cxnSp>
          <p:nvCxnSpPr>
            <p:cNvPr id="68" name="Connettore diritto 67">
              <a:extLst>
                <a:ext uri="{FF2B5EF4-FFF2-40B4-BE49-F238E27FC236}">
                  <a16:creationId xmlns:a16="http://schemas.microsoft.com/office/drawing/2014/main" id="{671B2C82-B38B-AEC1-3CA4-7F69A4BCD67D}"/>
                </a:ext>
              </a:extLst>
            </p:cNvPr>
            <p:cNvCxnSpPr>
              <a:cxnSpLocks/>
            </p:cNvCxnSpPr>
            <p:nvPr/>
          </p:nvCxnSpPr>
          <p:spPr>
            <a:xfrm>
              <a:off x="461399" y="5692318"/>
              <a:ext cx="1836000" cy="0"/>
            </a:xfrm>
            <a:prstGeom prst="line">
              <a:avLst/>
            </a:prstGeom>
            <a:ln w="15875" cap="rnd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uppo 68">
            <a:extLst>
              <a:ext uri="{FF2B5EF4-FFF2-40B4-BE49-F238E27FC236}">
                <a16:creationId xmlns:a16="http://schemas.microsoft.com/office/drawing/2014/main" id="{66720C7C-5530-F756-B7EF-3BD06B58C9C7}"/>
              </a:ext>
            </a:extLst>
          </p:cNvPr>
          <p:cNvGrpSpPr/>
          <p:nvPr/>
        </p:nvGrpSpPr>
        <p:grpSpPr>
          <a:xfrm>
            <a:off x="371399" y="1520825"/>
            <a:ext cx="2016000" cy="2113305"/>
            <a:chOff x="371399" y="1520825"/>
            <a:chExt cx="2016000" cy="2113305"/>
          </a:xfrm>
        </p:grpSpPr>
        <p:sp>
          <p:nvSpPr>
            <p:cNvPr id="70" name="TextBox 23">
              <a:extLst>
                <a:ext uri="{FF2B5EF4-FFF2-40B4-BE49-F238E27FC236}">
                  <a16:creationId xmlns:a16="http://schemas.microsoft.com/office/drawing/2014/main" id="{60F606CF-7D46-783C-1EB3-E7284C1352C3}"/>
                </a:ext>
              </a:extLst>
            </p:cNvPr>
            <p:cNvSpPr txBox="1"/>
            <p:nvPr/>
          </p:nvSpPr>
          <p:spPr>
            <a:xfrm>
              <a:off x="371399" y="2785566"/>
              <a:ext cx="2016000" cy="252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Luciana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71" name="TextBox 23">
              <a:extLst>
                <a:ext uri="{FF2B5EF4-FFF2-40B4-BE49-F238E27FC236}">
                  <a16:creationId xmlns:a16="http://schemas.microsoft.com/office/drawing/2014/main" id="{4E990E3F-5AC4-E76E-DD02-F9AE9F2A64CE}"/>
                </a:ext>
              </a:extLst>
            </p:cNvPr>
            <p:cNvSpPr txBox="1"/>
            <p:nvPr/>
          </p:nvSpPr>
          <p:spPr>
            <a:xfrm>
              <a:off x="371399" y="3037566"/>
              <a:ext cx="2016000" cy="596564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18 MONTHS OLD</a:t>
              </a:r>
              <a:endPara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Daycare since 4 months old;</a:t>
              </a:r>
              <a:b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wheezing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72" name="Connettore diritto 71">
              <a:extLst>
                <a:ext uri="{FF2B5EF4-FFF2-40B4-BE49-F238E27FC236}">
                  <a16:creationId xmlns:a16="http://schemas.microsoft.com/office/drawing/2014/main" id="{E9CB7F09-974E-07E5-DCB4-904EDE5FF3A8}"/>
                </a:ext>
              </a:extLst>
            </p:cNvPr>
            <p:cNvCxnSpPr/>
            <p:nvPr/>
          </p:nvCxnSpPr>
          <p:spPr>
            <a:xfrm>
              <a:off x="461399" y="3269794"/>
              <a:ext cx="1836000" cy="0"/>
            </a:xfrm>
            <a:prstGeom prst="line">
              <a:avLst/>
            </a:prstGeom>
            <a:ln w="15875" cap="rnd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3" name="Picture 40">
              <a:extLst>
                <a:ext uri="{FF2B5EF4-FFF2-40B4-BE49-F238E27FC236}">
                  <a16:creationId xmlns:a16="http://schemas.microsoft.com/office/drawing/2014/main" id="{B5142D73-4321-EC5C-3B6C-CC6534A74777}"/>
                </a:ext>
              </a:extLst>
            </p:cNvPr>
            <p:cNvPicPr>
              <a:picLocks/>
            </p:cNvPicPr>
            <p:nvPr/>
          </p:nvPicPr>
          <p:blipFill rotWithShape="1">
            <a:blip r:embed="rId4"/>
            <a:srcRect l="29787" t="21066" r="31452" b="23544"/>
            <a:stretch/>
          </p:blipFill>
          <p:spPr>
            <a:xfrm>
              <a:off x="803399" y="1520825"/>
              <a:ext cx="1152000" cy="115200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  <a:effectLst>
              <a:outerShdw blurRad="127000" algn="ctr" rotWithShape="0">
                <a:schemeClr val="accent6">
                  <a:alpha val="40000"/>
                </a:schemeClr>
              </a:outerShdw>
            </a:effectLst>
          </p:spPr>
        </p:pic>
      </p:grpSp>
      <p:sp>
        <p:nvSpPr>
          <p:cNvPr id="75" name="TextBox 21">
            <a:extLst>
              <a:ext uri="{FF2B5EF4-FFF2-40B4-BE49-F238E27FC236}">
                <a16:creationId xmlns:a16="http://schemas.microsoft.com/office/drawing/2014/main" id="{22D1A80E-0FF1-4687-3B5B-582E8BEB9B7C}"/>
              </a:ext>
            </a:extLst>
          </p:cNvPr>
          <p:cNvSpPr txBox="1"/>
          <p:nvPr/>
        </p:nvSpPr>
        <p:spPr>
          <a:xfrm>
            <a:off x="2881640" y="1520825"/>
            <a:ext cx="8813664" cy="360000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Recurrent respiratory infection prevention with OM-85</a:t>
            </a:r>
            <a:endParaRPr lang="en-GB" dirty="0"/>
          </a:p>
        </p:txBody>
      </p:sp>
      <p:sp>
        <p:nvSpPr>
          <p:cNvPr id="91" name="TextBox 24">
            <a:extLst>
              <a:ext uri="{FF2B5EF4-FFF2-40B4-BE49-F238E27FC236}">
                <a16:creationId xmlns:a16="http://schemas.microsoft.com/office/drawing/2014/main" id="{255CB898-CD75-A74F-4A98-A6A04B1F2789}"/>
              </a:ext>
            </a:extLst>
          </p:cNvPr>
          <p:cNvSpPr txBox="1"/>
          <p:nvPr/>
        </p:nvSpPr>
        <p:spPr>
          <a:xfrm>
            <a:off x="8961121" y="3428090"/>
            <a:ext cx="1798320" cy="201850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MAJOR EPISODES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3" name="TextBox 24">
            <a:extLst>
              <a:ext uri="{FF2B5EF4-FFF2-40B4-BE49-F238E27FC236}">
                <a16:creationId xmlns:a16="http://schemas.microsoft.com/office/drawing/2014/main" id="{61EC06D3-F5FE-C34E-A3AE-7DF8D2A4C079}"/>
              </a:ext>
            </a:extLst>
          </p:cNvPr>
          <p:cNvSpPr txBox="1"/>
          <p:nvPr/>
        </p:nvSpPr>
        <p:spPr>
          <a:xfrm>
            <a:off x="8961121" y="4045667"/>
            <a:ext cx="1798320" cy="201850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EMERGENCY VISITS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5" name="TextBox 24">
            <a:extLst>
              <a:ext uri="{FF2B5EF4-FFF2-40B4-BE49-F238E27FC236}">
                <a16:creationId xmlns:a16="http://schemas.microsoft.com/office/drawing/2014/main" id="{DAC361EC-1142-A99A-B860-16046C6A2C37}"/>
              </a:ext>
            </a:extLst>
          </p:cNvPr>
          <p:cNvSpPr txBox="1"/>
          <p:nvPr/>
        </p:nvSpPr>
        <p:spPr>
          <a:xfrm>
            <a:off x="8961121" y="4583009"/>
            <a:ext cx="1798320" cy="201850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ANTIBIOTICS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7" name="TextBox 24">
            <a:extLst>
              <a:ext uri="{FF2B5EF4-FFF2-40B4-BE49-F238E27FC236}">
                <a16:creationId xmlns:a16="http://schemas.microsoft.com/office/drawing/2014/main" id="{CD5CC447-3477-DE61-7E08-C03CCECB9944}"/>
              </a:ext>
            </a:extLst>
          </p:cNvPr>
          <p:cNvSpPr txBox="1"/>
          <p:nvPr/>
        </p:nvSpPr>
        <p:spPr>
          <a:xfrm>
            <a:off x="8961121" y="5200586"/>
            <a:ext cx="1798320" cy="201850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ORAL STEROIDS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8" name="TextBox 24">
            <a:extLst>
              <a:ext uri="{FF2B5EF4-FFF2-40B4-BE49-F238E27FC236}">
                <a16:creationId xmlns:a16="http://schemas.microsoft.com/office/drawing/2014/main" id="{E9AA9724-0D84-1EF8-A2CC-754862E2B5F7}"/>
              </a:ext>
            </a:extLst>
          </p:cNvPr>
          <p:cNvSpPr txBox="1"/>
          <p:nvPr/>
        </p:nvSpPr>
        <p:spPr>
          <a:xfrm>
            <a:off x="4218040" y="4005105"/>
            <a:ext cx="2769099" cy="79278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RESPIRATORY INFECTIONS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RESULTING IN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HOSPITALIZATION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(2 requiring ICU with high-flow nasal cannula)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1" name="TextBox 23">
            <a:extLst>
              <a:ext uri="{FF2B5EF4-FFF2-40B4-BE49-F238E27FC236}">
                <a16:creationId xmlns:a16="http://schemas.microsoft.com/office/drawing/2014/main" id="{82648A24-F815-E231-12BB-1312282E7417}"/>
              </a:ext>
            </a:extLst>
          </p:cNvPr>
          <p:cNvSpPr txBox="1">
            <a:spLocks noChangeAspect="1"/>
          </p:cNvSpPr>
          <p:nvPr/>
        </p:nvSpPr>
        <p:spPr>
          <a:xfrm>
            <a:off x="3351811" y="3757089"/>
            <a:ext cx="792000" cy="792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6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2" name="Group 30">
            <a:extLst>
              <a:ext uri="{FF2B5EF4-FFF2-40B4-BE49-F238E27FC236}">
                <a16:creationId xmlns:a16="http://schemas.microsoft.com/office/drawing/2014/main" id="{6155C59B-2E90-A559-2637-ECDCF680E3FE}"/>
              </a:ext>
            </a:extLst>
          </p:cNvPr>
          <p:cNvGrpSpPr/>
          <p:nvPr/>
        </p:nvGrpSpPr>
        <p:grpSpPr>
          <a:xfrm rot="20917827" flipH="1">
            <a:off x="11370707" y="481591"/>
            <a:ext cx="590729" cy="513573"/>
            <a:chOff x="9755181" y="2582712"/>
            <a:chExt cx="663760" cy="577066"/>
          </a:xfrm>
          <a:noFill/>
        </p:grpSpPr>
        <p:grpSp>
          <p:nvGrpSpPr>
            <p:cNvPr id="3" name="Group 31">
              <a:extLst>
                <a:ext uri="{FF2B5EF4-FFF2-40B4-BE49-F238E27FC236}">
                  <a16:creationId xmlns:a16="http://schemas.microsoft.com/office/drawing/2014/main" id="{AF844B40-9460-2EA7-C160-892E109D01C6}"/>
                </a:ext>
              </a:extLst>
            </p:cNvPr>
            <p:cNvGrpSpPr/>
            <p:nvPr/>
          </p:nvGrpSpPr>
          <p:grpSpPr>
            <a:xfrm>
              <a:off x="9853081" y="2582712"/>
              <a:ext cx="565860" cy="562917"/>
              <a:chOff x="9762707" y="2529673"/>
              <a:chExt cx="657478" cy="654058"/>
            </a:xfrm>
            <a:grpFill/>
          </p:grpSpPr>
          <p:sp>
            <p:nvSpPr>
              <p:cNvPr id="6" name="Freeform: Shape 33">
                <a:extLst>
                  <a:ext uri="{FF2B5EF4-FFF2-40B4-BE49-F238E27FC236}">
                    <a16:creationId xmlns:a16="http://schemas.microsoft.com/office/drawing/2014/main" id="{25B40FA0-1B3A-7F3F-C5AD-C6E907180157}"/>
                  </a:ext>
                </a:extLst>
              </p:cNvPr>
              <p:cNvSpPr/>
              <p:nvPr/>
            </p:nvSpPr>
            <p:spPr>
              <a:xfrm>
                <a:off x="10017754" y="2667000"/>
                <a:ext cx="402431" cy="516731"/>
              </a:xfrm>
              <a:custGeom>
                <a:avLst/>
                <a:gdLst>
                  <a:gd name="connsiteX0" fmla="*/ 0 w 402431"/>
                  <a:gd name="connsiteY0" fmla="*/ 314325 h 516731"/>
                  <a:gd name="connsiteX1" fmla="*/ 119063 w 402431"/>
                  <a:gd name="connsiteY1" fmla="*/ 309563 h 516731"/>
                  <a:gd name="connsiteX2" fmla="*/ 176213 w 402431"/>
                  <a:gd name="connsiteY2" fmla="*/ 69056 h 516731"/>
                  <a:gd name="connsiteX3" fmla="*/ 402431 w 402431"/>
                  <a:gd name="connsiteY3" fmla="*/ 0 h 516731"/>
                  <a:gd name="connsiteX4" fmla="*/ 271463 w 402431"/>
                  <a:gd name="connsiteY4" fmla="*/ 516731 h 516731"/>
                  <a:gd name="connsiteX5" fmla="*/ 2381 w 402431"/>
                  <a:gd name="connsiteY5" fmla="*/ 516731 h 516731"/>
                  <a:gd name="connsiteX6" fmla="*/ 0 w 402431"/>
                  <a:gd name="connsiteY6" fmla="*/ 314325 h 516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2431" h="516731">
                    <a:moveTo>
                      <a:pt x="0" y="314325"/>
                    </a:moveTo>
                    <a:lnTo>
                      <a:pt x="119063" y="309563"/>
                    </a:lnTo>
                    <a:lnTo>
                      <a:pt x="176213" y="69056"/>
                    </a:lnTo>
                    <a:lnTo>
                      <a:pt x="402431" y="0"/>
                    </a:lnTo>
                    <a:lnTo>
                      <a:pt x="271463" y="516731"/>
                    </a:lnTo>
                    <a:lnTo>
                      <a:pt x="2381" y="516731"/>
                    </a:lnTo>
                    <a:cubicBezTo>
                      <a:pt x="1587" y="449262"/>
                      <a:pt x="794" y="381794"/>
                      <a:pt x="0" y="31432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Freeform: Shape 34">
                <a:extLst>
                  <a:ext uri="{FF2B5EF4-FFF2-40B4-BE49-F238E27FC236}">
                    <a16:creationId xmlns:a16="http://schemas.microsoft.com/office/drawing/2014/main" id="{E52AAD4E-71A2-A304-BCEB-32153312AC21}"/>
                  </a:ext>
                </a:extLst>
              </p:cNvPr>
              <p:cNvSpPr/>
              <p:nvPr/>
            </p:nvSpPr>
            <p:spPr>
              <a:xfrm>
                <a:off x="10214892" y="2529673"/>
                <a:ext cx="202406" cy="164307"/>
              </a:xfrm>
              <a:custGeom>
                <a:avLst/>
                <a:gdLst>
                  <a:gd name="connsiteX0" fmla="*/ 0 w 202406"/>
                  <a:gd name="connsiteY0" fmla="*/ 164306 h 164306"/>
                  <a:gd name="connsiteX1" fmla="*/ 180975 w 202406"/>
                  <a:gd name="connsiteY1" fmla="*/ 104775 h 164306"/>
                  <a:gd name="connsiteX2" fmla="*/ 202406 w 202406"/>
                  <a:gd name="connsiteY2" fmla="*/ 40481 h 164306"/>
                  <a:gd name="connsiteX3" fmla="*/ 50006 w 202406"/>
                  <a:gd name="connsiteY3" fmla="*/ 0 h 164306"/>
                  <a:gd name="connsiteX4" fmla="*/ 0 w 202406"/>
                  <a:gd name="connsiteY4" fmla="*/ 164306 h 164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406" h="164306">
                    <a:moveTo>
                      <a:pt x="0" y="164306"/>
                    </a:moveTo>
                    <a:lnTo>
                      <a:pt x="180975" y="104775"/>
                    </a:lnTo>
                    <a:lnTo>
                      <a:pt x="202406" y="40481"/>
                    </a:lnTo>
                    <a:lnTo>
                      <a:pt x="50006" y="0"/>
                    </a:lnTo>
                    <a:lnTo>
                      <a:pt x="0" y="16430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Rectangle: Top Corners Rounded 35">
                <a:extLst>
                  <a:ext uri="{FF2B5EF4-FFF2-40B4-BE49-F238E27FC236}">
                    <a16:creationId xmlns:a16="http://schemas.microsoft.com/office/drawing/2014/main" id="{E851EA5C-E6EE-5F1F-2080-1A7F395DF9BF}"/>
                  </a:ext>
                </a:extLst>
              </p:cNvPr>
              <p:cNvSpPr/>
              <p:nvPr/>
            </p:nvSpPr>
            <p:spPr>
              <a:xfrm rot="16200000">
                <a:off x="9860601" y="3043283"/>
                <a:ext cx="151894" cy="89889"/>
              </a:xfrm>
              <a:prstGeom prst="round2SameRect">
                <a:avLst>
                  <a:gd name="adj1" fmla="val 19318"/>
                  <a:gd name="adj2" fmla="val 0"/>
                </a:avLst>
              </a:pr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9" name="Straight Connector 36">
                <a:extLst>
                  <a:ext uri="{FF2B5EF4-FFF2-40B4-BE49-F238E27FC236}">
                    <a16:creationId xmlns:a16="http://schemas.microsoft.com/office/drawing/2014/main" id="{3B09B77D-003E-5D7D-0B98-BB13B32D4BB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762708" y="3012280"/>
                <a:ext cx="98049" cy="19051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37">
                <a:extLst>
                  <a:ext uri="{FF2B5EF4-FFF2-40B4-BE49-F238E27FC236}">
                    <a16:creationId xmlns:a16="http://schemas.microsoft.com/office/drawing/2014/main" id="{AC39347B-E201-7C6B-476D-108292EBC3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67733" y="3145124"/>
                <a:ext cx="93024" cy="19051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38">
                <a:extLst>
                  <a:ext uri="{FF2B5EF4-FFF2-40B4-BE49-F238E27FC236}">
                    <a16:creationId xmlns:a16="http://schemas.microsoft.com/office/drawing/2014/main" id="{C1FADE6D-DB00-FB39-B504-36A866F25D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762707" y="3088227"/>
                <a:ext cx="98049" cy="0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5" name="Freeform: Shape 32">
              <a:extLst>
                <a:ext uri="{FF2B5EF4-FFF2-40B4-BE49-F238E27FC236}">
                  <a16:creationId xmlns:a16="http://schemas.microsoft.com/office/drawing/2014/main" id="{134D45D8-FB1F-8D67-F5A0-A3738D7EBDC6}"/>
                </a:ext>
              </a:extLst>
            </p:cNvPr>
            <p:cNvSpPr/>
            <p:nvPr/>
          </p:nvSpPr>
          <p:spPr>
            <a:xfrm rot="2164224">
              <a:off x="9755181" y="2957738"/>
              <a:ext cx="165194" cy="202040"/>
            </a:xfrm>
            <a:custGeom>
              <a:avLst/>
              <a:gdLst>
                <a:gd name="connsiteX0" fmla="*/ 38696 w 244627"/>
                <a:gd name="connsiteY0" fmla="*/ 0 h 302791"/>
                <a:gd name="connsiteX1" fmla="*/ 244627 w 244627"/>
                <a:gd name="connsiteY1" fmla="*/ 282709 h 302791"/>
                <a:gd name="connsiteX2" fmla="*/ 220624 w 244627"/>
                <a:gd name="connsiteY2" fmla="*/ 300424 h 302791"/>
                <a:gd name="connsiteX3" fmla="*/ 153729 w 244627"/>
                <a:gd name="connsiteY3" fmla="*/ 264683 h 302791"/>
                <a:gd name="connsiteX4" fmla="*/ 54361 w 244627"/>
                <a:gd name="connsiteY4" fmla="*/ 229370 h 302791"/>
                <a:gd name="connsiteX5" fmla="*/ 10671 w 244627"/>
                <a:gd name="connsiteY5" fmla="*/ 190073 h 302791"/>
                <a:gd name="connsiteX6" fmla="*/ 20007 w 244627"/>
                <a:gd name="connsiteY6" fmla="*/ 137029 h 302791"/>
                <a:gd name="connsiteX7" fmla="*/ 293 w 244627"/>
                <a:gd name="connsiteY7" fmla="*/ 82607 h 302791"/>
                <a:gd name="connsiteX8" fmla="*/ 36295 w 244627"/>
                <a:gd name="connsiteY8" fmla="*/ 34236 h 302791"/>
                <a:gd name="connsiteX9" fmla="*/ 36640 w 244627"/>
                <a:gd name="connsiteY9" fmla="*/ 32960 h 302791"/>
                <a:gd name="connsiteX0" fmla="*/ 38696 w 244627"/>
                <a:gd name="connsiteY0" fmla="*/ 0 h 302791"/>
                <a:gd name="connsiteX1" fmla="*/ 244627 w 244627"/>
                <a:gd name="connsiteY1" fmla="*/ 282709 h 302791"/>
                <a:gd name="connsiteX2" fmla="*/ 220624 w 244627"/>
                <a:gd name="connsiteY2" fmla="*/ 300424 h 302791"/>
                <a:gd name="connsiteX3" fmla="*/ 153729 w 244627"/>
                <a:gd name="connsiteY3" fmla="*/ 264683 h 302791"/>
                <a:gd name="connsiteX4" fmla="*/ 54361 w 244627"/>
                <a:gd name="connsiteY4" fmla="*/ 229370 h 302791"/>
                <a:gd name="connsiteX5" fmla="*/ 10671 w 244627"/>
                <a:gd name="connsiteY5" fmla="*/ 190073 h 302791"/>
                <a:gd name="connsiteX6" fmla="*/ 20007 w 244627"/>
                <a:gd name="connsiteY6" fmla="*/ 137029 h 302791"/>
                <a:gd name="connsiteX7" fmla="*/ 293 w 244627"/>
                <a:gd name="connsiteY7" fmla="*/ 82607 h 302791"/>
                <a:gd name="connsiteX8" fmla="*/ 36295 w 244627"/>
                <a:gd name="connsiteY8" fmla="*/ 34236 h 302791"/>
                <a:gd name="connsiteX9" fmla="*/ 36640 w 244627"/>
                <a:gd name="connsiteY9" fmla="*/ 32960 h 302791"/>
                <a:gd name="connsiteX10" fmla="*/ 130136 w 244627"/>
                <a:gd name="connsiteY10" fmla="*/ 91440 h 302791"/>
                <a:gd name="connsiteX0" fmla="*/ 244627 w 244627"/>
                <a:gd name="connsiteY0" fmla="*/ 250928 h 271010"/>
                <a:gd name="connsiteX1" fmla="*/ 220624 w 244627"/>
                <a:gd name="connsiteY1" fmla="*/ 268643 h 271010"/>
                <a:gd name="connsiteX2" fmla="*/ 153729 w 244627"/>
                <a:gd name="connsiteY2" fmla="*/ 232902 h 271010"/>
                <a:gd name="connsiteX3" fmla="*/ 54361 w 244627"/>
                <a:gd name="connsiteY3" fmla="*/ 197589 h 271010"/>
                <a:gd name="connsiteX4" fmla="*/ 10671 w 244627"/>
                <a:gd name="connsiteY4" fmla="*/ 158292 h 271010"/>
                <a:gd name="connsiteX5" fmla="*/ 20007 w 244627"/>
                <a:gd name="connsiteY5" fmla="*/ 105248 h 271010"/>
                <a:gd name="connsiteX6" fmla="*/ 293 w 244627"/>
                <a:gd name="connsiteY6" fmla="*/ 50826 h 271010"/>
                <a:gd name="connsiteX7" fmla="*/ 36295 w 244627"/>
                <a:gd name="connsiteY7" fmla="*/ 2455 h 271010"/>
                <a:gd name="connsiteX8" fmla="*/ 36640 w 244627"/>
                <a:gd name="connsiteY8" fmla="*/ 1179 h 271010"/>
                <a:gd name="connsiteX9" fmla="*/ 130136 w 244627"/>
                <a:gd name="connsiteY9" fmla="*/ 59659 h 271010"/>
                <a:gd name="connsiteX0" fmla="*/ 244627 w 244627"/>
                <a:gd name="connsiteY0" fmla="*/ 249749 h 269831"/>
                <a:gd name="connsiteX1" fmla="*/ 220624 w 244627"/>
                <a:gd name="connsiteY1" fmla="*/ 267464 h 269831"/>
                <a:gd name="connsiteX2" fmla="*/ 153729 w 244627"/>
                <a:gd name="connsiteY2" fmla="*/ 231723 h 269831"/>
                <a:gd name="connsiteX3" fmla="*/ 54361 w 244627"/>
                <a:gd name="connsiteY3" fmla="*/ 196410 h 269831"/>
                <a:gd name="connsiteX4" fmla="*/ 10671 w 244627"/>
                <a:gd name="connsiteY4" fmla="*/ 157113 h 269831"/>
                <a:gd name="connsiteX5" fmla="*/ 20007 w 244627"/>
                <a:gd name="connsiteY5" fmla="*/ 104069 h 269831"/>
                <a:gd name="connsiteX6" fmla="*/ 293 w 244627"/>
                <a:gd name="connsiteY6" fmla="*/ 49647 h 269831"/>
                <a:gd name="connsiteX7" fmla="*/ 36295 w 244627"/>
                <a:gd name="connsiteY7" fmla="*/ 1276 h 269831"/>
                <a:gd name="connsiteX8" fmla="*/ 36640 w 244627"/>
                <a:gd name="connsiteY8" fmla="*/ 0 h 269831"/>
                <a:gd name="connsiteX0" fmla="*/ 220624 w 220624"/>
                <a:gd name="connsiteY0" fmla="*/ 267464 h 269831"/>
                <a:gd name="connsiteX1" fmla="*/ 153729 w 220624"/>
                <a:gd name="connsiteY1" fmla="*/ 231723 h 269831"/>
                <a:gd name="connsiteX2" fmla="*/ 54361 w 220624"/>
                <a:gd name="connsiteY2" fmla="*/ 196410 h 269831"/>
                <a:gd name="connsiteX3" fmla="*/ 10671 w 220624"/>
                <a:gd name="connsiteY3" fmla="*/ 157113 h 269831"/>
                <a:gd name="connsiteX4" fmla="*/ 20007 w 220624"/>
                <a:gd name="connsiteY4" fmla="*/ 104069 h 269831"/>
                <a:gd name="connsiteX5" fmla="*/ 293 w 220624"/>
                <a:gd name="connsiteY5" fmla="*/ 49647 h 269831"/>
                <a:gd name="connsiteX6" fmla="*/ 36295 w 220624"/>
                <a:gd name="connsiteY6" fmla="*/ 1276 h 269831"/>
                <a:gd name="connsiteX7" fmla="*/ 36640 w 220624"/>
                <a:gd name="connsiteY7" fmla="*/ 0 h 26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624" h="269831">
                  <a:moveTo>
                    <a:pt x="220624" y="267464"/>
                  </a:moveTo>
                  <a:cubicBezTo>
                    <a:pt x="195046" y="275832"/>
                    <a:pt x="168352" y="261572"/>
                    <a:pt x="153729" y="231723"/>
                  </a:cubicBezTo>
                  <a:cubicBezTo>
                    <a:pt x="119216" y="260055"/>
                    <a:pt x="74392" y="244130"/>
                    <a:pt x="54361" y="196410"/>
                  </a:cubicBezTo>
                  <a:cubicBezTo>
                    <a:pt x="34685" y="199547"/>
                    <a:pt x="16210" y="182932"/>
                    <a:pt x="10671" y="157113"/>
                  </a:cubicBezTo>
                  <a:cubicBezTo>
                    <a:pt x="6660" y="138433"/>
                    <a:pt x="10206" y="118273"/>
                    <a:pt x="20007" y="104069"/>
                  </a:cubicBezTo>
                  <a:cubicBezTo>
                    <a:pt x="6101" y="92928"/>
                    <a:pt x="-1642" y="71548"/>
                    <a:pt x="293" y="49647"/>
                  </a:cubicBezTo>
                  <a:cubicBezTo>
                    <a:pt x="2565" y="24004"/>
                    <a:pt x="17513" y="3919"/>
                    <a:pt x="36295" y="1276"/>
                  </a:cubicBezTo>
                  <a:cubicBezTo>
                    <a:pt x="36407" y="847"/>
                    <a:pt x="36528" y="429"/>
                    <a:pt x="36640" y="0"/>
                  </a:cubicBezTo>
                </a:path>
              </a:pathLst>
            </a:custGeom>
            <a:grpFill/>
            <a:ln w="15875" cap="rnd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TextBox 138">
            <a:extLst>
              <a:ext uri="{FF2B5EF4-FFF2-40B4-BE49-F238E27FC236}">
                <a16:creationId xmlns:a16="http://schemas.microsoft.com/office/drawing/2014/main" id="{2E8BA22B-4072-1488-A6D3-37E47BB53DE0}"/>
              </a:ext>
            </a:extLst>
          </p:cNvPr>
          <p:cNvSpPr txBox="1"/>
          <p:nvPr/>
        </p:nvSpPr>
        <p:spPr>
          <a:xfrm>
            <a:off x="11229795" y="287001"/>
            <a:ext cx="904094" cy="1388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0" cap="none" spc="-8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Wheezing/Asthma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69E36D1-610B-97BE-4741-6E496611DE2F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Box 23">
            <a:extLst>
              <a:ext uri="{FF2B5EF4-FFF2-40B4-BE49-F238E27FC236}">
                <a16:creationId xmlns:a16="http://schemas.microsoft.com/office/drawing/2014/main" id="{90AD92A0-0AA4-1D39-5F4F-470A6AE4A778}"/>
              </a:ext>
            </a:extLst>
          </p:cNvPr>
          <p:cNvSpPr txBox="1">
            <a:spLocks noChangeAspect="1"/>
          </p:cNvSpPr>
          <p:nvPr/>
        </p:nvSpPr>
        <p:spPr>
          <a:xfrm>
            <a:off x="8422443" y="3306059"/>
            <a:ext cx="504000" cy="504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0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795AD73C-CE46-DEE7-FF95-5F020B79DEA0}"/>
              </a:ext>
            </a:extLst>
          </p:cNvPr>
          <p:cNvSpPr txBox="1">
            <a:spLocks noChangeAspect="1"/>
          </p:cNvSpPr>
          <p:nvPr/>
        </p:nvSpPr>
        <p:spPr>
          <a:xfrm>
            <a:off x="8422443" y="3881091"/>
            <a:ext cx="504000" cy="504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0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" name="TextBox 23">
            <a:extLst>
              <a:ext uri="{FF2B5EF4-FFF2-40B4-BE49-F238E27FC236}">
                <a16:creationId xmlns:a16="http://schemas.microsoft.com/office/drawing/2014/main" id="{ED72A430-9A47-A831-C2B0-3F715158E32C}"/>
              </a:ext>
            </a:extLst>
          </p:cNvPr>
          <p:cNvSpPr txBox="1">
            <a:spLocks noChangeAspect="1"/>
          </p:cNvSpPr>
          <p:nvPr/>
        </p:nvSpPr>
        <p:spPr>
          <a:xfrm>
            <a:off x="8422443" y="4460978"/>
            <a:ext cx="504000" cy="504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0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" name="TextBox 23">
            <a:extLst>
              <a:ext uri="{FF2B5EF4-FFF2-40B4-BE49-F238E27FC236}">
                <a16:creationId xmlns:a16="http://schemas.microsoft.com/office/drawing/2014/main" id="{6EC3AB6E-C128-16E2-7718-299562BD3D90}"/>
              </a:ext>
            </a:extLst>
          </p:cNvPr>
          <p:cNvSpPr txBox="1">
            <a:spLocks noChangeAspect="1"/>
          </p:cNvSpPr>
          <p:nvPr/>
        </p:nvSpPr>
        <p:spPr>
          <a:xfrm>
            <a:off x="8422443" y="5036010"/>
            <a:ext cx="504000" cy="504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0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999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8">
            <a:extLst>
              <a:ext uri="{FF2B5EF4-FFF2-40B4-BE49-F238E27FC236}">
                <a16:creationId xmlns:a16="http://schemas.microsoft.com/office/drawing/2014/main" id="{3F5D773D-7C94-7061-E2A5-F332D75AF31B}"/>
              </a:ext>
            </a:extLst>
          </p:cNvPr>
          <p:cNvSpPr/>
          <p:nvPr/>
        </p:nvSpPr>
        <p:spPr>
          <a:xfrm>
            <a:off x="905992" y="4701409"/>
            <a:ext cx="1716859" cy="1094929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Connettore diritto 22">
            <a:extLst>
              <a:ext uri="{FF2B5EF4-FFF2-40B4-BE49-F238E27FC236}">
                <a16:creationId xmlns:a16="http://schemas.microsoft.com/office/drawing/2014/main" id="{B7E240E6-393B-092C-413A-02F69771CF9A}"/>
              </a:ext>
            </a:extLst>
          </p:cNvPr>
          <p:cNvCxnSpPr>
            <a:cxnSpLocks/>
          </p:cNvCxnSpPr>
          <p:nvPr/>
        </p:nvCxnSpPr>
        <p:spPr>
          <a:xfrm>
            <a:off x="1157682" y="5248873"/>
            <a:ext cx="673318" cy="0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Rettangolo 8">
            <a:extLst>
              <a:ext uri="{FF2B5EF4-FFF2-40B4-BE49-F238E27FC236}">
                <a16:creationId xmlns:a16="http://schemas.microsoft.com/office/drawing/2014/main" id="{A3674450-8FBF-FB1B-26F8-34DFE8D4FA73}"/>
              </a:ext>
            </a:extLst>
          </p:cNvPr>
          <p:cNvSpPr/>
          <p:nvPr/>
        </p:nvSpPr>
        <p:spPr>
          <a:xfrm>
            <a:off x="905992" y="3351615"/>
            <a:ext cx="1716859" cy="1094929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Connettore diritto 22">
            <a:extLst>
              <a:ext uri="{FF2B5EF4-FFF2-40B4-BE49-F238E27FC236}">
                <a16:creationId xmlns:a16="http://schemas.microsoft.com/office/drawing/2014/main" id="{96E04DA5-48F4-76A6-47EF-4A9A7F52DFBA}"/>
              </a:ext>
            </a:extLst>
          </p:cNvPr>
          <p:cNvCxnSpPr>
            <a:cxnSpLocks/>
          </p:cNvCxnSpPr>
          <p:nvPr/>
        </p:nvCxnSpPr>
        <p:spPr>
          <a:xfrm>
            <a:off x="1157682" y="3899079"/>
            <a:ext cx="673318" cy="0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Rettangolo 8">
            <a:extLst>
              <a:ext uri="{FF2B5EF4-FFF2-40B4-BE49-F238E27FC236}">
                <a16:creationId xmlns:a16="http://schemas.microsoft.com/office/drawing/2014/main" id="{325F5EA6-1DC3-83B2-6B10-612CDDDEEBEF}"/>
              </a:ext>
            </a:extLst>
          </p:cNvPr>
          <p:cNvSpPr/>
          <p:nvPr/>
        </p:nvSpPr>
        <p:spPr>
          <a:xfrm>
            <a:off x="905992" y="2026376"/>
            <a:ext cx="1716859" cy="1094929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Connettore diritto 22">
            <a:extLst>
              <a:ext uri="{FF2B5EF4-FFF2-40B4-BE49-F238E27FC236}">
                <a16:creationId xmlns:a16="http://schemas.microsoft.com/office/drawing/2014/main" id="{5CB0A882-7669-1437-BAC7-8312D51F886C}"/>
              </a:ext>
            </a:extLst>
          </p:cNvPr>
          <p:cNvCxnSpPr>
            <a:cxnSpLocks/>
          </p:cNvCxnSpPr>
          <p:nvPr/>
        </p:nvCxnSpPr>
        <p:spPr>
          <a:xfrm>
            <a:off x="1157682" y="2573840"/>
            <a:ext cx="673318" cy="0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A52FF57A-3214-A31F-643D-81812ACC5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 dirty="0"/>
              <a:t>Children with immunodeficiency are at increased </a:t>
            </a:r>
            <a:br>
              <a:rPr lang="en-GB" dirty="0"/>
            </a:br>
            <a:r>
              <a:rPr lang="en-GB" dirty="0"/>
              <a:t>risk of recurrent RTIs</a:t>
            </a:r>
          </a:p>
        </p:txBody>
      </p:sp>
      <p:sp>
        <p:nvSpPr>
          <p:cNvPr id="32" name="Segnaposto testo 31">
            <a:extLst>
              <a:ext uri="{FF2B5EF4-FFF2-40B4-BE49-F238E27FC236}">
                <a16:creationId xmlns:a16="http://schemas.microsoft.com/office/drawing/2014/main" id="{E8C7154F-F75B-D1F6-907E-380C4924915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319838"/>
            <a:ext cx="10183580" cy="409355"/>
          </a:xfrm>
        </p:spPr>
        <p:txBody>
          <a:bodyPr/>
          <a:lstStyle/>
          <a:p>
            <a:r>
              <a:rPr lang="it-IT" dirty="0"/>
              <a:t>Ig, immunoglobulin; RTI, respiratory tract infection.</a:t>
            </a:r>
          </a:p>
          <a:p>
            <a:r>
              <a:rPr lang="it-IT" dirty="0"/>
              <a:t>1. Orphanet. </a:t>
            </a:r>
            <a:r>
              <a:rPr lang="it-IT" dirty="0" err="1"/>
              <a:t>Recurrent</a:t>
            </a:r>
            <a:r>
              <a:rPr lang="it-IT" dirty="0"/>
              <a:t> </a:t>
            </a:r>
            <a:r>
              <a:rPr lang="it-IT" dirty="0" err="1"/>
              <a:t>infections</a:t>
            </a:r>
            <a:r>
              <a:rPr lang="it-IT" dirty="0"/>
              <a:t> </a:t>
            </a:r>
            <a:r>
              <a:rPr lang="it-IT" dirty="0" err="1"/>
              <a:t>associated</a:t>
            </a:r>
            <a:r>
              <a:rPr lang="it-IT" dirty="0"/>
              <a:t> with rare </a:t>
            </a:r>
            <a:r>
              <a:rPr lang="it-IT" dirty="0" err="1"/>
              <a:t>immunoglobulin</a:t>
            </a:r>
            <a:r>
              <a:rPr lang="it-IT" dirty="0"/>
              <a:t> </a:t>
            </a:r>
            <a:r>
              <a:rPr lang="it-IT" dirty="0" err="1"/>
              <a:t>isotypes</a:t>
            </a:r>
            <a:r>
              <a:rPr lang="it-IT" dirty="0"/>
              <a:t> </a:t>
            </a:r>
            <a:r>
              <a:rPr lang="it-IT" dirty="0" err="1"/>
              <a:t>deficiency</a:t>
            </a:r>
            <a:r>
              <a:rPr lang="it-IT" dirty="0"/>
              <a:t>. Available at: https://www.orpha.net/consor/cgi-bin/OC_Exp.php?lng=en&amp;Expert=183675.</a:t>
            </a:r>
            <a:br>
              <a:rPr lang="it-IT" dirty="0"/>
            </a:br>
            <a:r>
              <a:rPr lang="it-IT" dirty="0"/>
              <a:t>Accessed January 2025. 2. Ozkan H, et al. J </a:t>
            </a:r>
            <a:r>
              <a:rPr lang="it-IT" dirty="0" err="1"/>
              <a:t>Investig</a:t>
            </a:r>
            <a:r>
              <a:rPr lang="it-IT" dirty="0"/>
              <a:t> </a:t>
            </a:r>
            <a:r>
              <a:rPr lang="it-IT" dirty="0" err="1"/>
              <a:t>Allergol</a:t>
            </a:r>
            <a:r>
              <a:rPr lang="it-IT" dirty="0"/>
              <a:t> </a:t>
            </a:r>
            <a:r>
              <a:rPr lang="it-IT" dirty="0" err="1"/>
              <a:t>Clin</a:t>
            </a:r>
            <a:r>
              <a:rPr lang="it-IT" dirty="0"/>
              <a:t> </a:t>
            </a:r>
            <a:r>
              <a:rPr lang="it-IT" dirty="0" err="1"/>
              <a:t>Immunol</a:t>
            </a:r>
            <a:r>
              <a:rPr lang="it-IT" dirty="0"/>
              <a:t>. 2005;15(1):69-74.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33E160-E2C4-58F3-3E3E-36AE28F6B279}"/>
              </a:ext>
            </a:extLst>
          </p:cNvPr>
          <p:cNvSpPr txBox="1"/>
          <p:nvPr/>
        </p:nvSpPr>
        <p:spPr>
          <a:xfrm>
            <a:off x="1518057" y="1624301"/>
            <a:ext cx="1847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1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9BEC7ED-7BD1-55FE-24C7-C22924C1BC86}"/>
              </a:ext>
            </a:extLst>
          </p:cNvPr>
          <p:cNvGrpSpPr>
            <a:grpSpLocks noChangeAspect="1"/>
          </p:cNvGrpSpPr>
          <p:nvPr/>
        </p:nvGrpSpPr>
        <p:grpSpPr>
          <a:xfrm>
            <a:off x="11286509" y="484472"/>
            <a:ext cx="675719" cy="563957"/>
            <a:chOff x="2380896" y="-2724761"/>
            <a:chExt cx="848822" cy="708430"/>
          </a:xfrm>
          <a:solidFill>
            <a:schemeClr val="accent1">
              <a:lumMod val="75000"/>
            </a:schemeClr>
          </a:solidFill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D22C5FB-9F2E-E8D1-1EAB-570D834DA063}"/>
                </a:ext>
              </a:extLst>
            </p:cNvPr>
            <p:cNvGrpSpPr/>
            <p:nvPr/>
          </p:nvGrpSpPr>
          <p:grpSpPr>
            <a:xfrm>
              <a:off x="2380896" y="-2724761"/>
              <a:ext cx="660906" cy="578028"/>
              <a:chOff x="1306390" y="2585095"/>
              <a:chExt cx="951391" cy="832084"/>
            </a:xfrm>
            <a:grpFill/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7292A572-933C-5C91-7537-220B00224A3F}"/>
                  </a:ext>
                </a:extLst>
              </p:cNvPr>
              <p:cNvGrpSpPr/>
              <p:nvPr/>
            </p:nvGrpSpPr>
            <p:grpSpPr>
              <a:xfrm>
                <a:off x="1306390" y="2864118"/>
                <a:ext cx="489386" cy="553061"/>
                <a:chOff x="6615193" y="4648120"/>
                <a:chExt cx="419251" cy="581657"/>
              </a:xfrm>
              <a:grpFill/>
            </p:grpSpPr>
            <p:sp>
              <p:nvSpPr>
                <p:cNvPr id="49" name="Rectangle: Rounded Corners 48">
                  <a:extLst>
                    <a:ext uri="{FF2B5EF4-FFF2-40B4-BE49-F238E27FC236}">
                      <a16:creationId xmlns:a16="http://schemas.microsoft.com/office/drawing/2014/main" id="{B3DE92C7-506B-9B57-8300-9D41C9DF51F2}"/>
                    </a:ext>
                  </a:extLst>
                </p:cNvPr>
                <p:cNvSpPr/>
                <p:nvPr/>
              </p:nvSpPr>
              <p:spPr>
                <a:xfrm rot="2543808">
                  <a:off x="6998444" y="4715862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Rectangle: Rounded Corners 49">
                  <a:extLst>
                    <a:ext uri="{FF2B5EF4-FFF2-40B4-BE49-F238E27FC236}">
                      <a16:creationId xmlns:a16="http://schemas.microsoft.com/office/drawing/2014/main" id="{60E4B9C0-B081-D8DC-6810-840FC726CB24}"/>
                    </a:ext>
                  </a:extLst>
                </p:cNvPr>
                <p:cNvSpPr/>
                <p:nvPr/>
              </p:nvSpPr>
              <p:spPr>
                <a:xfrm rot="2543808">
                  <a:off x="69210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Rectangle: Rounded Corners 50">
                  <a:extLst>
                    <a:ext uri="{FF2B5EF4-FFF2-40B4-BE49-F238E27FC236}">
                      <a16:creationId xmlns:a16="http://schemas.microsoft.com/office/drawing/2014/main" id="{2AA6CD23-8225-3AC3-CB70-2737BC40BDAF}"/>
                    </a:ext>
                  </a:extLst>
                </p:cNvPr>
                <p:cNvSpPr/>
                <p:nvPr/>
              </p:nvSpPr>
              <p:spPr>
                <a:xfrm>
                  <a:off x="6844867" y="4833777"/>
                  <a:ext cx="67112" cy="39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Rectangle: Rounded Corners 51">
                  <a:extLst>
                    <a:ext uri="{FF2B5EF4-FFF2-40B4-BE49-F238E27FC236}">
                      <a16:creationId xmlns:a16="http://schemas.microsoft.com/office/drawing/2014/main" id="{75312329-AFAB-A16B-3162-BBAC47B7681B}"/>
                    </a:ext>
                  </a:extLst>
                </p:cNvPr>
                <p:cNvSpPr/>
                <p:nvPr/>
              </p:nvSpPr>
              <p:spPr>
                <a:xfrm rot="18557453">
                  <a:off x="67482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Rectangle: Rounded Corners 52">
                  <a:extLst>
                    <a:ext uri="{FF2B5EF4-FFF2-40B4-BE49-F238E27FC236}">
                      <a16:creationId xmlns:a16="http://schemas.microsoft.com/office/drawing/2014/main" id="{F76CCE98-C5DC-4DC2-153D-5891E7FDB562}"/>
                    </a:ext>
                  </a:extLst>
                </p:cNvPr>
                <p:cNvSpPr/>
                <p:nvPr/>
              </p:nvSpPr>
              <p:spPr>
                <a:xfrm rot="18435845">
                  <a:off x="6705193" y="4720879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99CA4253-54DD-0F7E-7C58-F1FE62E02A57}"/>
                  </a:ext>
                </a:extLst>
              </p:cNvPr>
              <p:cNvGrpSpPr/>
              <p:nvPr/>
            </p:nvGrpSpPr>
            <p:grpSpPr>
              <a:xfrm>
                <a:off x="1641769" y="2585095"/>
                <a:ext cx="616012" cy="661456"/>
                <a:chOff x="6615193" y="4648120"/>
                <a:chExt cx="419251" cy="581657"/>
              </a:xfrm>
              <a:grpFill/>
            </p:grpSpPr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765602F7-626F-9C7E-554E-F01ADE4E5923}"/>
                    </a:ext>
                  </a:extLst>
                </p:cNvPr>
                <p:cNvSpPr/>
                <p:nvPr/>
              </p:nvSpPr>
              <p:spPr>
                <a:xfrm rot="2543808">
                  <a:off x="6998444" y="4715862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049A0485-ECD8-35A0-E9E5-27D635756AB3}"/>
                    </a:ext>
                  </a:extLst>
                </p:cNvPr>
                <p:cNvSpPr/>
                <p:nvPr/>
              </p:nvSpPr>
              <p:spPr>
                <a:xfrm rot="2543808">
                  <a:off x="69210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Rectangle: Rounded Corners 45">
                  <a:extLst>
                    <a:ext uri="{FF2B5EF4-FFF2-40B4-BE49-F238E27FC236}">
                      <a16:creationId xmlns:a16="http://schemas.microsoft.com/office/drawing/2014/main" id="{6792D9ED-695A-6191-B5DB-59E8CAB993FB}"/>
                    </a:ext>
                  </a:extLst>
                </p:cNvPr>
                <p:cNvSpPr/>
                <p:nvPr/>
              </p:nvSpPr>
              <p:spPr>
                <a:xfrm>
                  <a:off x="6844867" y="4833777"/>
                  <a:ext cx="67112" cy="39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Rectangle: Rounded Corners 46">
                  <a:extLst>
                    <a:ext uri="{FF2B5EF4-FFF2-40B4-BE49-F238E27FC236}">
                      <a16:creationId xmlns:a16="http://schemas.microsoft.com/office/drawing/2014/main" id="{67EECB43-D48F-C521-3784-8DBB306F7724}"/>
                    </a:ext>
                  </a:extLst>
                </p:cNvPr>
                <p:cNvSpPr/>
                <p:nvPr/>
              </p:nvSpPr>
              <p:spPr>
                <a:xfrm rot="18557453">
                  <a:off x="67482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Rectangle: Rounded Corners 47">
                  <a:extLst>
                    <a:ext uri="{FF2B5EF4-FFF2-40B4-BE49-F238E27FC236}">
                      <a16:creationId xmlns:a16="http://schemas.microsoft.com/office/drawing/2014/main" id="{9BEB9256-262C-6B6C-9B9C-CDE8CAA8A2EF}"/>
                    </a:ext>
                  </a:extLst>
                </p:cNvPr>
                <p:cNvSpPr/>
                <p:nvPr/>
              </p:nvSpPr>
              <p:spPr>
                <a:xfrm rot="18435845">
                  <a:off x="6705193" y="4720879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4" name="Arrow: Down 33">
              <a:extLst>
                <a:ext uri="{FF2B5EF4-FFF2-40B4-BE49-F238E27FC236}">
                  <a16:creationId xmlns:a16="http://schemas.microsoft.com/office/drawing/2014/main" id="{16AA90D3-C8C5-11DC-9213-127F2CE2BE94}"/>
                </a:ext>
              </a:extLst>
            </p:cNvPr>
            <p:cNvSpPr/>
            <p:nvPr/>
          </p:nvSpPr>
          <p:spPr>
            <a:xfrm>
              <a:off x="2922891" y="-2372787"/>
              <a:ext cx="306827" cy="356456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" name="Rettangolo 4">
            <a:extLst>
              <a:ext uri="{FF2B5EF4-FFF2-40B4-BE49-F238E27FC236}">
                <a16:creationId xmlns:a16="http://schemas.microsoft.com/office/drawing/2014/main" id="{801BFFC1-E453-8AE4-A22E-B9A3293C78B8}"/>
              </a:ext>
            </a:extLst>
          </p:cNvPr>
          <p:cNvSpPr/>
          <p:nvPr/>
        </p:nvSpPr>
        <p:spPr>
          <a:xfrm>
            <a:off x="-1" y="1524022"/>
            <a:ext cx="1416051" cy="288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12">
            <a:extLst>
              <a:ext uri="{FF2B5EF4-FFF2-40B4-BE49-F238E27FC236}">
                <a16:creationId xmlns:a16="http://schemas.microsoft.com/office/drawing/2014/main" id="{2F677F99-FB9E-C24B-EECF-8876820E056A}"/>
              </a:ext>
            </a:extLst>
          </p:cNvPr>
          <p:cNvSpPr txBox="1"/>
          <p:nvPr/>
        </p:nvSpPr>
        <p:spPr>
          <a:xfrm>
            <a:off x="371476" y="1520825"/>
            <a:ext cx="536416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tx2"/>
                </a:solidFill>
                <a:latin typeface="Calibri" panose="020F0502020204030204"/>
              </a:rPr>
              <a:t>Rare immunoglobulin </a:t>
            </a:r>
            <a:r>
              <a:rPr lang="en-US" sz="2000" dirty="0">
                <a:solidFill>
                  <a:schemeClr val="tx2"/>
                </a:solidFill>
                <a:latin typeface="Calibri" panose="020F0502020204030204"/>
              </a:rPr>
              <a:t>isotype deficiency</a:t>
            </a:r>
            <a:r>
              <a:rPr lang="en-US" sz="2000" baseline="30000" dirty="0">
                <a:solidFill>
                  <a:schemeClr val="tx2"/>
                </a:solidFill>
                <a:latin typeface="Calibri" panose="020F0502020204030204"/>
              </a:rPr>
              <a:t>1</a:t>
            </a:r>
          </a:p>
        </p:txBody>
      </p: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70BDBC48-7AD8-45E3-5E51-4D584C8A3191}"/>
              </a:ext>
            </a:extLst>
          </p:cNvPr>
          <p:cNvGrpSpPr/>
          <p:nvPr/>
        </p:nvGrpSpPr>
        <p:grpSpPr>
          <a:xfrm>
            <a:off x="371475" y="2024063"/>
            <a:ext cx="1097244" cy="1097244"/>
            <a:chOff x="371475" y="2228692"/>
            <a:chExt cx="1097244" cy="1097244"/>
          </a:xfrm>
        </p:grpSpPr>
        <p:sp>
          <p:nvSpPr>
            <p:cNvPr id="37" name="Ovale 8">
              <a:extLst>
                <a:ext uri="{FF2B5EF4-FFF2-40B4-BE49-F238E27FC236}">
                  <a16:creationId xmlns:a16="http://schemas.microsoft.com/office/drawing/2014/main" id="{4FA12F23-7BB9-BAF9-ED04-A8847A54F926}"/>
                </a:ext>
              </a:extLst>
            </p:cNvPr>
            <p:cNvSpPr/>
            <p:nvPr/>
          </p:nvSpPr>
          <p:spPr>
            <a:xfrm>
              <a:off x="371475" y="2228692"/>
              <a:ext cx="1097244" cy="109724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95BB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39" name="Graphic 18" descr="Magnifying glass with solid fill">
              <a:extLst>
                <a:ext uri="{FF2B5EF4-FFF2-40B4-BE49-F238E27FC236}">
                  <a16:creationId xmlns:a16="http://schemas.microsoft.com/office/drawing/2014/main" id="{F4A0AC44-A554-4FE6-E3BE-9F6FF7F1E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49152" y="2406369"/>
              <a:ext cx="741891" cy="741891"/>
            </a:xfrm>
            <a:prstGeom prst="rect">
              <a:avLst/>
            </a:prstGeom>
          </p:spPr>
        </p:pic>
      </p:grpSp>
      <p:sp>
        <p:nvSpPr>
          <p:cNvPr id="40" name="Ovale 8">
            <a:extLst>
              <a:ext uri="{FF2B5EF4-FFF2-40B4-BE49-F238E27FC236}">
                <a16:creationId xmlns:a16="http://schemas.microsoft.com/office/drawing/2014/main" id="{7C640DC6-16BE-0F75-BA1E-8B3FEC424A7E}"/>
              </a:ext>
            </a:extLst>
          </p:cNvPr>
          <p:cNvSpPr/>
          <p:nvPr/>
        </p:nvSpPr>
        <p:spPr>
          <a:xfrm>
            <a:off x="371475" y="3364645"/>
            <a:ext cx="1097244" cy="1097244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2A8897F0-80E8-B713-6347-142AEEB7DAF3}"/>
              </a:ext>
            </a:extLst>
          </p:cNvPr>
          <p:cNvGrpSpPr/>
          <p:nvPr/>
        </p:nvGrpSpPr>
        <p:grpSpPr>
          <a:xfrm>
            <a:off x="371475" y="4705227"/>
            <a:ext cx="1097244" cy="1097244"/>
            <a:chOff x="371475" y="4909856"/>
            <a:chExt cx="1097244" cy="1097244"/>
          </a:xfrm>
        </p:grpSpPr>
        <p:sp>
          <p:nvSpPr>
            <p:cNvPr id="54" name="Ovale 8">
              <a:extLst>
                <a:ext uri="{FF2B5EF4-FFF2-40B4-BE49-F238E27FC236}">
                  <a16:creationId xmlns:a16="http://schemas.microsoft.com/office/drawing/2014/main" id="{5C13950A-7904-035A-0A32-A66241C66202}"/>
                </a:ext>
              </a:extLst>
            </p:cNvPr>
            <p:cNvSpPr/>
            <p:nvPr/>
          </p:nvSpPr>
          <p:spPr>
            <a:xfrm>
              <a:off x="371475" y="4909856"/>
              <a:ext cx="1097244" cy="109724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95BB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56" name="Graphic 16" descr="Linear Graph with solid fill">
              <a:extLst>
                <a:ext uri="{FF2B5EF4-FFF2-40B4-BE49-F238E27FC236}">
                  <a16:creationId xmlns:a16="http://schemas.microsoft.com/office/drawing/2014/main" id="{E5E5A60E-8735-B972-815D-212A8122E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1505" y="5057776"/>
              <a:ext cx="838346" cy="838346"/>
            </a:xfrm>
            <a:prstGeom prst="rect">
              <a:avLst/>
            </a:prstGeom>
          </p:spPr>
        </p:pic>
      </p:grpSp>
      <p:sp>
        <p:nvSpPr>
          <p:cNvPr id="62" name="Rectangle: Rounded Corners 27">
            <a:extLst>
              <a:ext uri="{FF2B5EF4-FFF2-40B4-BE49-F238E27FC236}">
                <a16:creationId xmlns:a16="http://schemas.microsoft.com/office/drawing/2014/main" id="{BAD36D0B-D0DA-E7D5-6D84-405903092B42}"/>
              </a:ext>
            </a:extLst>
          </p:cNvPr>
          <p:cNvSpPr/>
          <p:nvPr/>
        </p:nvSpPr>
        <p:spPr>
          <a:xfrm>
            <a:off x="2001717" y="2257173"/>
            <a:ext cx="6235862" cy="6333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>
              <a:lnSpc>
                <a:spcPct val="85000"/>
              </a:lnSpc>
            </a:pPr>
            <a:r>
              <a:rPr lang="en-US" dirty="0">
                <a:solidFill>
                  <a:schemeClr val="accent6"/>
                </a:solidFill>
              </a:rPr>
              <a:t>Ig isotype deficiencies, such as isolated IgG subclass deficiency,</a:t>
            </a:r>
            <a:br>
              <a:rPr lang="en-US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accent6"/>
                </a:solidFill>
              </a:rPr>
              <a:t>IgG subclass deficiency with IgA deficiency, and kappa chain deficiency, are primary immunodeficiencies</a:t>
            </a:r>
            <a:r>
              <a:rPr lang="en-US" baseline="30000" dirty="0">
                <a:solidFill>
                  <a:schemeClr val="accent6"/>
                </a:solidFill>
              </a:rPr>
              <a:t>1</a:t>
            </a:r>
            <a:r>
              <a:rPr lang="en-US" dirty="0">
                <a:solidFill>
                  <a:schemeClr val="accent6"/>
                </a:solidFill>
              </a:rPr>
              <a:t> </a:t>
            </a:r>
          </a:p>
        </p:txBody>
      </p:sp>
      <p:sp>
        <p:nvSpPr>
          <p:cNvPr id="63" name="Rectangle: Rounded Corners 27">
            <a:extLst>
              <a:ext uri="{FF2B5EF4-FFF2-40B4-BE49-F238E27FC236}">
                <a16:creationId xmlns:a16="http://schemas.microsoft.com/office/drawing/2014/main" id="{E6BE3B13-D926-4B44-BF7E-89AD3E3F7B59}"/>
              </a:ext>
            </a:extLst>
          </p:cNvPr>
          <p:cNvSpPr/>
          <p:nvPr/>
        </p:nvSpPr>
        <p:spPr>
          <a:xfrm>
            <a:off x="2001717" y="3685144"/>
            <a:ext cx="6013612" cy="4278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>
              <a:lnSpc>
                <a:spcPct val="85000"/>
              </a:lnSpc>
            </a:pPr>
            <a:r>
              <a:rPr lang="en-US" dirty="0">
                <a:solidFill>
                  <a:schemeClr val="accent6"/>
                </a:solidFill>
              </a:rPr>
              <a:t>Some children may show an increased frequency</a:t>
            </a:r>
            <a:br>
              <a:rPr lang="en-US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accent6"/>
                </a:solidFill>
              </a:rPr>
              <a:t>of infections in their second year of life,</a:t>
            </a:r>
            <a:br>
              <a:rPr lang="en-US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accent6"/>
                </a:solidFill>
              </a:rPr>
              <a:t>while for others the onset of infections may be later</a:t>
            </a:r>
            <a:r>
              <a:rPr lang="en-US" baseline="30000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64" name="Rectangle: Rounded Corners 27">
            <a:extLst>
              <a:ext uri="{FF2B5EF4-FFF2-40B4-BE49-F238E27FC236}">
                <a16:creationId xmlns:a16="http://schemas.microsoft.com/office/drawing/2014/main" id="{02CC2FCE-7750-92FF-7075-4D11EC7EECC7}"/>
              </a:ext>
            </a:extLst>
          </p:cNvPr>
          <p:cNvSpPr/>
          <p:nvPr/>
        </p:nvSpPr>
        <p:spPr>
          <a:xfrm>
            <a:off x="2001716" y="4978417"/>
            <a:ext cx="6558643" cy="5409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>
              <a:lnSpc>
                <a:spcPct val="85000"/>
              </a:lnSpc>
            </a:pPr>
            <a:r>
              <a:rPr lang="en-US" sz="2800" b="1" dirty="0">
                <a:solidFill>
                  <a:schemeClr val="accent2"/>
                </a:solidFill>
              </a:rPr>
              <a:t>~25</a:t>
            </a:r>
            <a:r>
              <a:rPr lang="en-US" sz="2000" dirty="0">
                <a:solidFill>
                  <a:schemeClr val="accent2"/>
                </a:solidFill>
              </a:rPr>
              <a:t>%</a:t>
            </a:r>
            <a:r>
              <a:rPr lang="en-US" sz="2800" b="1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chemeClr val="accent6"/>
                </a:solidFill>
              </a:rPr>
              <a:t>of children with recurrent sinopulmonary infection </a:t>
            </a:r>
            <a:br>
              <a:rPr lang="en-US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accent6"/>
                </a:solidFill>
              </a:rPr>
              <a:t>have an </a:t>
            </a:r>
            <a:r>
              <a:rPr lang="en-US" b="1" dirty="0">
                <a:solidFill>
                  <a:schemeClr val="accent2"/>
                </a:solidFill>
              </a:rPr>
              <a:t>IgA and/or IgG deficiency</a:t>
            </a:r>
            <a:r>
              <a:rPr lang="en-US" baseline="30000" dirty="0">
                <a:solidFill>
                  <a:schemeClr val="accent6"/>
                </a:solidFill>
              </a:rPr>
              <a:t>2</a:t>
            </a:r>
          </a:p>
        </p:txBody>
      </p:sp>
      <p:sp>
        <p:nvSpPr>
          <p:cNvPr id="13" name="TextBox 138">
            <a:extLst>
              <a:ext uri="{FF2B5EF4-FFF2-40B4-BE49-F238E27FC236}">
                <a16:creationId xmlns:a16="http://schemas.microsoft.com/office/drawing/2014/main" id="{6DD491C1-C8B8-8C3F-C7FF-3B0235F6E431}"/>
              </a:ext>
            </a:extLst>
          </p:cNvPr>
          <p:cNvSpPr txBox="1"/>
          <p:nvPr/>
        </p:nvSpPr>
        <p:spPr>
          <a:xfrm>
            <a:off x="11229795" y="287001"/>
            <a:ext cx="904094" cy="1388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0" cap="none" spc="-8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Immunodeficiency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A13E87F-3CAF-E909-08DC-BFDF81918A53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Rectangle: Rounded Corners 26">
            <a:extLst>
              <a:ext uri="{FF2B5EF4-FFF2-40B4-BE49-F238E27FC236}">
                <a16:creationId xmlns:a16="http://schemas.microsoft.com/office/drawing/2014/main" id="{ABBA5A01-17EA-D886-0020-2D0F7A833A5D}"/>
              </a:ext>
            </a:extLst>
          </p:cNvPr>
          <p:cNvSpPr/>
          <p:nvPr/>
        </p:nvSpPr>
        <p:spPr>
          <a:xfrm>
            <a:off x="8237579" y="3024945"/>
            <a:ext cx="3328695" cy="1553218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b="1" dirty="0">
                <a:solidFill>
                  <a:schemeClr val="accent2"/>
                </a:solidFill>
              </a:rPr>
              <a:t>Deficiencies in immunoglobulin </a:t>
            </a:r>
            <a:r>
              <a:rPr lang="en-US" dirty="0">
                <a:solidFill>
                  <a:schemeClr val="accent6"/>
                </a:solidFill>
              </a:rPr>
              <a:t>(IgA and/or IgG) </a:t>
            </a:r>
            <a:r>
              <a:rPr lang="en-US" b="1" dirty="0">
                <a:solidFill>
                  <a:schemeClr val="accent2"/>
                </a:solidFill>
              </a:rPr>
              <a:t>can be characterized by recurrent infections</a:t>
            </a:r>
            <a:r>
              <a:rPr lang="en-US" dirty="0">
                <a:solidFill>
                  <a:schemeClr val="accent6"/>
                </a:solidFill>
              </a:rPr>
              <a:t>, particularly with </a:t>
            </a:r>
            <a:r>
              <a:rPr lang="en-US" i="1" dirty="0">
                <a:solidFill>
                  <a:schemeClr val="accent6"/>
                </a:solidFill>
              </a:rPr>
              <a:t>Streptococcus pneumoniae </a:t>
            </a:r>
            <a:r>
              <a:rPr lang="en-US" dirty="0">
                <a:solidFill>
                  <a:schemeClr val="accent6"/>
                </a:solidFill>
              </a:rPr>
              <a:t>and </a:t>
            </a:r>
            <a:r>
              <a:rPr lang="en-US" i="1" dirty="0" err="1">
                <a:solidFill>
                  <a:schemeClr val="accent6"/>
                </a:solidFill>
              </a:rPr>
              <a:t>Haemophilus</a:t>
            </a:r>
            <a:r>
              <a:rPr lang="en-US" i="1" dirty="0">
                <a:solidFill>
                  <a:schemeClr val="accent6"/>
                </a:solidFill>
              </a:rPr>
              <a:t> influenzae</a:t>
            </a:r>
            <a:r>
              <a:rPr lang="en-US" baseline="30000" dirty="0">
                <a:solidFill>
                  <a:schemeClr val="accent6"/>
                </a:solidFill>
              </a:rPr>
              <a:t>1,2</a:t>
            </a:r>
          </a:p>
        </p:txBody>
      </p:sp>
      <p:pic>
        <p:nvPicPr>
          <p:cNvPr id="31" name="Graphic 30" descr="Group with solid fill">
            <a:extLst>
              <a:ext uri="{FF2B5EF4-FFF2-40B4-BE49-F238E27FC236}">
                <a16:creationId xmlns:a16="http://schemas.microsoft.com/office/drawing/2014/main" id="{8A1F98A4-8BE8-2C4C-9745-BE3628B508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3692" y="3502705"/>
            <a:ext cx="812811" cy="81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864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itle 75">
            <a:extLst>
              <a:ext uri="{FF2B5EF4-FFF2-40B4-BE49-F238E27FC236}">
                <a16:creationId xmlns:a16="http://schemas.microsoft.com/office/drawing/2014/main" id="{2A377511-33CF-4198-3C80-45263E45F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fr-CH" dirty="0"/>
              <a:t>Preventative treatment with OM-85 </a:t>
            </a:r>
            <a:r>
              <a:rPr lang="fr-CH" dirty="0" err="1"/>
              <a:t>demonstrated</a:t>
            </a:r>
            <a:r>
              <a:rPr lang="fr-CH" dirty="0"/>
              <a:t> a </a:t>
            </a:r>
            <a:r>
              <a:rPr lang="fr-CH" dirty="0" err="1"/>
              <a:t>reduction</a:t>
            </a:r>
            <a:r>
              <a:rPr lang="fr-CH" dirty="0"/>
              <a:t> </a:t>
            </a:r>
            <a:br>
              <a:rPr lang="fr-CH" dirty="0"/>
            </a:br>
            <a:r>
              <a:rPr lang="fr-CH" dirty="0"/>
              <a:t>of RTIs in children with immunoglobulin deficiency </a:t>
            </a:r>
            <a:endParaRPr lang="en-GB" dirty="0"/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A1FD4AE1-9F40-1D13-AA87-3F11FDACC85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it-IT" dirty="0"/>
              <a:t>Ig, immunoglobulin; RTI, respiratory tract infection.</a:t>
            </a:r>
          </a:p>
          <a:p>
            <a:r>
              <a:rPr lang="it-IT" dirty="0"/>
              <a:t>1. Del-</a:t>
            </a:r>
            <a:r>
              <a:rPr lang="it-IT" dirty="0" err="1"/>
              <a:t>Río</a:t>
            </a:r>
            <a:r>
              <a:rPr lang="it-IT" dirty="0"/>
              <a:t>-Navarro BE, et al. </a:t>
            </a:r>
            <a:r>
              <a:rPr lang="it-IT" dirty="0" err="1"/>
              <a:t>Allergol</a:t>
            </a:r>
            <a:r>
              <a:rPr lang="it-IT" dirty="0"/>
              <a:t> </a:t>
            </a:r>
            <a:r>
              <a:rPr lang="it-IT" dirty="0" err="1"/>
              <a:t>Immunopathol</a:t>
            </a:r>
            <a:r>
              <a:rPr lang="it-IT" dirty="0"/>
              <a:t> (</a:t>
            </a:r>
            <a:r>
              <a:rPr lang="it-IT" dirty="0" err="1"/>
              <a:t>Madr</a:t>
            </a:r>
            <a:r>
              <a:rPr lang="it-IT" dirty="0"/>
              <a:t>). 2003;31(1):7-13. 2. </a:t>
            </a:r>
            <a:r>
              <a:rPr lang="it-IT" dirty="0" err="1"/>
              <a:t>Genel</a:t>
            </a:r>
            <a:r>
              <a:rPr lang="it-IT" dirty="0"/>
              <a:t> F, </a:t>
            </a:r>
            <a:r>
              <a:rPr lang="it-IT" dirty="0" err="1"/>
              <a:t>Kutukculer</a:t>
            </a:r>
            <a:r>
              <a:rPr lang="it-IT" dirty="0"/>
              <a:t> N. </a:t>
            </a:r>
            <a:r>
              <a:rPr lang="it-IT" dirty="0" err="1"/>
              <a:t>Curr</a:t>
            </a:r>
            <a:r>
              <a:rPr lang="it-IT" dirty="0"/>
              <a:t> </a:t>
            </a:r>
            <a:r>
              <a:rPr lang="it-IT" dirty="0" err="1"/>
              <a:t>Ther</a:t>
            </a:r>
            <a:r>
              <a:rPr lang="it-IT" dirty="0"/>
              <a:t> Res </a:t>
            </a:r>
            <a:r>
              <a:rPr lang="it-IT" dirty="0" err="1"/>
              <a:t>Clin</a:t>
            </a:r>
            <a:r>
              <a:rPr lang="it-IT" dirty="0"/>
              <a:t> </a:t>
            </a:r>
            <a:r>
              <a:rPr lang="it-IT" dirty="0" err="1"/>
              <a:t>Exp</a:t>
            </a:r>
            <a:r>
              <a:rPr lang="it-IT" dirty="0"/>
              <a:t>. 2003;64(8):600-615.</a:t>
            </a:r>
          </a:p>
        </p:txBody>
      </p:sp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EADC314A-A026-C940-8190-8F206DAB54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7248384"/>
              </p:ext>
            </p:extLst>
          </p:nvPr>
        </p:nvGraphicFramePr>
        <p:xfrm>
          <a:off x="693749" y="1952613"/>
          <a:ext cx="3816000" cy="34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DB3ED875-370E-2974-27BA-E1D22CDC48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0855883"/>
              </p:ext>
            </p:extLst>
          </p:nvPr>
        </p:nvGraphicFramePr>
        <p:xfrm>
          <a:off x="4991044" y="1952613"/>
          <a:ext cx="3816000" cy="34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2" name="Rectangle: Rounded Corners 39">
            <a:extLst>
              <a:ext uri="{FF2B5EF4-FFF2-40B4-BE49-F238E27FC236}">
                <a16:creationId xmlns:a16="http://schemas.microsoft.com/office/drawing/2014/main" id="{5C9A4051-7990-C16A-2219-B5C04C789C3C}"/>
              </a:ext>
            </a:extLst>
          </p:cNvPr>
          <p:cNvSpPr/>
          <p:nvPr/>
        </p:nvSpPr>
        <p:spPr>
          <a:xfrm>
            <a:off x="8853055" y="2894508"/>
            <a:ext cx="3338945" cy="1104506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cap="flat" cmpd="sng" algn="ctr">
            <a:noFill/>
            <a:prstDash val="solid"/>
          </a:ln>
          <a:effectLst/>
        </p:spPr>
        <p:txBody>
          <a:bodyPr wrap="square" lIns="144000" tIns="108000" rIns="0" bIns="10800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Prophylactic therapy with either </a:t>
            </a:r>
            <a:br>
              <a:rPr kumimoji="0" lang="en-GB" sz="16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</a:br>
            <a:r>
              <a:rPr kumimoji="0" lang="en-GB" sz="16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OM-85 or an antibiotic similarly decreases the number </a:t>
            </a:r>
            <a:br>
              <a:rPr kumimoji="0" lang="en-GB" sz="16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</a:br>
            <a:r>
              <a:rPr kumimoji="0" lang="en-GB" sz="16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of infections per year</a:t>
            </a:r>
            <a:r>
              <a:rPr kumimoji="0" lang="en-GB" sz="1600" i="0" u="none" strike="noStrike" kern="0" cap="none" spc="0" normalizeH="0" baseline="3000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2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7EE4FEE-518C-9FF0-FA64-EAD0DA1E8493}"/>
              </a:ext>
            </a:extLst>
          </p:cNvPr>
          <p:cNvSpPr/>
          <p:nvPr/>
        </p:nvSpPr>
        <p:spPr>
          <a:xfrm>
            <a:off x="-1" y="1419417"/>
            <a:ext cx="1416051" cy="540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02A44438-558B-9246-09FF-7162F53D2407}"/>
              </a:ext>
            </a:extLst>
          </p:cNvPr>
          <p:cNvSpPr txBox="1">
            <a:spLocks/>
          </p:cNvSpPr>
          <p:nvPr/>
        </p:nvSpPr>
        <p:spPr>
          <a:xfrm>
            <a:off x="371475" y="1456361"/>
            <a:ext cx="3744575" cy="498598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RTIs’ frequency in children </a:t>
            </a:r>
            <a:b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with subnormal IgG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20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4FC54C02-E2F7-679F-18D4-820E7CF38D7E}"/>
              </a:ext>
            </a:extLst>
          </p:cNvPr>
          <p:cNvSpPr/>
          <p:nvPr/>
        </p:nvSpPr>
        <p:spPr>
          <a:xfrm>
            <a:off x="4357456" y="1419417"/>
            <a:ext cx="1416051" cy="540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B34A61D7-DB12-D399-DA7E-1AE9EA1B9CDB}"/>
              </a:ext>
            </a:extLst>
          </p:cNvPr>
          <p:cNvSpPr txBox="1">
            <a:spLocks/>
          </p:cNvSpPr>
          <p:nvPr/>
        </p:nvSpPr>
        <p:spPr>
          <a:xfrm>
            <a:off x="4728932" y="1456361"/>
            <a:ext cx="6767743" cy="498598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RTIs’ decrease versus pre-treatment period</a:t>
            </a:r>
          </a:p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in children with IgA and/or IgG subclass deficiency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  <a:endParaRPr kumimoji="0" lang="en-GB" sz="20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A1E86E86-16A1-8543-CE19-4E9BC0922841}"/>
              </a:ext>
            </a:extLst>
          </p:cNvPr>
          <p:cNvSpPr txBox="1"/>
          <p:nvPr/>
        </p:nvSpPr>
        <p:spPr>
          <a:xfrm rot="16200000">
            <a:off x="-566260" y="3277821"/>
            <a:ext cx="2518695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accent6"/>
                </a:solidFill>
              </a:rPr>
              <a:t>Mean number of RTIs </a:t>
            </a:r>
          </a:p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accent6"/>
                </a:solidFill>
              </a:rPr>
              <a:t>over 6 months</a:t>
            </a:r>
            <a:endParaRPr lang="en-GB" sz="1400" dirty="0">
              <a:solidFill>
                <a:schemeClr val="accent6"/>
              </a:solidFill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FBE10229-04EF-F0C2-19BE-B2AFF6C1B9D8}"/>
              </a:ext>
            </a:extLst>
          </p:cNvPr>
          <p:cNvSpPr txBox="1"/>
          <p:nvPr/>
        </p:nvSpPr>
        <p:spPr>
          <a:xfrm rot="16200000">
            <a:off x="3635468" y="3277823"/>
            <a:ext cx="2518695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accent6"/>
                </a:solidFill>
              </a:rPr>
              <a:t>Reduction rate of infection </a:t>
            </a:r>
            <a:r>
              <a:rPr lang="en-US" sz="1400" dirty="0">
                <a:solidFill>
                  <a:schemeClr val="accent6"/>
                </a:solidFill>
              </a:rPr>
              <a:t>(%)</a:t>
            </a:r>
            <a:endParaRPr lang="en-GB" sz="1400" dirty="0">
              <a:solidFill>
                <a:schemeClr val="accent6"/>
              </a:solidFill>
            </a:endParaRPr>
          </a:p>
        </p:txBody>
      </p:sp>
      <p:sp>
        <p:nvSpPr>
          <p:cNvPr id="23" name="Left Arrow 22">
            <a:extLst>
              <a:ext uri="{FF2B5EF4-FFF2-40B4-BE49-F238E27FC236}">
                <a16:creationId xmlns:a16="http://schemas.microsoft.com/office/drawing/2014/main" id="{F51B36BE-EC97-1756-8CA5-114AECE8F52F}"/>
              </a:ext>
            </a:extLst>
          </p:cNvPr>
          <p:cNvSpPr/>
          <p:nvPr/>
        </p:nvSpPr>
        <p:spPr>
          <a:xfrm rot="16200000">
            <a:off x="2986491" y="2772860"/>
            <a:ext cx="919946" cy="432000"/>
          </a:xfrm>
          <a:prstGeom prst="leftArrow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" wrap="none" lIns="900000" tIns="0" rIns="0" bIns="0" anchor="b" anchorCtr="0"/>
          <a:lstStyle/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–46%</a:t>
            </a:r>
          </a:p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(P&lt;0.001)</a:t>
            </a:r>
          </a:p>
        </p:txBody>
      </p: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259CA8F0-45D2-521B-E2DD-D05798974A45}"/>
              </a:ext>
            </a:extLst>
          </p:cNvPr>
          <p:cNvGrpSpPr/>
          <p:nvPr/>
        </p:nvGrpSpPr>
        <p:grpSpPr>
          <a:xfrm>
            <a:off x="5350918" y="5214735"/>
            <a:ext cx="3240000" cy="828000"/>
            <a:chOff x="4789456" y="5214735"/>
            <a:chExt cx="3240000" cy="82800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3146F52-3E86-26EE-3DA5-06B294395E8F}"/>
                </a:ext>
              </a:extLst>
            </p:cNvPr>
            <p:cNvSpPr txBox="1"/>
            <p:nvPr/>
          </p:nvSpPr>
          <p:spPr>
            <a:xfrm>
              <a:off x="4789456" y="5214735"/>
              <a:ext cx="3240000" cy="828000"/>
            </a:xfrm>
            <a:prstGeom prst="rect">
              <a:avLst/>
            </a:prstGeom>
            <a:noFill/>
            <a:ln w="7620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48000" tIns="108000" rIns="180000" bIns="108000" rtlCol="0" anchor="ctr">
              <a:no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1400">
                  <a:solidFill>
                    <a:schemeClr val="accent6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No treatment-related adverse effects were documented with either prophylactic regimen</a:t>
              </a:r>
              <a:r>
                <a:rPr lang="en-GB" baseline="30000" dirty="0"/>
                <a:t>2</a:t>
              </a:r>
            </a:p>
          </p:txBody>
        </p:sp>
        <p:pic>
          <p:nvPicPr>
            <p:cNvPr id="43" name="Graphic 42" descr="Shield Cross outline">
              <a:extLst>
                <a:ext uri="{FF2B5EF4-FFF2-40B4-BE49-F238E27FC236}">
                  <a16:creationId xmlns:a16="http://schemas.microsoft.com/office/drawing/2014/main" id="{0BB908A8-C42E-BFE6-AA2F-C3AD79394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852694" y="5360396"/>
              <a:ext cx="536325" cy="536679"/>
            </a:xfrm>
            <a:prstGeom prst="rect">
              <a:avLst/>
            </a:prstGeom>
          </p:spPr>
        </p:pic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0E7C192A-934B-9428-FE1B-61F72C42AFF3}"/>
              </a:ext>
            </a:extLst>
          </p:cNvPr>
          <p:cNvGrpSpPr/>
          <p:nvPr/>
        </p:nvGrpSpPr>
        <p:grpSpPr>
          <a:xfrm>
            <a:off x="1016388" y="5214735"/>
            <a:ext cx="3240000" cy="828000"/>
            <a:chOff x="1095359" y="5214735"/>
            <a:chExt cx="3240000" cy="82800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976A53F-2235-1D71-5EA8-9BFB7B4CC3FB}"/>
                </a:ext>
              </a:extLst>
            </p:cNvPr>
            <p:cNvSpPr txBox="1"/>
            <p:nvPr/>
          </p:nvSpPr>
          <p:spPr>
            <a:xfrm>
              <a:off x="1095359" y="5214735"/>
              <a:ext cx="3240000" cy="828000"/>
            </a:xfrm>
            <a:prstGeom prst="rect">
              <a:avLst/>
            </a:prstGeom>
            <a:noFill/>
            <a:ln w="7620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48000" tIns="108000" rIns="180000" bIns="108000" rtlCol="0" anchor="ctr">
              <a:no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1400">
                  <a:solidFill>
                    <a:schemeClr val="accent6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GB" dirty="0"/>
                <a:t>The tolerability profile of OM-85 was similar to that of placebo</a:t>
              </a:r>
              <a:r>
                <a:rPr lang="en-GB" baseline="30000" dirty="0"/>
                <a:t>1</a:t>
              </a:r>
            </a:p>
          </p:txBody>
        </p:sp>
        <p:pic>
          <p:nvPicPr>
            <p:cNvPr id="39" name="Graphic 38" descr="Shield Cross outline">
              <a:extLst>
                <a:ext uri="{FF2B5EF4-FFF2-40B4-BE49-F238E27FC236}">
                  <a16:creationId xmlns:a16="http://schemas.microsoft.com/office/drawing/2014/main" id="{9FB2D557-AD52-69B3-9B46-064AEBE4B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79461" y="5360396"/>
              <a:ext cx="536325" cy="536679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AE0D540-719E-F850-575F-FBC7AA2D4672}"/>
              </a:ext>
            </a:extLst>
          </p:cNvPr>
          <p:cNvGrpSpPr>
            <a:grpSpLocks noChangeAspect="1"/>
          </p:cNvGrpSpPr>
          <p:nvPr/>
        </p:nvGrpSpPr>
        <p:grpSpPr>
          <a:xfrm>
            <a:off x="11286509" y="484472"/>
            <a:ext cx="675719" cy="563957"/>
            <a:chOff x="2380896" y="-2724761"/>
            <a:chExt cx="848822" cy="708430"/>
          </a:xfrm>
          <a:solidFill>
            <a:schemeClr val="accent1">
              <a:lumMod val="75000"/>
            </a:schemeClr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B1CE4CC-E76F-E851-9DBC-2CBA95261A86}"/>
                </a:ext>
              </a:extLst>
            </p:cNvPr>
            <p:cNvGrpSpPr/>
            <p:nvPr/>
          </p:nvGrpSpPr>
          <p:grpSpPr>
            <a:xfrm>
              <a:off x="2380896" y="-2724761"/>
              <a:ext cx="660906" cy="578028"/>
              <a:chOff x="1306390" y="2585095"/>
              <a:chExt cx="951391" cy="832084"/>
            </a:xfrm>
            <a:grpFill/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A1731A70-354B-9280-1AEF-EA20A16DD05A}"/>
                  </a:ext>
                </a:extLst>
              </p:cNvPr>
              <p:cNvGrpSpPr/>
              <p:nvPr/>
            </p:nvGrpSpPr>
            <p:grpSpPr>
              <a:xfrm>
                <a:off x="1306390" y="2864118"/>
                <a:ext cx="489386" cy="553061"/>
                <a:chOff x="6615193" y="4648120"/>
                <a:chExt cx="419251" cy="581657"/>
              </a:xfrm>
              <a:grpFill/>
            </p:grpSpPr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481D4176-4272-BCB8-33BF-B16AB7D517C2}"/>
                    </a:ext>
                  </a:extLst>
                </p:cNvPr>
                <p:cNvSpPr/>
                <p:nvPr/>
              </p:nvSpPr>
              <p:spPr>
                <a:xfrm rot="2543808">
                  <a:off x="6998444" y="4715862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Rectangle: Rounded Corners 16">
                  <a:extLst>
                    <a:ext uri="{FF2B5EF4-FFF2-40B4-BE49-F238E27FC236}">
                      <a16:creationId xmlns:a16="http://schemas.microsoft.com/office/drawing/2014/main" id="{74E0D50C-527D-1AFC-6EFA-D0C8E29235E2}"/>
                    </a:ext>
                  </a:extLst>
                </p:cNvPr>
                <p:cNvSpPr/>
                <p:nvPr/>
              </p:nvSpPr>
              <p:spPr>
                <a:xfrm rot="2543808">
                  <a:off x="69210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B07074EF-70A0-50E1-6131-9EC6B99CCC0C}"/>
                    </a:ext>
                  </a:extLst>
                </p:cNvPr>
                <p:cNvSpPr/>
                <p:nvPr/>
              </p:nvSpPr>
              <p:spPr>
                <a:xfrm>
                  <a:off x="6844867" y="4833777"/>
                  <a:ext cx="67112" cy="39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C44D555D-4F95-4B23-1A9F-0B906CB355C1}"/>
                    </a:ext>
                  </a:extLst>
                </p:cNvPr>
                <p:cNvSpPr/>
                <p:nvPr/>
              </p:nvSpPr>
              <p:spPr>
                <a:xfrm rot="18557453">
                  <a:off x="67482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FD05030B-2E9C-7A57-D355-2E519321FC49}"/>
                    </a:ext>
                  </a:extLst>
                </p:cNvPr>
                <p:cNvSpPr/>
                <p:nvPr/>
              </p:nvSpPr>
              <p:spPr>
                <a:xfrm rot="18435845">
                  <a:off x="6705193" y="4720879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0D7E4293-63A7-3682-60D9-84DD29311FA3}"/>
                  </a:ext>
                </a:extLst>
              </p:cNvPr>
              <p:cNvGrpSpPr/>
              <p:nvPr/>
            </p:nvGrpSpPr>
            <p:grpSpPr>
              <a:xfrm>
                <a:off x="1641769" y="2585095"/>
                <a:ext cx="616012" cy="661456"/>
                <a:chOff x="6615193" y="4648120"/>
                <a:chExt cx="419251" cy="581657"/>
              </a:xfrm>
              <a:grpFill/>
            </p:grpSpPr>
            <p:sp>
              <p:nvSpPr>
                <p:cNvPr id="8" name="Rectangle: Rounded Corners 7">
                  <a:extLst>
                    <a:ext uri="{FF2B5EF4-FFF2-40B4-BE49-F238E27FC236}">
                      <a16:creationId xmlns:a16="http://schemas.microsoft.com/office/drawing/2014/main" id="{31D57B4A-E9D4-9EC3-23D2-3254A0D0BDE3}"/>
                    </a:ext>
                  </a:extLst>
                </p:cNvPr>
                <p:cNvSpPr/>
                <p:nvPr/>
              </p:nvSpPr>
              <p:spPr>
                <a:xfrm rot="2543808">
                  <a:off x="6998444" y="4715862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0432E846-002A-DBF0-149D-0FC97895B506}"/>
                    </a:ext>
                  </a:extLst>
                </p:cNvPr>
                <p:cNvSpPr/>
                <p:nvPr/>
              </p:nvSpPr>
              <p:spPr>
                <a:xfrm rot="2543808">
                  <a:off x="69210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" name="Rectangle: Rounded Corners 9">
                  <a:extLst>
                    <a:ext uri="{FF2B5EF4-FFF2-40B4-BE49-F238E27FC236}">
                      <a16:creationId xmlns:a16="http://schemas.microsoft.com/office/drawing/2014/main" id="{FA0357D4-002F-6178-65D8-5E018921C47E}"/>
                    </a:ext>
                  </a:extLst>
                </p:cNvPr>
                <p:cNvSpPr/>
                <p:nvPr/>
              </p:nvSpPr>
              <p:spPr>
                <a:xfrm>
                  <a:off x="6844867" y="4833777"/>
                  <a:ext cx="67112" cy="39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" name="Rectangle: Rounded Corners 13">
                  <a:extLst>
                    <a:ext uri="{FF2B5EF4-FFF2-40B4-BE49-F238E27FC236}">
                      <a16:creationId xmlns:a16="http://schemas.microsoft.com/office/drawing/2014/main" id="{DF223B64-69A5-3B89-33D0-F5E949B0DE23}"/>
                    </a:ext>
                  </a:extLst>
                </p:cNvPr>
                <p:cNvSpPr/>
                <p:nvPr/>
              </p:nvSpPr>
              <p:spPr>
                <a:xfrm rot="18557453">
                  <a:off x="67482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Rectangle: Rounded Corners 14">
                  <a:extLst>
                    <a:ext uri="{FF2B5EF4-FFF2-40B4-BE49-F238E27FC236}">
                      <a16:creationId xmlns:a16="http://schemas.microsoft.com/office/drawing/2014/main" id="{1ECD7335-6DD5-18F7-701A-33F286C2FDD4}"/>
                    </a:ext>
                  </a:extLst>
                </p:cNvPr>
                <p:cNvSpPr/>
                <p:nvPr/>
              </p:nvSpPr>
              <p:spPr>
                <a:xfrm rot="18435845">
                  <a:off x="6705193" y="4720879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5" name="Arrow: Down 4">
              <a:extLst>
                <a:ext uri="{FF2B5EF4-FFF2-40B4-BE49-F238E27FC236}">
                  <a16:creationId xmlns:a16="http://schemas.microsoft.com/office/drawing/2014/main" id="{5D367436-F04D-0AF6-D9D1-269674BEFE05}"/>
                </a:ext>
              </a:extLst>
            </p:cNvPr>
            <p:cNvSpPr/>
            <p:nvPr/>
          </p:nvSpPr>
          <p:spPr>
            <a:xfrm>
              <a:off x="2922891" y="-2372787"/>
              <a:ext cx="306827" cy="356456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7" name="TextBox 138">
            <a:extLst>
              <a:ext uri="{FF2B5EF4-FFF2-40B4-BE49-F238E27FC236}">
                <a16:creationId xmlns:a16="http://schemas.microsoft.com/office/drawing/2014/main" id="{F85CEB01-874D-2243-4F17-8E9E591C0A69}"/>
              </a:ext>
            </a:extLst>
          </p:cNvPr>
          <p:cNvSpPr txBox="1"/>
          <p:nvPr/>
        </p:nvSpPr>
        <p:spPr>
          <a:xfrm>
            <a:off x="11229795" y="287001"/>
            <a:ext cx="904094" cy="1388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0" cap="none" spc="-8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Immunodeficiency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ADF1DD6-F3B0-AA6B-CB3C-C91169FFD2B8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554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GR1">
            <a:extLst>
              <a:ext uri="{FF2B5EF4-FFF2-40B4-BE49-F238E27FC236}">
                <a16:creationId xmlns:a16="http://schemas.microsoft.com/office/drawing/2014/main" id="{9E5DDEF6-7AC2-AE18-28E3-6827848961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4797259"/>
              </p:ext>
            </p:extLst>
          </p:nvPr>
        </p:nvGraphicFramePr>
        <p:xfrm>
          <a:off x="371475" y="1743457"/>
          <a:ext cx="7334423" cy="4493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20" name="GR1 Linee">
            <a:extLst>
              <a:ext uri="{FF2B5EF4-FFF2-40B4-BE49-F238E27FC236}">
                <a16:creationId xmlns:a16="http://schemas.microsoft.com/office/drawing/2014/main" id="{F80E1D44-8999-EC72-C574-B665FA04DDEC}"/>
              </a:ext>
            </a:extLst>
          </p:cNvPr>
          <p:cNvGrpSpPr/>
          <p:nvPr/>
        </p:nvGrpSpPr>
        <p:grpSpPr>
          <a:xfrm>
            <a:off x="1932267" y="2338357"/>
            <a:ext cx="4428609" cy="2465475"/>
            <a:chOff x="1932267" y="2338357"/>
            <a:chExt cx="4428609" cy="2465475"/>
          </a:xfrm>
        </p:grpSpPr>
        <p:grpSp>
          <p:nvGrpSpPr>
            <p:cNvPr id="79" name="1">
              <a:extLst>
                <a:ext uri="{FF2B5EF4-FFF2-40B4-BE49-F238E27FC236}">
                  <a16:creationId xmlns:a16="http://schemas.microsoft.com/office/drawing/2014/main" id="{C48911A3-D552-DCD2-546B-63AFEB55E375}"/>
                </a:ext>
              </a:extLst>
            </p:cNvPr>
            <p:cNvGrpSpPr/>
            <p:nvPr/>
          </p:nvGrpSpPr>
          <p:grpSpPr>
            <a:xfrm>
              <a:off x="1932267" y="2338357"/>
              <a:ext cx="4428609" cy="1016008"/>
              <a:chOff x="1932267" y="2338357"/>
              <a:chExt cx="4428609" cy="1016008"/>
            </a:xfrm>
          </p:grpSpPr>
          <p:sp>
            <p:nvSpPr>
              <p:cNvPr id="70" name="1_3">
                <a:extLst>
                  <a:ext uri="{FF2B5EF4-FFF2-40B4-BE49-F238E27FC236}">
                    <a16:creationId xmlns:a16="http://schemas.microsoft.com/office/drawing/2014/main" id="{E8AF6B2D-5F47-0D50-0B17-77F7F603DFDF}"/>
                  </a:ext>
                </a:extLst>
              </p:cNvPr>
              <p:cNvSpPr/>
              <p:nvPr/>
            </p:nvSpPr>
            <p:spPr>
              <a:xfrm>
                <a:off x="1972453" y="2818433"/>
                <a:ext cx="4348234" cy="535932"/>
              </a:xfrm>
              <a:custGeom>
                <a:avLst/>
                <a:gdLst>
                  <a:gd name="connsiteX0" fmla="*/ 0 w 4331659"/>
                  <a:gd name="connsiteY0" fmla="*/ 679584 h 679584"/>
                  <a:gd name="connsiteX1" fmla="*/ 886775 w 4331659"/>
                  <a:gd name="connsiteY1" fmla="*/ 602233 h 679584"/>
                  <a:gd name="connsiteX2" fmla="*/ 1748686 w 4331659"/>
                  <a:gd name="connsiteY2" fmla="*/ 165752 h 679584"/>
                  <a:gd name="connsiteX3" fmla="*/ 2602311 w 4331659"/>
                  <a:gd name="connsiteY3" fmla="*/ 0 h 679584"/>
                  <a:gd name="connsiteX4" fmla="*/ 3472510 w 4331659"/>
                  <a:gd name="connsiteY4" fmla="*/ 337030 h 679584"/>
                  <a:gd name="connsiteX5" fmla="*/ 4331659 w 4331659"/>
                  <a:gd name="connsiteY5" fmla="*/ 284542 h 679584"/>
                  <a:gd name="connsiteX0" fmla="*/ 0 w 4331659"/>
                  <a:gd name="connsiteY0" fmla="*/ 679584 h 679584"/>
                  <a:gd name="connsiteX1" fmla="*/ 886775 w 4331659"/>
                  <a:gd name="connsiteY1" fmla="*/ 237578 h 679584"/>
                  <a:gd name="connsiteX2" fmla="*/ 1748686 w 4331659"/>
                  <a:gd name="connsiteY2" fmla="*/ 165752 h 679584"/>
                  <a:gd name="connsiteX3" fmla="*/ 2602311 w 4331659"/>
                  <a:gd name="connsiteY3" fmla="*/ 0 h 679584"/>
                  <a:gd name="connsiteX4" fmla="*/ 3472510 w 4331659"/>
                  <a:gd name="connsiteY4" fmla="*/ 337030 h 679584"/>
                  <a:gd name="connsiteX5" fmla="*/ 4331659 w 4331659"/>
                  <a:gd name="connsiteY5" fmla="*/ 284542 h 679584"/>
                  <a:gd name="connsiteX0" fmla="*/ 0 w 4331659"/>
                  <a:gd name="connsiteY0" fmla="*/ 679584 h 679584"/>
                  <a:gd name="connsiteX1" fmla="*/ 886775 w 4331659"/>
                  <a:gd name="connsiteY1" fmla="*/ 237578 h 679584"/>
                  <a:gd name="connsiteX2" fmla="*/ 1734873 w 4331659"/>
                  <a:gd name="connsiteY2" fmla="*/ 8287 h 679584"/>
                  <a:gd name="connsiteX3" fmla="*/ 2602311 w 4331659"/>
                  <a:gd name="connsiteY3" fmla="*/ 0 h 679584"/>
                  <a:gd name="connsiteX4" fmla="*/ 3472510 w 4331659"/>
                  <a:gd name="connsiteY4" fmla="*/ 337030 h 679584"/>
                  <a:gd name="connsiteX5" fmla="*/ 4331659 w 4331659"/>
                  <a:gd name="connsiteY5" fmla="*/ 284542 h 679584"/>
                  <a:gd name="connsiteX0" fmla="*/ 0 w 4331659"/>
                  <a:gd name="connsiteY0" fmla="*/ 671297 h 671297"/>
                  <a:gd name="connsiteX1" fmla="*/ 886775 w 4331659"/>
                  <a:gd name="connsiteY1" fmla="*/ 229291 h 671297"/>
                  <a:gd name="connsiteX2" fmla="*/ 1734873 w 4331659"/>
                  <a:gd name="connsiteY2" fmla="*/ 0 h 671297"/>
                  <a:gd name="connsiteX3" fmla="*/ 2605074 w 4331659"/>
                  <a:gd name="connsiteY3" fmla="*/ 207191 h 671297"/>
                  <a:gd name="connsiteX4" fmla="*/ 3472510 w 4331659"/>
                  <a:gd name="connsiteY4" fmla="*/ 328743 h 671297"/>
                  <a:gd name="connsiteX5" fmla="*/ 4331659 w 4331659"/>
                  <a:gd name="connsiteY5" fmla="*/ 276255 h 671297"/>
                  <a:gd name="connsiteX0" fmla="*/ 0 w 4331659"/>
                  <a:gd name="connsiteY0" fmla="*/ 671297 h 671297"/>
                  <a:gd name="connsiteX1" fmla="*/ 886775 w 4331659"/>
                  <a:gd name="connsiteY1" fmla="*/ 229291 h 671297"/>
                  <a:gd name="connsiteX2" fmla="*/ 1734873 w 4331659"/>
                  <a:gd name="connsiteY2" fmla="*/ 0 h 671297"/>
                  <a:gd name="connsiteX3" fmla="*/ 2605074 w 4331659"/>
                  <a:gd name="connsiteY3" fmla="*/ 207191 h 671297"/>
                  <a:gd name="connsiteX4" fmla="*/ 3472510 w 4331659"/>
                  <a:gd name="connsiteY4" fmla="*/ 182328 h 671297"/>
                  <a:gd name="connsiteX5" fmla="*/ 4331659 w 4331659"/>
                  <a:gd name="connsiteY5" fmla="*/ 276255 h 671297"/>
                  <a:gd name="connsiteX0" fmla="*/ 0 w 4342709"/>
                  <a:gd name="connsiteY0" fmla="*/ 671297 h 671297"/>
                  <a:gd name="connsiteX1" fmla="*/ 886775 w 4342709"/>
                  <a:gd name="connsiteY1" fmla="*/ 229291 h 671297"/>
                  <a:gd name="connsiteX2" fmla="*/ 1734873 w 4342709"/>
                  <a:gd name="connsiteY2" fmla="*/ 0 h 671297"/>
                  <a:gd name="connsiteX3" fmla="*/ 2605074 w 4342709"/>
                  <a:gd name="connsiteY3" fmla="*/ 207191 h 671297"/>
                  <a:gd name="connsiteX4" fmla="*/ 3472510 w 4342709"/>
                  <a:gd name="connsiteY4" fmla="*/ 182328 h 671297"/>
                  <a:gd name="connsiteX5" fmla="*/ 4342709 w 4342709"/>
                  <a:gd name="connsiteY5" fmla="*/ 331506 h 671297"/>
                  <a:gd name="connsiteX0" fmla="*/ 0 w 4342709"/>
                  <a:gd name="connsiteY0" fmla="*/ 671297 h 671297"/>
                  <a:gd name="connsiteX1" fmla="*/ 886775 w 4342709"/>
                  <a:gd name="connsiteY1" fmla="*/ 254154 h 671297"/>
                  <a:gd name="connsiteX2" fmla="*/ 1734873 w 4342709"/>
                  <a:gd name="connsiteY2" fmla="*/ 0 h 671297"/>
                  <a:gd name="connsiteX3" fmla="*/ 2605074 w 4342709"/>
                  <a:gd name="connsiteY3" fmla="*/ 207191 h 671297"/>
                  <a:gd name="connsiteX4" fmla="*/ 3472510 w 4342709"/>
                  <a:gd name="connsiteY4" fmla="*/ 182328 h 671297"/>
                  <a:gd name="connsiteX5" fmla="*/ 4342709 w 4342709"/>
                  <a:gd name="connsiteY5" fmla="*/ 331506 h 671297"/>
                  <a:gd name="connsiteX0" fmla="*/ 0 w 4342709"/>
                  <a:gd name="connsiteY0" fmla="*/ 535932 h 535932"/>
                  <a:gd name="connsiteX1" fmla="*/ 886775 w 4342709"/>
                  <a:gd name="connsiteY1" fmla="*/ 118789 h 535932"/>
                  <a:gd name="connsiteX2" fmla="*/ 1734873 w 4342709"/>
                  <a:gd name="connsiteY2" fmla="*/ 0 h 535932"/>
                  <a:gd name="connsiteX3" fmla="*/ 2605074 w 4342709"/>
                  <a:gd name="connsiteY3" fmla="*/ 71826 h 535932"/>
                  <a:gd name="connsiteX4" fmla="*/ 3472510 w 4342709"/>
                  <a:gd name="connsiteY4" fmla="*/ 46963 h 535932"/>
                  <a:gd name="connsiteX5" fmla="*/ 4342709 w 4342709"/>
                  <a:gd name="connsiteY5" fmla="*/ 196141 h 535932"/>
                  <a:gd name="connsiteX0" fmla="*/ 0 w 4342709"/>
                  <a:gd name="connsiteY0" fmla="*/ 535932 h 535932"/>
                  <a:gd name="connsiteX1" fmla="*/ 886775 w 4342709"/>
                  <a:gd name="connsiteY1" fmla="*/ 118789 h 535932"/>
                  <a:gd name="connsiteX2" fmla="*/ 1734873 w 4342709"/>
                  <a:gd name="connsiteY2" fmla="*/ 0 h 535932"/>
                  <a:gd name="connsiteX3" fmla="*/ 2610600 w 4342709"/>
                  <a:gd name="connsiteY3" fmla="*/ 218241 h 535932"/>
                  <a:gd name="connsiteX4" fmla="*/ 3472510 w 4342709"/>
                  <a:gd name="connsiteY4" fmla="*/ 46963 h 535932"/>
                  <a:gd name="connsiteX5" fmla="*/ 4342709 w 4342709"/>
                  <a:gd name="connsiteY5" fmla="*/ 196141 h 535932"/>
                  <a:gd name="connsiteX0" fmla="*/ 0 w 4342709"/>
                  <a:gd name="connsiteY0" fmla="*/ 535932 h 535932"/>
                  <a:gd name="connsiteX1" fmla="*/ 886775 w 4342709"/>
                  <a:gd name="connsiteY1" fmla="*/ 118789 h 535932"/>
                  <a:gd name="connsiteX2" fmla="*/ 1734873 w 4342709"/>
                  <a:gd name="connsiteY2" fmla="*/ 0 h 535932"/>
                  <a:gd name="connsiteX3" fmla="*/ 2610600 w 4342709"/>
                  <a:gd name="connsiteY3" fmla="*/ 218241 h 535932"/>
                  <a:gd name="connsiteX4" fmla="*/ 3472510 w 4342709"/>
                  <a:gd name="connsiteY4" fmla="*/ 345317 h 535932"/>
                  <a:gd name="connsiteX5" fmla="*/ 4342709 w 4342709"/>
                  <a:gd name="connsiteY5" fmla="*/ 196141 h 535932"/>
                  <a:gd name="connsiteX0" fmla="*/ 0 w 4348234"/>
                  <a:gd name="connsiteY0" fmla="*/ 535932 h 535932"/>
                  <a:gd name="connsiteX1" fmla="*/ 886775 w 4348234"/>
                  <a:gd name="connsiteY1" fmla="*/ 118789 h 535932"/>
                  <a:gd name="connsiteX2" fmla="*/ 1734873 w 4348234"/>
                  <a:gd name="connsiteY2" fmla="*/ 0 h 535932"/>
                  <a:gd name="connsiteX3" fmla="*/ 2610600 w 4348234"/>
                  <a:gd name="connsiteY3" fmla="*/ 218241 h 535932"/>
                  <a:gd name="connsiteX4" fmla="*/ 3472510 w 4348234"/>
                  <a:gd name="connsiteY4" fmla="*/ 345317 h 535932"/>
                  <a:gd name="connsiteX5" fmla="*/ 4348234 w 4348234"/>
                  <a:gd name="connsiteY5" fmla="*/ 342556 h 535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48234" h="535932">
                    <a:moveTo>
                      <a:pt x="0" y="535932"/>
                    </a:moveTo>
                    <a:lnTo>
                      <a:pt x="886775" y="118789"/>
                    </a:lnTo>
                    <a:lnTo>
                      <a:pt x="1734873" y="0"/>
                    </a:lnTo>
                    <a:lnTo>
                      <a:pt x="2610600" y="218241"/>
                    </a:lnTo>
                    <a:lnTo>
                      <a:pt x="3472510" y="345317"/>
                    </a:lnTo>
                    <a:lnTo>
                      <a:pt x="4348234" y="342556"/>
                    </a:lnTo>
                  </a:path>
                </a:pathLst>
              </a:custGeom>
              <a:noFill/>
              <a:ln w="25400" cap="rnd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pSp>
            <p:nvGrpSpPr>
              <p:cNvPr id="60" name="1_2">
                <a:extLst>
                  <a:ext uri="{FF2B5EF4-FFF2-40B4-BE49-F238E27FC236}">
                    <a16:creationId xmlns:a16="http://schemas.microsoft.com/office/drawing/2014/main" id="{E3DD4B90-8AB8-2568-37D9-F1DDCD16F0F1}"/>
                  </a:ext>
                </a:extLst>
              </p:cNvPr>
              <p:cNvGrpSpPr/>
              <p:nvPr/>
            </p:nvGrpSpPr>
            <p:grpSpPr>
              <a:xfrm>
                <a:off x="1932267" y="2463504"/>
                <a:ext cx="4428609" cy="773771"/>
                <a:chOff x="1932267" y="2346645"/>
                <a:chExt cx="4428609" cy="773771"/>
              </a:xfrm>
            </p:grpSpPr>
            <p:sp>
              <p:nvSpPr>
                <p:cNvPr id="61" name="Figura a mano libera: forma 60">
                  <a:extLst>
                    <a:ext uri="{FF2B5EF4-FFF2-40B4-BE49-F238E27FC236}">
                      <a16:creationId xmlns:a16="http://schemas.microsoft.com/office/drawing/2014/main" id="{025FEBE5-7808-DAB7-298B-B490FAB4EB0F}"/>
                    </a:ext>
                  </a:extLst>
                </p:cNvPr>
                <p:cNvSpPr/>
                <p:nvPr/>
              </p:nvSpPr>
              <p:spPr>
                <a:xfrm>
                  <a:off x="1972452" y="2397882"/>
                  <a:ext cx="4342709" cy="671297"/>
                </a:xfrm>
                <a:custGeom>
                  <a:avLst/>
                  <a:gdLst>
                    <a:gd name="connsiteX0" fmla="*/ 0 w 4331659"/>
                    <a:gd name="connsiteY0" fmla="*/ 679584 h 679584"/>
                    <a:gd name="connsiteX1" fmla="*/ 886775 w 4331659"/>
                    <a:gd name="connsiteY1" fmla="*/ 602233 h 679584"/>
                    <a:gd name="connsiteX2" fmla="*/ 1748686 w 4331659"/>
                    <a:gd name="connsiteY2" fmla="*/ 165752 h 679584"/>
                    <a:gd name="connsiteX3" fmla="*/ 2602311 w 4331659"/>
                    <a:gd name="connsiteY3" fmla="*/ 0 h 679584"/>
                    <a:gd name="connsiteX4" fmla="*/ 3472510 w 4331659"/>
                    <a:gd name="connsiteY4" fmla="*/ 337030 h 679584"/>
                    <a:gd name="connsiteX5" fmla="*/ 4331659 w 4331659"/>
                    <a:gd name="connsiteY5" fmla="*/ 284542 h 679584"/>
                    <a:gd name="connsiteX0" fmla="*/ 0 w 4331659"/>
                    <a:gd name="connsiteY0" fmla="*/ 679584 h 679584"/>
                    <a:gd name="connsiteX1" fmla="*/ 886775 w 4331659"/>
                    <a:gd name="connsiteY1" fmla="*/ 237578 h 679584"/>
                    <a:gd name="connsiteX2" fmla="*/ 1748686 w 4331659"/>
                    <a:gd name="connsiteY2" fmla="*/ 165752 h 679584"/>
                    <a:gd name="connsiteX3" fmla="*/ 2602311 w 4331659"/>
                    <a:gd name="connsiteY3" fmla="*/ 0 h 679584"/>
                    <a:gd name="connsiteX4" fmla="*/ 3472510 w 4331659"/>
                    <a:gd name="connsiteY4" fmla="*/ 337030 h 679584"/>
                    <a:gd name="connsiteX5" fmla="*/ 4331659 w 4331659"/>
                    <a:gd name="connsiteY5" fmla="*/ 284542 h 679584"/>
                    <a:gd name="connsiteX0" fmla="*/ 0 w 4331659"/>
                    <a:gd name="connsiteY0" fmla="*/ 679584 h 679584"/>
                    <a:gd name="connsiteX1" fmla="*/ 886775 w 4331659"/>
                    <a:gd name="connsiteY1" fmla="*/ 237578 h 679584"/>
                    <a:gd name="connsiteX2" fmla="*/ 1734873 w 4331659"/>
                    <a:gd name="connsiteY2" fmla="*/ 8287 h 679584"/>
                    <a:gd name="connsiteX3" fmla="*/ 2602311 w 4331659"/>
                    <a:gd name="connsiteY3" fmla="*/ 0 h 679584"/>
                    <a:gd name="connsiteX4" fmla="*/ 3472510 w 4331659"/>
                    <a:gd name="connsiteY4" fmla="*/ 337030 h 679584"/>
                    <a:gd name="connsiteX5" fmla="*/ 4331659 w 4331659"/>
                    <a:gd name="connsiteY5" fmla="*/ 284542 h 679584"/>
                    <a:gd name="connsiteX0" fmla="*/ 0 w 4331659"/>
                    <a:gd name="connsiteY0" fmla="*/ 671297 h 671297"/>
                    <a:gd name="connsiteX1" fmla="*/ 886775 w 4331659"/>
                    <a:gd name="connsiteY1" fmla="*/ 229291 h 671297"/>
                    <a:gd name="connsiteX2" fmla="*/ 1734873 w 4331659"/>
                    <a:gd name="connsiteY2" fmla="*/ 0 h 671297"/>
                    <a:gd name="connsiteX3" fmla="*/ 2605074 w 4331659"/>
                    <a:gd name="connsiteY3" fmla="*/ 207191 h 671297"/>
                    <a:gd name="connsiteX4" fmla="*/ 3472510 w 4331659"/>
                    <a:gd name="connsiteY4" fmla="*/ 328743 h 671297"/>
                    <a:gd name="connsiteX5" fmla="*/ 4331659 w 4331659"/>
                    <a:gd name="connsiteY5" fmla="*/ 276255 h 671297"/>
                    <a:gd name="connsiteX0" fmla="*/ 0 w 4331659"/>
                    <a:gd name="connsiteY0" fmla="*/ 671297 h 671297"/>
                    <a:gd name="connsiteX1" fmla="*/ 886775 w 4331659"/>
                    <a:gd name="connsiteY1" fmla="*/ 229291 h 671297"/>
                    <a:gd name="connsiteX2" fmla="*/ 1734873 w 4331659"/>
                    <a:gd name="connsiteY2" fmla="*/ 0 h 671297"/>
                    <a:gd name="connsiteX3" fmla="*/ 2605074 w 4331659"/>
                    <a:gd name="connsiteY3" fmla="*/ 207191 h 671297"/>
                    <a:gd name="connsiteX4" fmla="*/ 3472510 w 4331659"/>
                    <a:gd name="connsiteY4" fmla="*/ 182328 h 671297"/>
                    <a:gd name="connsiteX5" fmla="*/ 4331659 w 4331659"/>
                    <a:gd name="connsiteY5" fmla="*/ 276255 h 671297"/>
                    <a:gd name="connsiteX0" fmla="*/ 0 w 4342709"/>
                    <a:gd name="connsiteY0" fmla="*/ 671297 h 671297"/>
                    <a:gd name="connsiteX1" fmla="*/ 886775 w 4342709"/>
                    <a:gd name="connsiteY1" fmla="*/ 229291 h 671297"/>
                    <a:gd name="connsiteX2" fmla="*/ 1734873 w 4342709"/>
                    <a:gd name="connsiteY2" fmla="*/ 0 h 671297"/>
                    <a:gd name="connsiteX3" fmla="*/ 2605074 w 4342709"/>
                    <a:gd name="connsiteY3" fmla="*/ 207191 h 671297"/>
                    <a:gd name="connsiteX4" fmla="*/ 3472510 w 4342709"/>
                    <a:gd name="connsiteY4" fmla="*/ 182328 h 671297"/>
                    <a:gd name="connsiteX5" fmla="*/ 4342709 w 4342709"/>
                    <a:gd name="connsiteY5" fmla="*/ 331506 h 6712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42709" h="671297">
                      <a:moveTo>
                        <a:pt x="0" y="671297"/>
                      </a:moveTo>
                      <a:lnTo>
                        <a:pt x="886775" y="229291"/>
                      </a:lnTo>
                      <a:lnTo>
                        <a:pt x="1734873" y="0"/>
                      </a:lnTo>
                      <a:lnTo>
                        <a:pt x="2605074" y="207191"/>
                      </a:lnTo>
                      <a:lnTo>
                        <a:pt x="3472510" y="182328"/>
                      </a:lnTo>
                      <a:lnTo>
                        <a:pt x="4342709" y="331506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grpSp>
              <p:nvGrpSpPr>
                <p:cNvPr id="62" name="Gruppo 61">
                  <a:extLst>
                    <a:ext uri="{FF2B5EF4-FFF2-40B4-BE49-F238E27FC236}">
                      <a16:creationId xmlns:a16="http://schemas.microsoft.com/office/drawing/2014/main" id="{6425D46B-F849-0567-1C77-F220747D9D14}"/>
                    </a:ext>
                  </a:extLst>
                </p:cNvPr>
                <p:cNvGrpSpPr/>
                <p:nvPr/>
              </p:nvGrpSpPr>
              <p:grpSpPr>
                <a:xfrm>
                  <a:off x="1932267" y="2346645"/>
                  <a:ext cx="4428609" cy="773771"/>
                  <a:chOff x="1932267" y="2346645"/>
                  <a:chExt cx="4428609" cy="773771"/>
                </a:xfrm>
              </p:grpSpPr>
              <p:sp>
                <p:nvSpPr>
                  <p:cNvPr id="63" name="Ovale 62">
                    <a:extLst>
                      <a:ext uri="{FF2B5EF4-FFF2-40B4-BE49-F238E27FC236}">
                        <a16:creationId xmlns:a16="http://schemas.microsoft.com/office/drawing/2014/main" id="{3AB0BE26-B771-5C5E-E5ED-4C222278B1F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932267" y="3012416"/>
                    <a:ext cx="108000" cy="1080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64" name="Ovale 63">
                    <a:extLst>
                      <a:ext uri="{FF2B5EF4-FFF2-40B4-BE49-F238E27FC236}">
                        <a16:creationId xmlns:a16="http://schemas.microsoft.com/office/drawing/2014/main" id="{BE89B2CF-5A16-39A5-E6D1-BD753CDACE3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2796389" y="2586985"/>
                    <a:ext cx="108000" cy="1080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65" name="Ovale 64">
                    <a:extLst>
                      <a:ext uri="{FF2B5EF4-FFF2-40B4-BE49-F238E27FC236}">
                        <a16:creationId xmlns:a16="http://schemas.microsoft.com/office/drawing/2014/main" id="{6F271462-33C2-6E32-462A-9B4192D1306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660511" y="2346645"/>
                    <a:ext cx="108000" cy="1080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66" name="Ovale 65">
                    <a:extLst>
                      <a:ext uri="{FF2B5EF4-FFF2-40B4-BE49-F238E27FC236}">
                        <a16:creationId xmlns:a16="http://schemas.microsoft.com/office/drawing/2014/main" id="{23940897-14C0-D365-DD71-A6E24F16869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524633" y="2553835"/>
                    <a:ext cx="108000" cy="1080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67" name="Ovale 66">
                    <a:extLst>
                      <a:ext uri="{FF2B5EF4-FFF2-40B4-BE49-F238E27FC236}">
                        <a16:creationId xmlns:a16="http://schemas.microsoft.com/office/drawing/2014/main" id="{C7987EE8-F4E6-11B3-830C-21D573D1891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88755" y="2531734"/>
                    <a:ext cx="108000" cy="1080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68" name="Ovale 67">
                    <a:extLst>
                      <a:ext uri="{FF2B5EF4-FFF2-40B4-BE49-F238E27FC236}">
                        <a16:creationId xmlns:a16="http://schemas.microsoft.com/office/drawing/2014/main" id="{FE07B523-07B1-3EDC-6626-A2AF67E3282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6252876" y="2667099"/>
                    <a:ext cx="108000" cy="1080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</p:grpSp>
          </p:grpSp>
          <p:grpSp>
            <p:nvGrpSpPr>
              <p:cNvPr id="59" name="1_1">
                <a:extLst>
                  <a:ext uri="{FF2B5EF4-FFF2-40B4-BE49-F238E27FC236}">
                    <a16:creationId xmlns:a16="http://schemas.microsoft.com/office/drawing/2014/main" id="{3B113FD3-31C9-3504-37A7-161286044830}"/>
                  </a:ext>
                </a:extLst>
              </p:cNvPr>
              <p:cNvGrpSpPr/>
              <p:nvPr/>
            </p:nvGrpSpPr>
            <p:grpSpPr>
              <a:xfrm>
                <a:off x="1932267" y="2338357"/>
                <a:ext cx="4428609" cy="782059"/>
                <a:chOff x="1932267" y="2338357"/>
                <a:chExt cx="4428609" cy="782059"/>
              </a:xfrm>
            </p:grpSpPr>
            <p:sp>
              <p:nvSpPr>
                <p:cNvPr id="51" name="Figura a mano libera: forma 50">
                  <a:extLst>
                    <a:ext uri="{FF2B5EF4-FFF2-40B4-BE49-F238E27FC236}">
                      <a16:creationId xmlns:a16="http://schemas.microsoft.com/office/drawing/2014/main" id="{4B24D1E2-2EEC-ACB2-31BF-66BEE8D5FF43}"/>
                    </a:ext>
                  </a:extLst>
                </p:cNvPr>
                <p:cNvSpPr/>
                <p:nvPr/>
              </p:nvSpPr>
              <p:spPr>
                <a:xfrm>
                  <a:off x="1972452" y="2389595"/>
                  <a:ext cx="4331659" cy="679584"/>
                </a:xfrm>
                <a:custGeom>
                  <a:avLst/>
                  <a:gdLst>
                    <a:gd name="connsiteX0" fmla="*/ 0 w 4331659"/>
                    <a:gd name="connsiteY0" fmla="*/ 679584 h 679584"/>
                    <a:gd name="connsiteX1" fmla="*/ 886775 w 4331659"/>
                    <a:gd name="connsiteY1" fmla="*/ 602233 h 679584"/>
                    <a:gd name="connsiteX2" fmla="*/ 1748686 w 4331659"/>
                    <a:gd name="connsiteY2" fmla="*/ 165752 h 679584"/>
                    <a:gd name="connsiteX3" fmla="*/ 2602311 w 4331659"/>
                    <a:gd name="connsiteY3" fmla="*/ 0 h 679584"/>
                    <a:gd name="connsiteX4" fmla="*/ 3472510 w 4331659"/>
                    <a:gd name="connsiteY4" fmla="*/ 337030 h 679584"/>
                    <a:gd name="connsiteX5" fmla="*/ 4331659 w 4331659"/>
                    <a:gd name="connsiteY5" fmla="*/ 284542 h 679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31659" h="679584">
                      <a:moveTo>
                        <a:pt x="0" y="679584"/>
                      </a:moveTo>
                      <a:lnTo>
                        <a:pt x="886775" y="602233"/>
                      </a:lnTo>
                      <a:lnTo>
                        <a:pt x="1748686" y="165752"/>
                      </a:lnTo>
                      <a:lnTo>
                        <a:pt x="2602311" y="0"/>
                      </a:lnTo>
                      <a:lnTo>
                        <a:pt x="3472510" y="337030"/>
                      </a:lnTo>
                      <a:lnTo>
                        <a:pt x="4331659" y="284542"/>
                      </a:lnTo>
                    </a:path>
                  </a:pathLst>
                </a:custGeom>
                <a:noFill/>
                <a:ln w="25400" cap="rnd"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grpSp>
              <p:nvGrpSpPr>
                <p:cNvPr id="54" name="Gruppo 53">
                  <a:extLst>
                    <a:ext uri="{FF2B5EF4-FFF2-40B4-BE49-F238E27FC236}">
                      <a16:creationId xmlns:a16="http://schemas.microsoft.com/office/drawing/2014/main" id="{F2A77905-6305-A3CC-ED80-90C816E6BEE9}"/>
                    </a:ext>
                  </a:extLst>
                </p:cNvPr>
                <p:cNvGrpSpPr/>
                <p:nvPr/>
              </p:nvGrpSpPr>
              <p:grpSpPr>
                <a:xfrm>
                  <a:off x="1932267" y="2338357"/>
                  <a:ext cx="4428609" cy="782059"/>
                  <a:chOff x="1932267" y="2338357"/>
                  <a:chExt cx="4428609" cy="782059"/>
                </a:xfrm>
              </p:grpSpPr>
              <p:sp>
                <p:nvSpPr>
                  <p:cNvPr id="52" name="Ovale 51">
                    <a:extLst>
                      <a:ext uri="{FF2B5EF4-FFF2-40B4-BE49-F238E27FC236}">
                        <a16:creationId xmlns:a16="http://schemas.microsoft.com/office/drawing/2014/main" id="{5724C026-5B0C-E62B-F784-CC7CB6E9B74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932267" y="3012416"/>
                    <a:ext cx="108000" cy="10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53" name="Ovale 52">
                    <a:extLst>
                      <a:ext uri="{FF2B5EF4-FFF2-40B4-BE49-F238E27FC236}">
                        <a16:creationId xmlns:a16="http://schemas.microsoft.com/office/drawing/2014/main" id="{82658BC8-E866-59BA-CD90-6BA29CE6A3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2796389" y="2940590"/>
                    <a:ext cx="108000" cy="10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55" name="Ovale 54">
                    <a:extLst>
                      <a:ext uri="{FF2B5EF4-FFF2-40B4-BE49-F238E27FC236}">
                        <a16:creationId xmlns:a16="http://schemas.microsoft.com/office/drawing/2014/main" id="{0D142820-40D0-B8E1-DD7C-F6676B6A5E9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660511" y="2498584"/>
                    <a:ext cx="108000" cy="10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56" name="Ovale 55">
                    <a:extLst>
                      <a:ext uri="{FF2B5EF4-FFF2-40B4-BE49-F238E27FC236}">
                        <a16:creationId xmlns:a16="http://schemas.microsoft.com/office/drawing/2014/main" id="{67474BE8-7169-70CC-97BA-8D2CB6994E0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524633" y="2338357"/>
                    <a:ext cx="108000" cy="10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57" name="Ovale 56">
                    <a:extLst>
                      <a:ext uri="{FF2B5EF4-FFF2-40B4-BE49-F238E27FC236}">
                        <a16:creationId xmlns:a16="http://schemas.microsoft.com/office/drawing/2014/main" id="{7836391F-DE06-A4A5-407F-CEC0CAEB2C6A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88755" y="2672624"/>
                    <a:ext cx="108000" cy="10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58" name="Ovale 57">
                    <a:extLst>
                      <a:ext uri="{FF2B5EF4-FFF2-40B4-BE49-F238E27FC236}">
                        <a16:creationId xmlns:a16="http://schemas.microsoft.com/office/drawing/2014/main" id="{F9E74730-08A3-3B11-1750-4297C964201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6252876" y="2620136"/>
                    <a:ext cx="108000" cy="10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</p:grpSp>
          </p:grpSp>
        </p:grpSp>
        <p:grpSp>
          <p:nvGrpSpPr>
            <p:cNvPr id="80" name="2">
              <a:extLst>
                <a:ext uri="{FF2B5EF4-FFF2-40B4-BE49-F238E27FC236}">
                  <a16:creationId xmlns:a16="http://schemas.microsoft.com/office/drawing/2014/main" id="{D699CB35-E611-F6AF-B7BC-C5D01712DAA9}"/>
                </a:ext>
              </a:extLst>
            </p:cNvPr>
            <p:cNvGrpSpPr/>
            <p:nvPr/>
          </p:nvGrpSpPr>
          <p:grpSpPr>
            <a:xfrm>
              <a:off x="1932267" y="3344497"/>
              <a:ext cx="4428609" cy="614610"/>
              <a:chOff x="1932267" y="2761858"/>
              <a:chExt cx="4428609" cy="614610"/>
            </a:xfrm>
          </p:grpSpPr>
          <p:sp>
            <p:nvSpPr>
              <p:cNvPr id="81" name="2_3">
                <a:extLst>
                  <a:ext uri="{FF2B5EF4-FFF2-40B4-BE49-F238E27FC236}">
                    <a16:creationId xmlns:a16="http://schemas.microsoft.com/office/drawing/2014/main" id="{8D4E0383-F333-205F-7B6A-429A7E3EA6C3}"/>
                  </a:ext>
                </a:extLst>
              </p:cNvPr>
              <p:cNvSpPr/>
              <p:nvPr/>
            </p:nvSpPr>
            <p:spPr>
              <a:xfrm>
                <a:off x="1969689" y="3130601"/>
                <a:ext cx="4353759" cy="245867"/>
              </a:xfrm>
              <a:custGeom>
                <a:avLst/>
                <a:gdLst>
                  <a:gd name="connsiteX0" fmla="*/ 0 w 4331659"/>
                  <a:gd name="connsiteY0" fmla="*/ 679584 h 679584"/>
                  <a:gd name="connsiteX1" fmla="*/ 886775 w 4331659"/>
                  <a:gd name="connsiteY1" fmla="*/ 602233 h 679584"/>
                  <a:gd name="connsiteX2" fmla="*/ 1748686 w 4331659"/>
                  <a:gd name="connsiteY2" fmla="*/ 165752 h 679584"/>
                  <a:gd name="connsiteX3" fmla="*/ 2602311 w 4331659"/>
                  <a:gd name="connsiteY3" fmla="*/ 0 h 679584"/>
                  <a:gd name="connsiteX4" fmla="*/ 3472510 w 4331659"/>
                  <a:gd name="connsiteY4" fmla="*/ 337030 h 679584"/>
                  <a:gd name="connsiteX5" fmla="*/ 4331659 w 4331659"/>
                  <a:gd name="connsiteY5" fmla="*/ 284542 h 679584"/>
                  <a:gd name="connsiteX0" fmla="*/ 0 w 4331659"/>
                  <a:gd name="connsiteY0" fmla="*/ 679584 h 679584"/>
                  <a:gd name="connsiteX1" fmla="*/ 886775 w 4331659"/>
                  <a:gd name="connsiteY1" fmla="*/ 237578 h 679584"/>
                  <a:gd name="connsiteX2" fmla="*/ 1748686 w 4331659"/>
                  <a:gd name="connsiteY2" fmla="*/ 165752 h 679584"/>
                  <a:gd name="connsiteX3" fmla="*/ 2602311 w 4331659"/>
                  <a:gd name="connsiteY3" fmla="*/ 0 h 679584"/>
                  <a:gd name="connsiteX4" fmla="*/ 3472510 w 4331659"/>
                  <a:gd name="connsiteY4" fmla="*/ 337030 h 679584"/>
                  <a:gd name="connsiteX5" fmla="*/ 4331659 w 4331659"/>
                  <a:gd name="connsiteY5" fmla="*/ 284542 h 679584"/>
                  <a:gd name="connsiteX0" fmla="*/ 0 w 4331659"/>
                  <a:gd name="connsiteY0" fmla="*/ 679584 h 679584"/>
                  <a:gd name="connsiteX1" fmla="*/ 886775 w 4331659"/>
                  <a:gd name="connsiteY1" fmla="*/ 237578 h 679584"/>
                  <a:gd name="connsiteX2" fmla="*/ 1734873 w 4331659"/>
                  <a:gd name="connsiteY2" fmla="*/ 8287 h 679584"/>
                  <a:gd name="connsiteX3" fmla="*/ 2602311 w 4331659"/>
                  <a:gd name="connsiteY3" fmla="*/ 0 h 679584"/>
                  <a:gd name="connsiteX4" fmla="*/ 3472510 w 4331659"/>
                  <a:gd name="connsiteY4" fmla="*/ 337030 h 679584"/>
                  <a:gd name="connsiteX5" fmla="*/ 4331659 w 4331659"/>
                  <a:gd name="connsiteY5" fmla="*/ 284542 h 679584"/>
                  <a:gd name="connsiteX0" fmla="*/ 0 w 4331659"/>
                  <a:gd name="connsiteY0" fmla="*/ 671297 h 671297"/>
                  <a:gd name="connsiteX1" fmla="*/ 886775 w 4331659"/>
                  <a:gd name="connsiteY1" fmla="*/ 229291 h 671297"/>
                  <a:gd name="connsiteX2" fmla="*/ 1734873 w 4331659"/>
                  <a:gd name="connsiteY2" fmla="*/ 0 h 671297"/>
                  <a:gd name="connsiteX3" fmla="*/ 2605074 w 4331659"/>
                  <a:gd name="connsiteY3" fmla="*/ 207191 h 671297"/>
                  <a:gd name="connsiteX4" fmla="*/ 3472510 w 4331659"/>
                  <a:gd name="connsiteY4" fmla="*/ 328743 h 671297"/>
                  <a:gd name="connsiteX5" fmla="*/ 4331659 w 4331659"/>
                  <a:gd name="connsiteY5" fmla="*/ 276255 h 671297"/>
                  <a:gd name="connsiteX0" fmla="*/ 0 w 4331659"/>
                  <a:gd name="connsiteY0" fmla="*/ 671297 h 671297"/>
                  <a:gd name="connsiteX1" fmla="*/ 886775 w 4331659"/>
                  <a:gd name="connsiteY1" fmla="*/ 229291 h 671297"/>
                  <a:gd name="connsiteX2" fmla="*/ 1734873 w 4331659"/>
                  <a:gd name="connsiteY2" fmla="*/ 0 h 671297"/>
                  <a:gd name="connsiteX3" fmla="*/ 2605074 w 4331659"/>
                  <a:gd name="connsiteY3" fmla="*/ 207191 h 671297"/>
                  <a:gd name="connsiteX4" fmla="*/ 3472510 w 4331659"/>
                  <a:gd name="connsiteY4" fmla="*/ 182328 h 671297"/>
                  <a:gd name="connsiteX5" fmla="*/ 4331659 w 4331659"/>
                  <a:gd name="connsiteY5" fmla="*/ 276255 h 671297"/>
                  <a:gd name="connsiteX0" fmla="*/ 0 w 4342709"/>
                  <a:gd name="connsiteY0" fmla="*/ 671297 h 671297"/>
                  <a:gd name="connsiteX1" fmla="*/ 886775 w 4342709"/>
                  <a:gd name="connsiteY1" fmla="*/ 229291 h 671297"/>
                  <a:gd name="connsiteX2" fmla="*/ 1734873 w 4342709"/>
                  <a:gd name="connsiteY2" fmla="*/ 0 h 671297"/>
                  <a:gd name="connsiteX3" fmla="*/ 2605074 w 4342709"/>
                  <a:gd name="connsiteY3" fmla="*/ 207191 h 671297"/>
                  <a:gd name="connsiteX4" fmla="*/ 3472510 w 4342709"/>
                  <a:gd name="connsiteY4" fmla="*/ 182328 h 671297"/>
                  <a:gd name="connsiteX5" fmla="*/ 4342709 w 4342709"/>
                  <a:gd name="connsiteY5" fmla="*/ 331506 h 671297"/>
                  <a:gd name="connsiteX0" fmla="*/ 0 w 4342709"/>
                  <a:gd name="connsiteY0" fmla="*/ 671297 h 671297"/>
                  <a:gd name="connsiteX1" fmla="*/ 886775 w 4342709"/>
                  <a:gd name="connsiteY1" fmla="*/ 254154 h 671297"/>
                  <a:gd name="connsiteX2" fmla="*/ 1734873 w 4342709"/>
                  <a:gd name="connsiteY2" fmla="*/ 0 h 671297"/>
                  <a:gd name="connsiteX3" fmla="*/ 2605074 w 4342709"/>
                  <a:gd name="connsiteY3" fmla="*/ 207191 h 671297"/>
                  <a:gd name="connsiteX4" fmla="*/ 3472510 w 4342709"/>
                  <a:gd name="connsiteY4" fmla="*/ 182328 h 671297"/>
                  <a:gd name="connsiteX5" fmla="*/ 4342709 w 4342709"/>
                  <a:gd name="connsiteY5" fmla="*/ 331506 h 671297"/>
                  <a:gd name="connsiteX0" fmla="*/ 0 w 4342709"/>
                  <a:gd name="connsiteY0" fmla="*/ 535932 h 535932"/>
                  <a:gd name="connsiteX1" fmla="*/ 886775 w 4342709"/>
                  <a:gd name="connsiteY1" fmla="*/ 118789 h 535932"/>
                  <a:gd name="connsiteX2" fmla="*/ 1734873 w 4342709"/>
                  <a:gd name="connsiteY2" fmla="*/ 0 h 535932"/>
                  <a:gd name="connsiteX3" fmla="*/ 2605074 w 4342709"/>
                  <a:gd name="connsiteY3" fmla="*/ 71826 h 535932"/>
                  <a:gd name="connsiteX4" fmla="*/ 3472510 w 4342709"/>
                  <a:gd name="connsiteY4" fmla="*/ 46963 h 535932"/>
                  <a:gd name="connsiteX5" fmla="*/ 4342709 w 4342709"/>
                  <a:gd name="connsiteY5" fmla="*/ 196141 h 535932"/>
                  <a:gd name="connsiteX0" fmla="*/ 0 w 4342709"/>
                  <a:gd name="connsiteY0" fmla="*/ 535932 h 535932"/>
                  <a:gd name="connsiteX1" fmla="*/ 886775 w 4342709"/>
                  <a:gd name="connsiteY1" fmla="*/ 118789 h 535932"/>
                  <a:gd name="connsiteX2" fmla="*/ 1734873 w 4342709"/>
                  <a:gd name="connsiteY2" fmla="*/ 0 h 535932"/>
                  <a:gd name="connsiteX3" fmla="*/ 2610600 w 4342709"/>
                  <a:gd name="connsiteY3" fmla="*/ 218241 h 535932"/>
                  <a:gd name="connsiteX4" fmla="*/ 3472510 w 4342709"/>
                  <a:gd name="connsiteY4" fmla="*/ 46963 h 535932"/>
                  <a:gd name="connsiteX5" fmla="*/ 4342709 w 4342709"/>
                  <a:gd name="connsiteY5" fmla="*/ 196141 h 535932"/>
                  <a:gd name="connsiteX0" fmla="*/ 0 w 4342709"/>
                  <a:gd name="connsiteY0" fmla="*/ 535932 h 535932"/>
                  <a:gd name="connsiteX1" fmla="*/ 886775 w 4342709"/>
                  <a:gd name="connsiteY1" fmla="*/ 118789 h 535932"/>
                  <a:gd name="connsiteX2" fmla="*/ 1734873 w 4342709"/>
                  <a:gd name="connsiteY2" fmla="*/ 0 h 535932"/>
                  <a:gd name="connsiteX3" fmla="*/ 2610600 w 4342709"/>
                  <a:gd name="connsiteY3" fmla="*/ 218241 h 535932"/>
                  <a:gd name="connsiteX4" fmla="*/ 3472510 w 4342709"/>
                  <a:gd name="connsiteY4" fmla="*/ 345317 h 535932"/>
                  <a:gd name="connsiteX5" fmla="*/ 4342709 w 4342709"/>
                  <a:gd name="connsiteY5" fmla="*/ 196141 h 535932"/>
                  <a:gd name="connsiteX0" fmla="*/ 0 w 4348234"/>
                  <a:gd name="connsiteY0" fmla="*/ 535932 h 535932"/>
                  <a:gd name="connsiteX1" fmla="*/ 886775 w 4348234"/>
                  <a:gd name="connsiteY1" fmla="*/ 118789 h 535932"/>
                  <a:gd name="connsiteX2" fmla="*/ 1734873 w 4348234"/>
                  <a:gd name="connsiteY2" fmla="*/ 0 h 535932"/>
                  <a:gd name="connsiteX3" fmla="*/ 2610600 w 4348234"/>
                  <a:gd name="connsiteY3" fmla="*/ 218241 h 535932"/>
                  <a:gd name="connsiteX4" fmla="*/ 3472510 w 4348234"/>
                  <a:gd name="connsiteY4" fmla="*/ 345317 h 535932"/>
                  <a:gd name="connsiteX5" fmla="*/ 4348234 w 4348234"/>
                  <a:gd name="connsiteY5" fmla="*/ 342556 h 535932"/>
                  <a:gd name="connsiteX0" fmla="*/ 0 w 4350997"/>
                  <a:gd name="connsiteY0" fmla="*/ 466868 h 466868"/>
                  <a:gd name="connsiteX1" fmla="*/ 889538 w 4350997"/>
                  <a:gd name="connsiteY1" fmla="*/ 118789 h 466868"/>
                  <a:gd name="connsiteX2" fmla="*/ 1737636 w 4350997"/>
                  <a:gd name="connsiteY2" fmla="*/ 0 h 466868"/>
                  <a:gd name="connsiteX3" fmla="*/ 2613363 w 4350997"/>
                  <a:gd name="connsiteY3" fmla="*/ 218241 h 466868"/>
                  <a:gd name="connsiteX4" fmla="*/ 3475273 w 4350997"/>
                  <a:gd name="connsiteY4" fmla="*/ 345317 h 466868"/>
                  <a:gd name="connsiteX5" fmla="*/ 4350997 w 4350997"/>
                  <a:gd name="connsiteY5" fmla="*/ 342556 h 466868"/>
                  <a:gd name="connsiteX0" fmla="*/ 0 w 4350997"/>
                  <a:gd name="connsiteY0" fmla="*/ 466868 h 466868"/>
                  <a:gd name="connsiteX1" fmla="*/ 875725 w 4350997"/>
                  <a:gd name="connsiteY1" fmla="*/ 312167 h 466868"/>
                  <a:gd name="connsiteX2" fmla="*/ 1737636 w 4350997"/>
                  <a:gd name="connsiteY2" fmla="*/ 0 h 466868"/>
                  <a:gd name="connsiteX3" fmla="*/ 2613363 w 4350997"/>
                  <a:gd name="connsiteY3" fmla="*/ 218241 h 466868"/>
                  <a:gd name="connsiteX4" fmla="*/ 3475273 w 4350997"/>
                  <a:gd name="connsiteY4" fmla="*/ 345317 h 466868"/>
                  <a:gd name="connsiteX5" fmla="*/ 4350997 w 4350997"/>
                  <a:gd name="connsiteY5" fmla="*/ 342556 h 466868"/>
                  <a:gd name="connsiteX0" fmla="*/ 0 w 4350997"/>
                  <a:gd name="connsiteY0" fmla="*/ 248627 h 248627"/>
                  <a:gd name="connsiteX1" fmla="*/ 875725 w 4350997"/>
                  <a:gd name="connsiteY1" fmla="*/ 93926 h 248627"/>
                  <a:gd name="connsiteX2" fmla="*/ 1740398 w 4350997"/>
                  <a:gd name="connsiteY2" fmla="*/ 124314 h 248627"/>
                  <a:gd name="connsiteX3" fmla="*/ 2613363 w 4350997"/>
                  <a:gd name="connsiteY3" fmla="*/ 0 h 248627"/>
                  <a:gd name="connsiteX4" fmla="*/ 3475273 w 4350997"/>
                  <a:gd name="connsiteY4" fmla="*/ 127076 h 248627"/>
                  <a:gd name="connsiteX5" fmla="*/ 4350997 w 4350997"/>
                  <a:gd name="connsiteY5" fmla="*/ 124315 h 248627"/>
                  <a:gd name="connsiteX0" fmla="*/ 0 w 4350997"/>
                  <a:gd name="connsiteY0" fmla="*/ 154701 h 154701"/>
                  <a:gd name="connsiteX1" fmla="*/ 875725 w 4350997"/>
                  <a:gd name="connsiteY1" fmla="*/ 0 h 154701"/>
                  <a:gd name="connsiteX2" fmla="*/ 1740398 w 4350997"/>
                  <a:gd name="connsiteY2" fmla="*/ 30388 h 154701"/>
                  <a:gd name="connsiteX3" fmla="*/ 2602312 w 4350997"/>
                  <a:gd name="connsiteY3" fmla="*/ 96689 h 154701"/>
                  <a:gd name="connsiteX4" fmla="*/ 3475273 w 4350997"/>
                  <a:gd name="connsiteY4" fmla="*/ 33150 h 154701"/>
                  <a:gd name="connsiteX5" fmla="*/ 4350997 w 4350997"/>
                  <a:gd name="connsiteY5" fmla="*/ 30389 h 154701"/>
                  <a:gd name="connsiteX0" fmla="*/ 0 w 4350997"/>
                  <a:gd name="connsiteY0" fmla="*/ 154701 h 218240"/>
                  <a:gd name="connsiteX1" fmla="*/ 875725 w 4350997"/>
                  <a:gd name="connsiteY1" fmla="*/ 0 h 218240"/>
                  <a:gd name="connsiteX2" fmla="*/ 1740398 w 4350997"/>
                  <a:gd name="connsiteY2" fmla="*/ 30388 h 218240"/>
                  <a:gd name="connsiteX3" fmla="*/ 2602312 w 4350997"/>
                  <a:gd name="connsiteY3" fmla="*/ 96689 h 218240"/>
                  <a:gd name="connsiteX4" fmla="*/ 3469748 w 4350997"/>
                  <a:gd name="connsiteY4" fmla="*/ 218240 h 218240"/>
                  <a:gd name="connsiteX5" fmla="*/ 4350997 w 4350997"/>
                  <a:gd name="connsiteY5" fmla="*/ 30389 h 218240"/>
                  <a:gd name="connsiteX0" fmla="*/ 0 w 4353759"/>
                  <a:gd name="connsiteY0" fmla="*/ 154701 h 245867"/>
                  <a:gd name="connsiteX1" fmla="*/ 875725 w 4353759"/>
                  <a:gd name="connsiteY1" fmla="*/ 0 h 245867"/>
                  <a:gd name="connsiteX2" fmla="*/ 1740398 w 4353759"/>
                  <a:gd name="connsiteY2" fmla="*/ 30388 h 245867"/>
                  <a:gd name="connsiteX3" fmla="*/ 2602312 w 4353759"/>
                  <a:gd name="connsiteY3" fmla="*/ 96689 h 245867"/>
                  <a:gd name="connsiteX4" fmla="*/ 3469748 w 4353759"/>
                  <a:gd name="connsiteY4" fmla="*/ 218240 h 245867"/>
                  <a:gd name="connsiteX5" fmla="*/ 4353759 w 4353759"/>
                  <a:gd name="connsiteY5" fmla="*/ 245867 h 245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53759" h="245867">
                    <a:moveTo>
                      <a:pt x="0" y="154701"/>
                    </a:moveTo>
                    <a:lnTo>
                      <a:pt x="875725" y="0"/>
                    </a:lnTo>
                    <a:lnTo>
                      <a:pt x="1740398" y="30388"/>
                    </a:lnTo>
                    <a:lnTo>
                      <a:pt x="2602312" y="96689"/>
                    </a:lnTo>
                    <a:lnTo>
                      <a:pt x="3469748" y="218240"/>
                    </a:lnTo>
                    <a:lnTo>
                      <a:pt x="4353759" y="245867"/>
                    </a:lnTo>
                  </a:path>
                </a:pathLst>
              </a:custGeom>
              <a:noFill/>
              <a:ln w="25400" cap="rnd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pSp>
            <p:nvGrpSpPr>
              <p:cNvPr id="82" name="1_2">
                <a:extLst>
                  <a:ext uri="{FF2B5EF4-FFF2-40B4-BE49-F238E27FC236}">
                    <a16:creationId xmlns:a16="http://schemas.microsoft.com/office/drawing/2014/main" id="{865B237E-0782-FB70-4182-22E657BCD9C0}"/>
                  </a:ext>
                </a:extLst>
              </p:cNvPr>
              <p:cNvGrpSpPr/>
              <p:nvPr/>
            </p:nvGrpSpPr>
            <p:grpSpPr>
              <a:xfrm>
                <a:off x="1932267" y="2761858"/>
                <a:ext cx="4428609" cy="500280"/>
                <a:chOff x="1932267" y="2644999"/>
                <a:chExt cx="4428609" cy="500280"/>
              </a:xfrm>
            </p:grpSpPr>
            <p:sp>
              <p:nvSpPr>
                <p:cNvPr id="92" name="Figura a mano libera: forma 91">
                  <a:extLst>
                    <a:ext uri="{FF2B5EF4-FFF2-40B4-BE49-F238E27FC236}">
                      <a16:creationId xmlns:a16="http://schemas.microsoft.com/office/drawing/2014/main" id="{5F1A8B4A-259B-3D0B-46E8-DA9AF54C56BD}"/>
                    </a:ext>
                  </a:extLst>
                </p:cNvPr>
                <p:cNvSpPr/>
                <p:nvPr/>
              </p:nvSpPr>
              <p:spPr>
                <a:xfrm>
                  <a:off x="1977977" y="2701761"/>
                  <a:ext cx="4323371" cy="392281"/>
                </a:xfrm>
                <a:custGeom>
                  <a:avLst/>
                  <a:gdLst>
                    <a:gd name="connsiteX0" fmla="*/ 0 w 4331659"/>
                    <a:gd name="connsiteY0" fmla="*/ 679584 h 679584"/>
                    <a:gd name="connsiteX1" fmla="*/ 886775 w 4331659"/>
                    <a:gd name="connsiteY1" fmla="*/ 602233 h 679584"/>
                    <a:gd name="connsiteX2" fmla="*/ 1748686 w 4331659"/>
                    <a:gd name="connsiteY2" fmla="*/ 165752 h 679584"/>
                    <a:gd name="connsiteX3" fmla="*/ 2602311 w 4331659"/>
                    <a:gd name="connsiteY3" fmla="*/ 0 h 679584"/>
                    <a:gd name="connsiteX4" fmla="*/ 3472510 w 4331659"/>
                    <a:gd name="connsiteY4" fmla="*/ 337030 h 679584"/>
                    <a:gd name="connsiteX5" fmla="*/ 4331659 w 4331659"/>
                    <a:gd name="connsiteY5" fmla="*/ 284542 h 679584"/>
                    <a:gd name="connsiteX0" fmla="*/ 0 w 4331659"/>
                    <a:gd name="connsiteY0" fmla="*/ 679584 h 679584"/>
                    <a:gd name="connsiteX1" fmla="*/ 886775 w 4331659"/>
                    <a:gd name="connsiteY1" fmla="*/ 237578 h 679584"/>
                    <a:gd name="connsiteX2" fmla="*/ 1748686 w 4331659"/>
                    <a:gd name="connsiteY2" fmla="*/ 165752 h 679584"/>
                    <a:gd name="connsiteX3" fmla="*/ 2602311 w 4331659"/>
                    <a:gd name="connsiteY3" fmla="*/ 0 h 679584"/>
                    <a:gd name="connsiteX4" fmla="*/ 3472510 w 4331659"/>
                    <a:gd name="connsiteY4" fmla="*/ 337030 h 679584"/>
                    <a:gd name="connsiteX5" fmla="*/ 4331659 w 4331659"/>
                    <a:gd name="connsiteY5" fmla="*/ 284542 h 679584"/>
                    <a:gd name="connsiteX0" fmla="*/ 0 w 4331659"/>
                    <a:gd name="connsiteY0" fmla="*/ 679584 h 679584"/>
                    <a:gd name="connsiteX1" fmla="*/ 886775 w 4331659"/>
                    <a:gd name="connsiteY1" fmla="*/ 237578 h 679584"/>
                    <a:gd name="connsiteX2" fmla="*/ 1734873 w 4331659"/>
                    <a:gd name="connsiteY2" fmla="*/ 8287 h 679584"/>
                    <a:gd name="connsiteX3" fmla="*/ 2602311 w 4331659"/>
                    <a:gd name="connsiteY3" fmla="*/ 0 h 679584"/>
                    <a:gd name="connsiteX4" fmla="*/ 3472510 w 4331659"/>
                    <a:gd name="connsiteY4" fmla="*/ 337030 h 679584"/>
                    <a:gd name="connsiteX5" fmla="*/ 4331659 w 4331659"/>
                    <a:gd name="connsiteY5" fmla="*/ 284542 h 679584"/>
                    <a:gd name="connsiteX0" fmla="*/ 0 w 4331659"/>
                    <a:gd name="connsiteY0" fmla="*/ 671297 h 671297"/>
                    <a:gd name="connsiteX1" fmla="*/ 886775 w 4331659"/>
                    <a:gd name="connsiteY1" fmla="*/ 229291 h 671297"/>
                    <a:gd name="connsiteX2" fmla="*/ 1734873 w 4331659"/>
                    <a:gd name="connsiteY2" fmla="*/ 0 h 671297"/>
                    <a:gd name="connsiteX3" fmla="*/ 2605074 w 4331659"/>
                    <a:gd name="connsiteY3" fmla="*/ 207191 h 671297"/>
                    <a:gd name="connsiteX4" fmla="*/ 3472510 w 4331659"/>
                    <a:gd name="connsiteY4" fmla="*/ 328743 h 671297"/>
                    <a:gd name="connsiteX5" fmla="*/ 4331659 w 4331659"/>
                    <a:gd name="connsiteY5" fmla="*/ 276255 h 671297"/>
                    <a:gd name="connsiteX0" fmla="*/ 0 w 4331659"/>
                    <a:gd name="connsiteY0" fmla="*/ 671297 h 671297"/>
                    <a:gd name="connsiteX1" fmla="*/ 886775 w 4331659"/>
                    <a:gd name="connsiteY1" fmla="*/ 229291 h 671297"/>
                    <a:gd name="connsiteX2" fmla="*/ 1734873 w 4331659"/>
                    <a:gd name="connsiteY2" fmla="*/ 0 h 671297"/>
                    <a:gd name="connsiteX3" fmla="*/ 2605074 w 4331659"/>
                    <a:gd name="connsiteY3" fmla="*/ 207191 h 671297"/>
                    <a:gd name="connsiteX4" fmla="*/ 3472510 w 4331659"/>
                    <a:gd name="connsiteY4" fmla="*/ 182328 h 671297"/>
                    <a:gd name="connsiteX5" fmla="*/ 4331659 w 4331659"/>
                    <a:gd name="connsiteY5" fmla="*/ 276255 h 671297"/>
                    <a:gd name="connsiteX0" fmla="*/ 0 w 4342709"/>
                    <a:gd name="connsiteY0" fmla="*/ 671297 h 671297"/>
                    <a:gd name="connsiteX1" fmla="*/ 886775 w 4342709"/>
                    <a:gd name="connsiteY1" fmla="*/ 229291 h 671297"/>
                    <a:gd name="connsiteX2" fmla="*/ 1734873 w 4342709"/>
                    <a:gd name="connsiteY2" fmla="*/ 0 h 671297"/>
                    <a:gd name="connsiteX3" fmla="*/ 2605074 w 4342709"/>
                    <a:gd name="connsiteY3" fmla="*/ 207191 h 671297"/>
                    <a:gd name="connsiteX4" fmla="*/ 3472510 w 4342709"/>
                    <a:gd name="connsiteY4" fmla="*/ 182328 h 671297"/>
                    <a:gd name="connsiteX5" fmla="*/ 4342709 w 4342709"/>
                    <a:gd name="connsiteY5" fmla="*/ 331506 h 671297"/>
                    <a:gd name="connsiteX0" fmla="*/ 0 w 4337184"/>
                    <a:gd name="connsiteY0" fmla="*/ 646434 h 646434"/>
                    <a:gd name="connsiteX1" fmla="*/ 881250 w 4337184"/>
                    <a:gd name="connsiteY1" fmla="*/ 229291 h 646434"/>
                    <a:gd name="connsiteX2" fmla="*/ 1729348 w 4337184"/>
                    <a:gd name="connsiteY2" fmla="*/ 0 h 646434"/>
                    <a:gd name="connsiteX3" fmla="*/ 2599549 w 4337184"/>
                    <a:gd name="connsiteY3" fmla="*/ 207191 h 646434"/>
                    <a:gd name="connsiteX4" fmla="*/ 3466985 w 4337184"/>
                    <a:gd name="connsiteY4" fmla="*/ 182328 h 646434"/>
                    <a:gd name="connsiteX5" fmla="*/ 4337184 w 4337184"/>
                    <a:gd name="connsiteY5" fmla="*/ 331506 h 646434"/>
                    <a:gd name="connsiteX0" fmla="*/ 0 w 4337184"/>
                    <a:gd name="connsiteY0" fmla="*/ 646434 h 646434"/>
                    <a:gd name="connsiteX1" fmla="*/ 878487 w 4337184"/>
                    <a:gd name="connsiteY1" fmla="*/ 491732 h 646434"/>
                    <a:gd name="connsiteX2" fmla="*/ 1729348 w 4337184"/>
                    <a:gd name="connsiteY2" fmla="*/ 0 h 646434"/>
                    <a:gd name="connsiteX3" fmla="*/ 2599549 w 4337184"/>
                    <a:gd name="connsiteY3" fmla="*/ 207191 h 646434"/>
                    <a:gd name="connsiteX4" fmla="*/ 3466985 w 4337184"/>
                    <a:gd name="connsiteY4" fmla="*/ 182328 h 646434"/>
                    <a:gd name="connsiteX5" fmla="*/ 4337184 w 4337184"/>
                    <a:gd name="connsiteY5" fmla="*/ 331506 h 646434"/>
                    <a:gd name="connsiteX0" fmla="*/ 0 w 4337184"/>
                    <a:gd name="connsiteY0" fmla="*/ 464106 h 464106"/>
                    <a:gd name="connsiteX1" fmla="*/ 878487 w 4337184"/>
                    <a:gd name="connsiteY1" fmla="*/ 309404 h 464106"/>
                    <a:gd name="connsiteX2" fmla="*/ 1740398 w 4337184"/>
                    <a:gd name="connsiteY2" fmla="*/ 52488 h 464106"/>
                    <a:gd name="connsiteX3" fmla="*/ 2599549 w 4337184"/>
                    <a:gd name="connsiteY3" fmla="*/ 24863 h 464106"/>
                    <a:gd name="connsiteX4" fmla="*/ 3466985 w 4337184"/>
                    <a:gd name="connsiteY4" fmla="*/ 0 h 464106"/>
                    <a:gd name="connsiteX5" fmla="*/ 4337184 w 4337184"/>
                    <a:gd name="connsiteY5" fmla="*/ 149178 h 464106"/>
                    <a:gd name="connsiteX0" fmla="*/ 0 w 4337184"/>
                    <a:gd name="connsiteY0" fmla="*/ 464106 h 464106"/>
                    <a:gd name="connsiteX1" fmla="*/ 878487 w 4337184"/>
                    <a:gd name="connsiteY1" fmla="*/ 309404 h 464106"/>
                    <a:gd name="connsiteX2" fmla="*/ 1734873 w 4337184"/>
                    <a:gd name="connsiteY2" fmla="*/ 121551 h 464106"/>
                    <a:gd name="connsiteX3" fmla="*/ 2599549 w 4337184"/>
                    <a:gd name="connsiteY3" fmla="*/ 24863 h 464106"/>
                    <a:gd name="connsiteX4" fmla="*/ 3466985 w 4337184"/>
                    <a:gd name="connsiteY4" fmla="*/ 0 h 464106"/>
                    <a:gd name="connsiteX5" fmla="*/ 4337184 w 4337184"/>
                    <a:gd name="connsiteY5" fmla="*/ 149178 h 464106"/>
                    <a:gd name="connsiteX0" fmla="*/ 0 w 4337184"/>
                    <a:gd name="connsiteY0" fmla="*/ 464106 h 513832"/>
                    <a:gd name="connsiteX1" fmla="*/ 878487 w 4337184"/>
                    <a:gd name="connsiteY1" fmla="*/ 309404 h 513832"/>
                    <a:gd name="connsiteX2" fmla="*/ 1734873 w 4337184"/>
                    <a:gd name="connsiteY2" fmla="*/ 121551 h 513832"/>
                    <a:gd name="connsiteX3" fmla="*/ 2599549 w 4337184"/>
                    <a:gd name="connsiteY3" fmla="*/ 513832 h 513832"/>
                    <a:gd name="connsiteX4" fmla="*/ 3466985 w 4337184"/>
                    <a:gd name="connsiteY4" fmla="*/ 0 h 513832"/>
                    <a:gd name="connsiteX5" fmla="*/ 4337184 w 4337184"/>
                    <a:gd name="connsiteY5" fmla="*/ 149178 h 513832"/>
                    <a:gd name="connsiteX0" fmla="*/ 0 w 4337184"/>
                    <a:gd name="connsiteY0" fmla="*/ 342555 h 392281"/>
                    <a:gd name="connsiteX1" fmla="*/ 878487 w 4337184"/>
                    <a:gd name="connsiteY1" fmla="*/ 187853 h 392281"/>
                    <a:gd name="connsiteX2" fmla="*/ 1734873 w 4337184"/>
                    <a:gd name="connsiteY2" fmla="*/ 0 h 392281"/>
                    <a:gd name="connsiteX3" fmla="*/ 2599549 w 4337184"/>
                    <a:gd name="connsiteY3" fmla="*/ 392281 h 392281"/>
                    <a:gd name="connsiteX4" fmla="*/ 3461460 w 4337184"/>
                    <a:gd name="connsiteY4" fmla="*/ 143652 h 392281"/>
                    <a:gd name="connsiteX5" fmla="*/ 4337184 w 4337184"/>
                    <a:gd name="connsiteY5" fmla="*/ 27627 h 392281"/>
                    <a:gd name="connsiteX0" fmla="*/ 0 w 4323371"/>
                    <a:gd name="connsiteY0" fmla="*/ 342555 h 392281"/>
                    <a:gd name="connsiteX1" fmla="*/ 878487 w 4323371"/>
                    <a:gd name="connsiteY1" fmla="*/ 187853 h 392281"/>
                    <a:gd name="connsiteX2" fmla="*/ 1734873 w 4323371"/>
                    <a:gd name="connsiteY2" fmla="*/ 0 h 392281"/>
                    <a:gd name="connsiteX3" fmla="*/ 2599549 w 4323371"/>
                    <a:gd name="connsiteY3" fmla="*/ 392281 h 392281"/>
                    <a:gd name="connsiteX4" fmla="*/ 3461460 w 4323371"/>
                    <a:gd name="connsiteY4" fmla="*/ 143652 h 392281"/>
                    <a:gd name="connsiteX5" fmla="*/ 4323371 w 4323371"/>
                    <a:gd name="connsiteY5" fmla="*/ 259681 h 3922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23371" h="392281">
                      <a:moveTo>
                        <a:pt x="0" y="342555"/>
                      </a:moveTo>
                      <a:lnTo>
                        <a:pt x="878487" y="187853"/>
                      </a:lnTo>
                      <a:lnTo>
                        <a:pt x="1734873" y="0"/>
                      </a:lnTo>
                      <a:lnTo>
                        <a:pt x="2599549" y="392281"/>
                      </a:lnTo>
                      <a:lnTo>
                        <a:pt x="3461460" y="143652"/>
                      </a:lnTo>
                      <a:lnTo>
                        <a:pt x="4323371" y="259681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grpSp>
              <p:nvGrpSpPr>
                <p:cNvPr id="93" name="Gruppo 92">
                  <a:extLst>
                    <a:ext uri="{FF2B5EF4-FFF2-40B4-BE49-F238E27FC236}">
                      <a16:creationId xmlns:a16="http://schemas.microsoft.com/office/drawing/2014/main" id="{139CDD3D-09B3-9BD6-A6D1-FA6BACE8290F}"/>
                    </a:ext>
                  </a:extLst>
                </p:cNvPr>
                <p:cNvGrpSpPr/>
                <p:nvPr/>
              </p:nvGrpSpPr>
              <p:grpSpPr>
                <a:xfrm>
                  <a:off x="1932267" y="2644999"/>
                  <a:ext cx="4428609" cy="500280"/>
                  <a:chOff x="1932267" y="2644999"/>
                  <a:chExt cx="4428609" cy="500280"/>
                </a:xfrm>
              </p:grpSpPr>
              <p:sp>
                <p:nvSpPr>
                  <p:cNvPr id="94" name="Ovale 93">
                    <a:extLst>
                      <a:ext uri="{FF2B5EF4-FFF2-40B4-BE49-F238E27FC236}">
                        <a16:creationId xmlns:a16="http://schemas.microsoft.com/office/drawing/2014/main" id="{9361E4FD-AC07-D36A-ACC4-060BEF2C5F0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932267" y="2990316"/>
                    <a:ext cx="108000" cy="1080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95" name="Ovale 94">
                    <a:extLst>
                      <a:ext uri="{FF2B5EF4-FFF2-40B4-BE49-F238E27FC236}">
                        <a16:creationId xmlns:a16="http://schemas.microsoft.com/office/drawing/2014/main" id="{6B68102F-9508-128B-3260-C63C056792C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2796389" y="2841138"/>
                    <a:ext cx="108000" cy="1080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96" name="Ovale 95">
                    <a:extLst>
                      <a:ext uri="{FF2B5EF4-FFF2-40B4-BE49-F238E27FC236}">
                        <a16:creationId xmlns:a16="http://schemas.microsoft.com/office/drawing/2014/main" id="{4F19C16E-03B2-6235-5F40-62CF14EED4E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660511" y="2644999"/>
                    <a:ext cx="108000" cy="1080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/>
                  </a:p>
                </p:txBody>
              </p:sp>
              <p:sp>
                <p:nvSpPr>
                  <p:cNvPr id="97" name="Ovale 96">
                    <a:extLst>
                      <a:ext uri="{FF2B5EF4-FFF2-40B4-BE49-F238E27FC236}">
                        <a16:creationId xmlns:a16="http://schemas.microsoft.com/office/drawing/2014/main" id="{C9033E0F-0349-4BAB-75B0-7B1D834DEF3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524633" y="3037279"/>
                    <a:ext cx="108000" cy="1080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98" name="Ovale 97">
                    <a:extLst>
                      <a:ext uri="{FF2B5EF4-FFF2-40B4-BE49-F238E27FC236}">
                        <a16:creationId xmlns:a16="http://schemas.microsoft.com/office/drawing/2014/main" id="{2C4AB1AA-B044-01C9-C8B9-81B7E92C192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88755" y="2791413"/>
                    <a:ext cx="108000" cy="1080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99" name="Ovale 98">
                    <a:extLst>
                      <a:ext uri="{FF2B5EF4-FFF2-40B4-BE49-F238E27FC236}">
                        <a16:creationId xmlns:a16="http://schemas.microsoft.com/office/drawing/2014/main" id="{8355C7FF-40D3-C36F-8DBD-E655D0244CD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6252876" y="2910202"/>
                    <a:ext cx="108000" cy="1080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</p:grpSp>
          </p:grpSp>
          <p:grpSp>
            <p:nvGrpSpPr>
              <p:cNvPr id="83" name="1_1">
                <a:extLst>
                  <a:ext uri="{FF2B5EF4-FFF2-40B4-BE49-F238E27FC236}">
                    <a16:creationId xmlns:a16="http://schemas.microsoft.com/office/drawing/2014/main" id="{EC4E85F7-1ECE-2D6E-3C8F-CABC87E40DB8}"/>
                  </a:ext>
                </a:extLst>
              </p:cNvPr>
              <p:cNvGrpSpPr/>
              <p:nvPr/>
            </p:nvGrpSpPr>
            <p:grpSpPr>
              <a:xfrm>
                <a:off x="1932267" y="2957166"/>
                <a:ext cx="4428609" cy="334528"/>
                <a:chOff x="1932267" y="2957166"/>
                <a:chExt cx="4428609" cy="334528"/>
              </a:xfrm>
            </p:grpSpPr>
            <p:sp>
              <p:nvSpPr>
                <p:cNvPr id="84" name="Figura a mano libera: forma 83">
                  <a:extLst>
                    <a:ext uri="{FF2B5EF4-FFF2-40B4-BE49-F238E27FC236}">
                      <a16:creationId xmlns:a16="http://schemas.microsoft.com/office/drawing/2014/main" id="{E9890B87-CF8A-08E0-EC70-1097BEF44572}"/>
                    </a:ext>
                  </a:extLst>
                </p:cNvPr>
                <p:cNvSpPr/>
                <p:nvPr/>
              </p:nvSpPr>
              <p:spPr>
                <a:xfrm>
                  <a:off x="1972453" y="3011168"/>
                  <a:ext cx="4334422" cy="218240"/>
                </a:xfrm>
                <a:custGeom>
                  <a:avLst/>
                  <a:gdLst>
                    <a:gd name="connsiteX0" fmla="*/ 0 w 4331659"/>
                    <a:gd name="connsiteY0" fmla="*/ 679584 h 679584"/>
                    <a:gd name="connsiteX1" fmla="*/ 886775 w 4331659"/>
                    <a:gd name="connsiteY1" fmla="*/ 602233 h 679584"/>
                    <a:gd name="connsiteX2" fmla="*/ 1748686 w 4331659"/>
                    <a:gd name="connsiteY2" fmla="*/ 165752 h 679584"/>
                    <a:gd name="connsiteX3" fmla="*/ 2602311 w 4331659"/>
                    <a:gd name="connsiteY3" fmla="*/ 0 h 679584"/>
                    <a:gd name="connsiteX4" fmla="*/ 3472510 w 4331659"/>
                    <a:gd name="connsiteY4" fmla="*/ 337030 h 679584"/>
                    <a:gd name="connsiteX5" fmla="*/ 4331659 w 4331659"/>
                    <a:gd name="connsiteY5" fmla="*/ 284542 h 679584"/>
                    <a:gd name="connsiteX0" fmla="*/ 0 w 4331659"/>
                    <a:gd name="connsiteY0" fmla="*/ 679584 h 759697"/>
                    <a:gd name="connsiteX1" fmla="*/ 886775 w 4331659"/>
                    <a:gd name="connsiteY1" fmla="*/ 759697 h 759697"/>
                    <a:gd name="connsiteX2" fmla="*/ 1748686 w 4331659"/>
                    <a:gd name="connsiteY2" fmla="*/ 165752 h 759697"/>
                    <a:gd name="connsiteX3" fmla="*/ 2602311 w 4331659"/>
                    <a:gd name="connsiteY3" fmla="*/ 0 h 759697"/>
                    <a:gd name="connsiteX4" fmla="*/ 3472510 w 4331659"/>
                    <a:gd name="connsiteY4" fmla="*/ 337030 h 759697"/>
                    <a:gd name="connsiteX5" fmla="*/ 4331659 w 4331659"/>
                    <a:gd name="connsiteY5" fmla="*/ 284542 h 759697"/>
                    <a:gd name="connsiteX0" fmla="*/ 0 w 4331659"/>
                    <a:gd name="connsiteY0" fmla="*/ 679584 h 759697"/>
                    <a:gd name="connsiteX1" fmla="*/ 886775 w 4331659"/>
                    <a:gd name="connsiteY1" fmla="*/ 759697 h 759697"/>
                    <a:gd name="connsiteX2" fmla="*/ 1732111 w 4331659"/>
                    <a:gd name="connsiteY2" fmla="*/ 698922 h 759697"/>
                    <a:gd name="connsiteX3" fmla="*/ 2602311 w 4331659"/>
                    <a:gd name="connsiteY3" fmla="*/ 0 h 759697"/>
                    <a:gd name="connsiteX4" fmla="*/ 3472510 w 4331659"/>
                    <a:gd name="connsiteY4" fmla="*/ 337030 h 759697"/>
                    <a:gd name="connsiteX5" fmla="*/ 4331659 w 4331659"/>
                    <a:gd name="connsiteY5" fmla="*/ 284542 h 759697"/>
                    <a:gd name="connsiteX0" fmla="*/ 0 w 4331659"/>
                    <a:gd name="connsiteY0" fmla="*/ 395042 h 475155"/>
                    <a:gd name="connsiteX1" fmla="*/ 886775 w 4331659"/>
                    <a:gd name="connsiteY1" fmla="*/ 475155 h 475155"/>
                    <a:gd name="connsiteX2" fmla="*/ 1732111 w 4331659"/>
                    <a:gd name="connsiteY2" fmla="*/ 414380 h 475155"/>
                    <a:gd name="connsiteX3" fmla="*/ 2591260 w 4331659"/>
                    <a:gd name="connsiteY3" fmla="*/ 361892 h 475155"/>
                    <a:gd name="connsiteX4" fmla="*/ 3472510 w 4331659"/>
                    <a:gd name="connsiteY4" fmla="*/ 52488 h 475155"/>
                    <a:gd name="connsiteX5" fmla="*/ 4331659 w 4331659"/>
                    <a:gd name="connsiteY5" fmla="*/ 0 h 475155"/>
                    <a:gd name="connsiteX0" fmla="*/ 0 w 4331659"/>
                    <a:gd name="connsiteY0" fmla="*/ 395042 h 555270"/>
                    <a:gd name="connsiteX1" fmla="*/ 886775 w 4331659"/>
                    <a:gd name="connsiteY1" fmla="*/ 475155 h 555270"/>
                    <a:gd name="connsiteX2" fmla="*/ 1732111 w 4331659"/>
                    <a:gd name="connsiteY2" fmla="*/ 414380 h 555270"/>
                    <a:gd name="connsiteX3" fmla="*/ 2591260 w 4331659"/>
                    <a:gd name="connsiteY3" fmla="*/ 361892 h 555270"/>
                    <a:gd name="connsiteX4" fmla="*/ 3466985 w 4331659"/>
                    <a:gd name="connsiteY4" fmla="*/ 555270 h 555270"/>
                    <a:gd name="connsiteX5" fmla="*/ 4331659 w 4331659"/>
                    <a:gd name="connsiteY5" fmla="*/ 0 h 555270"/>
                    <a:gd name="connsiteX0" fmla="*/ 0 w 4334422"/>
                    <a:gd name="connsiteY0" fmla="*/ 58012 h 218240"/>
                    <a:gd name="connsiteX1" fmla="*/ 886775 w 4334422"/>
                    <a:gd name="connsiteY1" fmla="*/ 138125 h 218240"/>
                    <a:gd name="connsiteX2" fmla="*/ 1732111 w 4334422"/>
                    <a:gd name="connsiteY2" fmla="*/ 77350 h 218240"/>
                    <a:gd name="connsiteX3" fmla="*/ 2591260 w 4334422"/>
                    <a:gd name="connsiteY3" fmla="*/ 24862 h 218240"/>
                    <a:gd name="connsiteX4" fmla="*/ 3466985 w 4334422"/>
                    <a:gd name="connsiteY4" fmla="*/ 218240 h 218240"/>
                    <a:gd name="connsiteX5" fmla="*/ 4334422 w 4334422"/>
                    <a:gd name="connsiteY5" fmla="*/ 0 h 2182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34422" h="218240">
                      <a:moveTo>
                        <a:pt x="0" y="58012"/>
                      </a:moveTo>
                      <a:lnTo>
                        <a:pt x="886775" y="138125"/>
                      </a:lnTo>
                      <a:lnTo>
                        <a:pt x="1732111" y="77350"/>
                      </a:lnTo>
                      <a:lnTo>
                        <a:pt x="2591260" y="24862"/>
                      </a:lnTo>
                      <a:lnTo>
                        <a:pt x="3466985" y="218240"/>
                      </a:lnTo>
                      <a:lnTo>
                        <a:pt x="4334422" y="0"/>
                      </a:lnTo>
                    </a:path>
                  </a:pathLst>
                </a:custGeom>
                <a:noFill/>
                <a:ln w="25400" cap="rnd"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grpSp>
              <p:nvGrpSpPr>
                <p:cNvPr id="85" name="Gruppo 84">
                  <a:extLst>
                    <a:ext uri="{FF2B5EF4-FFF2-40B4-BE49-F238E27FC236}">
                      <a16:creationId xmlns:a16="http://schemas.microsoft.com/office/drawing/2014/main" id="{B6FF8247-66B2-67AC-2435-348686AE4622}"/>
                    </a:ext>
                  </a:extLst>
                </p:cNvPr>
                <p:cNvGrpSpPr/>
                <p:nvPr/>
              </p:nvGrpSpPr>
              <p:grpSpPr>
                <a:xfrm>
                  <a:off x="1932267" y="2957166"/>
                  <a:ext cx="4428609" cy="334528"/>
                  <a:chOff x="1932267" y="2957166"/>
                  <a:chExt cx="4428609" cy="334528"/>
                </a:xfrm>
              </p:grpSpPr>
              <p:sp>
                <p:nvSpPr>
                  <p:cNvPr id="86" name="Ovale 85">
                    <a:extLst>
                      <a:ext uri="{FF2B5EF4-FFF2-40B4-BE49-F238E27FC236}">
                        <a16:creationId xmlns:a16="http://schemas.microsoft.com/office/drawing/2014/main" id="{E24DF4E2-176B-15BD-BC67-9BEB69AF1F0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932267" y="3012416"/>
                    <a:ext cx="108000" cy="10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87" name="Ovale 86">
                    <a:extLst>
                      <a:ext uri="{FF2B5EF4-FFF2-40B4-BE49-F238E27FC236}">
                        <a16:creationId xmlns:a16="http://schemas.microsoft.com/office/drawing/2014/main" id="{1DF56B51-7676-80AB-A0AD-5755D1F820A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2796389" y="3095292"/>
                    <a:ext cx="108000" cy="10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88" name="Ovale 87">
                    <a:extLst>
                      <a:ext uri="{FF2B5EF4-FFF2-40B4-BE49-F238E27FC236}">
                        <a16:creationId xmlns:a16="http://schemas.microsoft.com/office/drawing/2014/main" id="{9E46179D-4D27-DFD2-D703-8C1054C7CF68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660511" y="3037279"/>
                    <a:ext cx="108000" cy="10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89" name="Ovale 88">
                    <a:extLst>
                      <a:ext uri="{FF2B5EF4-FFF2-40B4-BE49-F238E27FC236}">
                        <a16:creationId xmlns:a16="http://schemas.microsoft.com/office/drawing/2014/main" id="{44932F9E-474F-9844-4BBC-5EC6C5D8534E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524633" y="2987554"/>
                    <a:ext cx="108000" cy="10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90" name="Ovale 89">
                    <a:extLst>
                      <a:ext uri="{FF2B5EF4-FFF2-40B4-BE49-F238E27FC236}">
                        <a16:creationId xmlns:a16="http://schemas.microsoft.com/office/drawing/2014/main" id="{C250E730-30A4-FB7D-FCB8-F6302249976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88755" y="3183694"/>
                    <a:ext cx="108000" cy="10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91" name="Ovale 90">
                    <a:extLst>
                      <a:ext uri="{FF2B5EF4-FFF2-40B4-BE49-F238E27FC236}">
                        <a16:creationId xmlns:a16="http://schemas.microsoft.com/office/drawing/2014/main" id="{1FC003CD-18D2-4D31-B081-5D4566AFDEBD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6252876" y="2957166"/>
                    <a:ext cx="108000" cy="10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</p:grpSp>
          </p:grpSp>
        </p:grpSp>
        <p:grpSp>
          <p:nvGrpSpPr>
            <p:cNvPr id="100" name="3">
              <a:extLst>
                <a:ext uri="{FF2B5EF4-FFF2-40B4-BE49-F238E27FC236}">
                  <a16:creationId xmlns:a16="http://schemas.microsoft.com/office/drawing/2014/main" id="{6D798793-8AB6-F3AC-5ACD-ED4C4898EB4F}"/>
                </a:ext>
              </a:extLst>
            </p:cNvPr>
            <p:cNvGrpSpPr/>
            <p:nvPr/>
          </p:nvGrpSpPr>
          <p:grpSpPr>
            <a:xfrm>
              <a:off x="1932267" y="4128679"/>
              <a:ext cx="4428609" cy="675153"/>
              <a:chOff x="1932267" y="2484771"/>
              <a:chExt cx="4428609" cy="675153"/>
            </a:xfrm>
          </p:grpSpPr>
          <p:sp>
            <p:nvSpPr>
              <p:cNvPr id="101" name="1_3">
                <a:extLst>
                  <a:ext uri="{FF2B5EF4-FFF2-40B4-BE49-F238E27FC236}">
                    <a16:creationId xmlns:a16="http://schemas.microsoft.com/office/drawing/2014/main" id="{91EA587E-9FC7-56BC-8C17-5E48141F4437}"/>
                  </a:ext>
                </a:extLst>
              </p:cNvPr>
              <p:cNvSpPr/>
              <p:nvPr/>
            </p:nvSpPr>
            <p:spPr>
              <a:xfrm>
                <a:off x="1975214" y="2788044"/>
                <a:ext cx="4328897" cy="328742"/>
              </a:xfrm>
              <a:custGeom>
                <a:avLst/>
                <a:gdLst>
                  <a:gd name="connsiteX0" fmla="*/ 0 w 4331659"/>
                  <a:gd name="connsiteY0" fmla="*/ 679584 h 679584"/>
                  <a:gd name="connsiteX1" fmla="*/ 886775 w 4331659"/>
                  <a:gd name="connsiteY1" fmla="*/ 602233 h 679584"/>
                  <a:gd name="connsiteX2" fmla="*/ 1748686 w 4331659"/>
                  <a:gd name="connsiteY2" fmla="*/ 165752 h 679584"/>
                  <a:gd name="connsiteX3" fmla="*/ 2602311 w 4331659"/>
                  <a:gd name="connsiteY3" fmla="*/ 0 h 679584"/>
                  <a:gd name="connsiteX4" fmla="*/ 3472510 w 4331659"/>
                  <a:gd name="connsiteY4" fmla="*/ 337030 h 679584"/>
                  <a:gd name="connsiteX5" fmla="*/ 4331659 w 4331659"/>
                  <a:gd name="connsiteY5" fmla="*/ 284542 h 679584"/>
                  <a:gd name="connsiteX0" fmla="*/ 0 w 4331659"/>
                  <a:gd name="connsiteY0" fmla="*/ 679584 h 679584"/>
                  <a:gd name="connsiteX1" fmla="*/ 886775 w 4331659"/>
                  <a:gd name="connsiteY1" fmla="*/ 237578 h 679584"/>
                  <a:gd name="connsiteX2" fmla="*/ 1748686 w 4331659"/>
                  <a:gd name="connsiteY2" fmla="*/ 165752 h 679584"/>
                  <a:gd name="connsiteX3" fmla="*/ 2602311 w 4331659"/>
                  <a:gd name="connsiteY3" fmla="*/ 0 h 679584"/>
                  <a:gd name="connsiteX4" fmla="*/ 3472510 w 4331659"/>
                  <a:gd name="connsiteY4" fmla="*/ 337030 h 679584"/>
                  <a:gd name="connsiteX5" fmla="*/ 4331659 w 4331659"/>
                  <a:gd name="connsiteY5" fmla="*/ 284542 h 679584"/>
                  <a:gd name="connsiteX0" fmla="*/ 0 w 4331659"/>
                  <a:gd name="connsiteY0" fmla="*/ 679584 h 679584"/>
                  <a:gd name="connsiteX1" fmla="*/ 886775 w 4331659"/>
                  <a:gd name="connsiteY1" fmla="*/ 237578 h 679584"/>
                  <a:gd name="connsiteX2" fmla="*/ 1734873 w 4331659"/>
                  <a:gd name="connsiteY2" fmla="*/ 8287 h 679584"/>
                  <a:gd name="connsiteX3" fmla="*/ 2602311 w 4331659"/>
                  <a:gd name="connsiteY3" fmla="*/ 0 h 679584"/>
                  <a:gd name="connsiteX4" fmla="*/ 3472510 w 4331659"/>
                  <a:gd name="connsiteY4" fmla="*/ 337030 h 679584"/>
                  <a:gd name="connsiteX5" fmla="*/ 4331659 w 4331659"/>
                  <a:gd name="connsiteY5" fmla="*/ 284542 h 679584"/>
                  <a:gd name="connsiteX0" fmla="*/ 0 w 4331659"/>
                  <a:gd name="connsiteY0" fmla="*/ 671297 h 671297"/>
                  <a:gd name="connsiteX1" fmla="*/ 886775 w 4331659"/>
                  <a:gd name="connsiteY1" fmla="*/ 229291 h 671297"/>
                  <a:gd name="connsiteX2" fmla="*/ 1734873 w 4331659"/>
                  <a:gd name="connsiteY2" fmla="*/ 0 h 671297"/>
                  <a:gd name="connsiteX3" fmla="*/ 2605074 w 4331659"/>
                  <a:gd name="connsiteY3" fmla="*/ 207191 h 671297"/>
                  <a:gd name="connsiteX4" fmla="*/ 3472510 w 4331659"/>
                  <a:gd name="connsiteY4" fmla="*/ 328743 h 671297"/>
                  <a:gd name="connsiteX5" fmla="*/ 4331659 w 4331659"/>
                  <a:gd name="connsiteY5" fmla="*/ 276255 h 671297"/>
                  <a:gd name="connsiteX0" fmla="*/ 0 w 4331659"/>
                  <a:gd name="connsiteY0" fmla="*/ 671297 h 671297"/>
                  <a:gd name="connsiteX1" fmla="*/ 886775 w 4331659"/>
                  <a:gd name="connsiteY1" fmla="*/ 229291 h 671297"/>
                  <a:gd name="connsiteX2" fmla="*/ 1734873 w 4331659"/>
                  <a:gd name="connsiteY2" fmla="*/ 0 h 671297"/>
                  <a:gd name="connsiteX3" fmla="*/ 2605074 w 4331659"/>
                  <a:gd name="connsiteY3" fmla="*/ 207191 h 671297"/>
                  <a:gd name="connsiteX4" fmla="*/ 3472510 w 4331659"/>
                  <a:gd name="connsiteY4" fmla="*/ 182328 h 671297"/>
                  <a:gd name="connsiteX5" fmla="*/ 4331659 w 4331659"/>
                  <a:gd name="connsiteY5" fmla="*/ 276255 h 671297"/>
                  <a:gd name="connsiteX0" fmla="*/ 0 w 4342709"/>
                  <a:gd name="connsiteY0" fmla="*/ 671297 h 671297"/>
                  <a:gd name="connsiteX1" fmla="*/ 886775 w 4342709"/>
                  <a:gd name="connsiteY1" fmla="*/ 229291 h 671297"/>
                  <a:gd name="connsiteX2" fmla="*/ 1734873 w 4342709"/>
                  <a:gd name="connsiteY2" fmla="*/ 0 h 671297"/>
                  <a:gd name="connsiteX3" fmla="*/ 2605074 w 4342709"/>
                  <a:gd name="connsiteY3" fmla="*/ 207191 h 671297"/>
                  <a:gd name="connsiteX4" fmla="*/ 3472510 w 4342709"/>
                  <a:gd name="connsiteY4" fmla="*/ 182328 h 671297"/>
                  <a:gd name="connsiteX5" fmla="*/ 4342709 w 4342709"/>
                  <a:gd name="connsiteY5" fmla="*/ 331506 h 671297"/>
                  <a:gd name="connsiteX0" fmla="*/ 0 w 4342709"/>
                  <a:gd name="connsiteY0" fmla="*/ 671297 h 671297"/>
                  <a:gd name="connsiteX1" fmla="*/ 886775 w 4342709"/>
                  <a:gd name="connsiteY1" fmla="*/ 254154 h 671297"/>
                  <a:gd name="connsiteX2" fmla="*/ 1734873 w 4342709"/>
                  <a:gd name="connsiteY2" fmla="*/ 0 h 671297"/>
                  <a:gd name="connsiteX3" fmla="*/ 2605074 w 4342709"/>
                  <a:gd name="connsiteY3" fmla="*/ 207191 h 671297"/>
                  <a:gd name="connsiteX4" fmla="*/ 3472510 w 4342709"/>
                  <a:gd name="connsiteY4" fmla="*/ 182328 h 671297"/>
                  <a:gd name="connsiteX5" fmla="*/ 4342709 w 4342709"/>
                  <a:gd name="connsiteY5" fmla="*/ 331506 h 671297"/>
                  <a:gd name="connsiteX0" fmla="*/ 0 w 4342709"/>
                  <a:gd name="connsiteY0" fmla="*/ 535932 h 535932"/>
                  <a:gd name="connsiteX1" fmla="*/ 886775 w 4342709"/>
                  <a:gd name="connsiteY1" fmla="*/ 118789 h 535932"/>
                  <a:gd name="connsiteX2" fmla="*/ 1734873 w 4342709"/>
                  <a:gd name="connsiteY2" fmla="*/ 0 h 535932"/>
                  <a:gd name="connsiteX3" fmla="*/ 2605074 w 4342709"/>
                  <a:gd name="connsiteY3" fmla="*/ 71826 h 535932"/>
                  <a:gd name="connsiteX4" fmla="*/ 3472510 w 4342709"/>
                  <a:gd name="connsiteY4" fmla="*/ 46963 h 535932"/>
                  <a:gd name="connsiteX5" fmla="*/ 4342709 w 4342709"/>
                  <a:gd name="connsiteY5" fmla="*/ 196141 h 535932"/>
                  <a:gd name="connsiteX0" fmla="*/ 0 w 4342709"/>
                  <a:gd name="connsiteY0" fmla="*/ 535932 h 535932"/>
                  <a:gd name="connsiteX1" fmla="*/ 886775 w 4342709"/>
                  <a:gd name="connsiteY1" fmla="*/ 118789 h 535932"/>
                  <a:gd name="connsiteX2" fmla="*/ 1734873 w 4342709"/>
                  <a:gd name="connsiteY2" fmla="*/ 0 h 535932"/>
                  <a:gd name="connsiteX3" fmla="*/ 2610600 w 4342709"/>
                  <a:gd name="connsiteY3" fmla="*/ 218241 h 535932"/>
                  <a:gd name="connsiteX4" fmla="*/ 3472510 w 4342709"/>
                  <a:gd name="connsiteY4" fmla="*/ 46963 h 535932"/>
                  <a:gd name="connsiteX5" fmla="*/ 4342709 w 4342709"/>
                  <a:gd name="connsiteY5" fmla="*/ 196141 h 535932"/>
                  <a:gd name="connsiteX0" fmla="*/ 0 w 4342709"/>
                  <a:gd name="connsiteY0" fmla="*/ 535932 h 535932"/>
                  <a:gd name="connsiteX1" fmla="*/ 886775 w 4342709"/>
                  <a:gd name="connsiteY1" fmla="*/ 118789 h 535932"/>
                  <a:gd name="connsiteX2" fmla="*/ 1734873 w 4342709"/>
                  <a:gd name="connsiteY2" fmla="*/ 0 h 535932"/>
                  <a:gd name="connsiteX3" fmla="*/ 2610600 w 4342709"/>
                  <a:gd name="connsiteY3" fmla="*/ 218241 h 535932"/>
                  <a:gd name="connsiteX4" fmla="*/ 3472510 w 4342709"/>
                  <a:gd name="connsiteY4" fmla="*/ 345317 h 535932"/>
                  <a:gd name="connsiteX5" fmla="*/ 4342709 w 4342709"/>
                  <a:gd name="connsiteY5" fmla="*/ 196141 h 535932"/>
                  <a:gd name="connsiteX0" fmla="*/ 0 w 4348234"/>
                  <a:gd name="connsiteY0" fmla="*/ 535932 h 535932"/>
                  <a:gd name="connsiteX1" fmla="*/ 886775 w 4348234"/>
                  <a:gd name="connsiteY1" fmla="*/ 118789 h 535932"/>
                  <a:gd name="connsiteX2" fmla="*/ 1734873 w 4348234"/>
                  <a:gd name="connsiteY2" fmla="*/ 0 h 535932"/>
                  <a:gd name="connsiteX3" fmla="*/ 2610600 w 4348234"/>
                  <a:gd name="connsiteY3" fmla="*/ 218241 h 535932"/>
                  <a:gd name="connsiteX4" fmla="*/ 3472510 w 4348234"/>
                  <a:gd name="connsiteY4" fmla="*/ 345317 h 535932"/>
                  <a:gd name="connsiteX5" fmla="*/ 4348234 w 4348234"/>
                  <a:gd name="connsiteY5" fmla="*/ 342556 h 535932"/>
                  <a:gd name="connsiteX0" fmla="*/ 0 w 4345472"/>
                  <a:gd name="connsiteY0" fmla="*/ 298354 h 345317"/>
                  <a:gd name="connsiteX1" fmla="*/ 884013 w 4345472"/>
                  <a:gd name="connsiteY1" fmla="*/ 118789 h 345317"/>
                  <a:gd name="connsiteX2" fmla="*/ 1732111 w 4345472"/>
                  <a:gd name="connsiteY2" fmla="*/ 0 h 345317"/>
                  <a:gd name="connsiteX3" fmla="*/ 2607838 w 4345472"/>
                  <a:gd name="connsiteY3" fmla="*/ 218241 h 345317"/>
                  <a:gd name="connsiteX4" fmla="*/ 3469748 w 4345472"/>
                  <a:gd name="connsiteY4" fmla="*/ 345317 h 345317"/>
                  <a:gd name="connsiteX5" fmla="*/ 4345472 w 4345472"/>
                  <a:gd name="connsiteY5" fmla="*/ 342556 h 345317"/>
                  <a:gd name="connsiteX0" fmla="*/ 0 w 4345472"/>
                  <a:gd name="connsiteY0" fmla="*/ 298354 h 345317"/>
                  <a:gd name="connsiteX1" fmla="*/ 886776 w 4345472"/>
                  <a:gd name="connsiteY1" fmla="*/ 96688 h 345317"/>
                  <a:gd name="connsiteX2" fmla="*/ 1732111 w 4345472"/>
                  <a:gd name="connsiteY2" fmla="*/ 0 h 345317"/>
                  <a:gd name="connsiteX3" fmla="*/ 2607838 w 4345472"/>
                  <a:gd name="connsiteY3" fmla="*/ 218241 h 345317"/>
                  <a:gd name="connsiteX4" fmla="*/ 3469748 w 4345472"/>
                  <a:gd name="connsiteY4" fmla="*/ 345317 h 345317"/>
                  <a:gd name="connsiteX5" fmla="*/ 4345472 w 4345472"/>
                  <a:gd name="connsiteY5" fmla="*/ 342556 h 345317"/>
                  <a:gd name="connsiteX0" fmla="*/ 0 w 4345472"/>
                  <a:gd name="connsiteY0" fmla="*/ 328742 h 375705"/>
                  <a:gd name="connsiteX1" fmla="*/ 886776 w 4345472"/>
                  <a:gd name="connsiteY1" fmla="*/ 127076 h 375705"/>
                  <a:gd name="connsiteX2" fmla="*/ 1740399 w 4345472"/>
                  <a:gd name="connsiteY2" fmla="*/ 0 h 375705"/>
                  <a:gd name="connsiteX3" fmla="*/ 2607838 w 4345472"/>
                  <a:gd name="connsiteY3" fmla="*/ 248629 h 375705"/>
                  <a:gd name="connsiteX4" fmla="*/ 3469748 w 4345472"/>
                  <a:gd name="connsiteY4" fmla="*/ 375705 h 375705"/>
                  <a:gd name="connsiteX5" fmla="*/ 4345472 w 4345472"/>
                  <a:gd name="connsiteY5" fmla="*/ 372944 h 375705"/>
                  <a:gd name="connsiteX0" fmla="*/ 0 w 4345472"/>
                  <a:gd name="connsiteY0" fmla="*/ 328742 h 375705"/>
                  <a:gd name="connsiteX1" fmla="*/ 886776 w 4345472"/>
                  <a:gd name="connsiteY1" fmla="*/ 127076 h 375705"/>
                  <a:gd name="connsiteX2" fmla="*/ 1740399 w 4345472"/>
                  <a:gd name="connsiteY2" fmla="*/ 0 h 375705"/>
                  <a:gd name="connsiteX3" fmla="*/ 2599550 w 4345472"/>
                  <a:gd name="connsiteY3" fmla="*/ 124315 h 375705"/>
                  <a:gd name="connsiteX4" fmla="*/ 3469748 w 4345472"/>
                  <a:gd name="connsiteY4" fmla="*/ 375705 h 375705"/>
                  <a:gd name="connsiteX5" fmla="*/ 4345472 w 4345472"/>
                  <a:gd name="connsiteY5" fmla="*/ 372944 h 375705"/>
                  <a:gd name="connsiteX0" fmla="*/ 0 w 4345472"/>
                  <a:gd name="connsiteY0" fmla="*/ 328742 h 372944"/>
                  <a:gd name="connsiteX1" fmla="*/ 886776 w 4345472"/>
                  <a:gd name="connsiteY1" fmla="*/ 127076 h 372944"/>
                  <a:gd name="connsiteX2" fmla="*/ 1740399 w 4345472"/>
                  <a:gd name="connsiteY2" fmla="*/ 0 h 372944"/>
                  <a:gd name="connsiteX3" fmla="*/ 2599550 w 4345472"/>
                  <a:gd name="connsiteY3" fmla="*/ 124315 h 372944"/>
                  <a:gd name="connsiteX4" fmla="*/ 3464223 w 4345472"/>
                  <a:gd name="connsiteY4" fmla="*/ 102214 h 372944"/>
                  <a:gd name="connsiteX5" fmla="*/ 4345472 w 4345472"/>
                  <a:gd name="connsiteY5" fmla="*/ 372944 h 372944"/>
                  <a:gd name="connsiteX0" fmla="*/ 0 w 4328897"/>
                  <a:gd name="connsiteY0" fmla="*/ 328742 h 328742"/>
                  <a:gd name="connsiteX1" fmla="*/ 886776 w 4328897"/>
                  <a:gd name="connsiteY1" fmla="*/ 127076 h 328742"/>
                  <a:gd name="connsiteX2" fmla="*/ 1740399 w 4328897"/>
                  <a:gd name="connsiteY2" fmla="*/ 0 h 328742"/>
                  <a:gd name="connsiteX3" fmla="*/ 2599550 w 4328897"/>
                  <a:gd name="connsiteY3" fmla="*/ 124315 h 328742"/>
                  <a:gd name="connsiteX4" fmla="*/ 3464223 w 4328897"/>
                  <a:gd name="connsiteY4" fmla="*/ 102214 h 328742"/>
                  <a:gd name="connsiteX5" fmla="*/ 4328897 w 4328897"/>
                  <a:gd name="connsiteY5" fmla="*/ 93928 h 328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28897" h="328742">
                    <a:moveTo>
                      <a:pt x="0" y="328742"/>
                    </a:moveTo>
                    <a:lnTo>
                      <a:pt x="886776" y="127076"/>
                    </a:lnTo>
                    <a:lnTo>
                      <a:pt x="1740399" y="0"/>
                    </a:lnTo>
                    <a:lnTo>
                      <a:pt x="2599550" y="124315"/>
                    </a:lnTo>
                    <a:lnTo>
                      <a:pt x="3464223" y="102214"/>
                    </a:lnTo>
                    <a:lnTo>
                      <a:pt x="4328897" y="93928"/>
                    </a:lnTo>
                  </a:path>
                </a:pathLst>
              </a:custGeom>
              <a:noFill/>
              <a:ln w="25400" cap="rnd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pSp>
            <p:nvGrpSpPr>
              <p:cNvPr id="102" name="1_2">
                <a:extLst>
                  <a:ext uri="{FF2B5EF4-FFF2-40B4-BE49-F238E27FC236}">
                    <a16:creationId xmlns:a16="http://schemas.microsoft.com/office/drawing/2014/main" id="{5C4A0CD7-C0AE-D702-764E-C7AF15E29B1A}"/>
                  </a:ext>
                </a:extLst>
              </p:cNvPr>
              <p:cNvGrpSpPr/>
              <p:nvPr/>
            </p:nvGrpSpPr>
            <p:grpSpPr>
              <a:xfrm>
                <a:off x="1932267" y="2626493"/>
                <a:ext cx="4428609" cy="533431"/>
                <a:chOff x="1932267" y="2509634"/>
                <a:chExt cx="4428609" cy="533431"/>
              </a:xfrm>
            </p:grpSpPr>
            <p:sp>
              <p:nvSpPr>
                <p:cNvPr id="112" name="Figura a mano libera: forma 111">
                  <a:extLst>
                    <a:ext uri="{FF2B5EF4-FFF2-40B4-BE49-F238E27FC236}">
                      <a16:creationId xmlns:a16="http://schemas.microsoft.com/office/drawing/2014/main" id="{72155417-3C64-93F5-DC81-73AC70A91FCB}"/>
                    </a:ext>
                  </a:extLst>
                </p:cNvPr>
                <p:cNvSpPr/>
                <p:nvPr/>
              </p:nvSpPr>
              <p:spPr>
                <a:xfrm>
                  <a:off x="1975215" y="2560872"/>
                  <a:ext cx="4334421" cy="430956"/>
                </a:xfrm>
                <a:custGeom>
                  <a:avLst/>
                  <a:gdLst>
                    <a:gd name="connsiteX0" fmla="*/ 0 w 4331659"/>
                    <a:gd name="connsiteY0" fmla="*/ 679584 h 679584"/>
                    <a:gd name="connsiteX1" fmla="*/ 886775 w 4331659"/>
                    <a:gd name="connsiteY1" fmla="*/ 602233 h 679584"/>
                    <a:gd name="connsiteX2" fmla="*/ 1748686 w 4331659"/>
                    <a:gd name="connsiteY2" fmla="*/ 165752 h 679584"/>
                    <a:gd name="connsiteX3" fmla="*/ 2602311 w 4331659"/>
                    <a:gd name="connsiteY3" fmla="*/ 0 h 679584"/>
                    <a:gd name="connsiteX4" fmla="*/ 3472510 w 4331659"/>
                    <a:gd name="connsiteY4" fmla="*/ 337030 h 679584"/>
                    <a:gd name="connsiteX5" fmla="*/ 4331659 w 4331659"/>
                    <a:gd name="connsiteY5" fmla="*/ 284542 h 679584"/>
                    <a:gd name="connsiteX0" fmla="*/ 0 w 4331659"/>
                    <a:gd name="connsiteY0" fmla="*/ 679584 h 679584"/>
                    <a:gd name="connsiteX1" fmla="*/ 886775 w 4331659"/>
                    <a:gd name="connsiteY1" fmla="*/ 237578 h 679584"/>
                    <a:gd name="connsiteX2" fmla="*/ 1748686 w 4331659"/>
                    <a:gd name="connsiteY2" fmla="*/ 165752 h 679584"/>
                    <a:gd name="connsiteX3" fmla="*/ 2602311 w 4331659"/>
                    <a:gd name="connsiteY3" fmla="*/ 0 h 679584"/>
                    <a:gd name="connsiteX4" fmla="*/ 3472510 w 4331659"/>
                    <a:gd name="connsiteY4" fmla="*/ 337030 h 679584"/>
                    <a:gd name="connsiteX5" fmla="*/ 4331659 w 4331659"/>
                    <a:gd name="connsiteY5" fmla="*/ 284542 h 679584"/>
                    <a:gd name="connsiteX0" fmla="*/ 0 w 4331659"/>
                    <a:gd name="connsiteY0" fmla="*/ 679584 h 679584"/>
                    <a:gd name="connsiteX1" fmla="*/ 886775 w 4331659"/>
                    <a:gd name="connsiteY1" fmla="*/ 237578 h 679584"/>
                    <a:gd name="connsiteX2" fmla="*/ 1734873 w 4331659"/>
                    <a:gd name="connsiteY2" fmla="*/ 8287 h 679584"/>
                    <a:gd name="connsiteX3" fmla="*/ 2602311 w 4331659"/>
                    <a:gd name="connsiteY3" fmla="*/ 0 h 679584"/>
                    <a:gd name="connsiteX4" fmla="*/ 3472510 w 4331659"/>
                    <a:gd name="connsiteY4" fmla="*/ 337030 h 679584"/>
                    <a:gd name="connsiteX5" fmla="*/ 4331659 w 4331659"/>
                    <a:gd name="connsiteY5" fmla="*/ 284542 h 679584"/>
                    <a:gd name="connsiteX0" fmla="*/ 0 w 4331659"/>
                    <a:gd name="connsiteY0" fmla="*/ 671297 h 671297"/>
                    <a:gd name="connsiteX1" fmla="*/ 886775 w 4331659"/>
                    <a:gd name="connsiteY1" fmla="*/ 229291 h 671297"/>
                    <a:gd name="connsiteX2" fmla="*/ 1734873 w 4331659"/>
                    <a:gd name="connsiteY2" fmla="*/ 0 h 671297"/>
                    <a:gd name="connsiteX3" fmla="*/ 2605074 w 4331659"/>
                    <a:gd name="connsiteY3" fmla="*/ 207191 h 671297"/>
                    <a:gd name="connsiteX4" fmla="*/ 3472510 w 4331659"/>
                    <a:gd name="connsiteY4" fmla="*/ 328743 h 671297"/>
                    <a:gd name="connsiteX5" fmla="*/ 4331659 w 4331659"/>
                    <a:gd name="connsiteY5" fmla="*/ 276255 h 671297"/>
                    <a:gd name="connsiteX0" fmla="*/ 0 w 4331659"/>
                    <a:gd name="connsiteY0" fmla="*/ 671297 h 671297"/>
                    <a:gd name="connsiteX1" fmla="*/ 886775 w 4331659"/>
                    <a:gd name="connsiteY1" fmla="*/ 229291 h 671297"/>
                    <a:gd name="connsiteX2" fmla="*/ 1734873 w 4331659"/>
                    <a:gd name="connsiteY2" fmla="*/ 0 h 671297"/>
                    <a:gd name="connsiteX3" fmla="*/ 2605074 w 4331659"/>
                    <a:gd name="connsiteY3" fmla="*/ 207191 h 671297"/>
                    <a:gd name="connsiteX4" fmla="*/ 3472510 w 4331659"/>
                    <a:gd name="connsiteY4" fmla="*/ 182328 h 671297"/>
                    <a:gd name="connsiteX5" fmla="*/ 4331659 w 4331659"/>
                    <a:gd name="connsiteY5" fmla="*/ 276255 h 671297"/>
                    <a:gd name="connsiteX0" fmla="*/ 0 w 4342709"/>
                    <a:gd name="connsiteY0" fmla="*/ 671297 h 671297"/>
                    <a:gd name="connsiteX1" fmla="*/ 886775 w 4342709"/>
                    <a:gd name="connsiteY1" fmla="*/ 229291 h 671297"/>
                    <a:gd name="connsiteX2" fmla="*/ 1734873 w 4342709"/>
                    <a:gd name="connsiteY2" fmla="*/ 0 h 671297"/>
                    <a:gd name="connsiteX3" fmla="*/ 2605074 w 4342709"/>
                    <a:gd name="connsiteY3" fmla="*/ 207191 h 671297"/>
                    <a:gd name="connsiteX4" fmla="*/ 3472510 w 4342709"/>
                    <a:gd name="connsiteY4" fmla="*/ 182328 h 671297"/>
                    <a:gd name="connsiteX5" fmla="*/ 4342709 w 4342709"/>
                    <a:gd name="connsiteY5" fmla="*/ 331506 h 671297"/>
                    <a:gd name="connsiteX0" fmla="*/ 0 w 4339946"/>
                    <a:gd name="connsiteY0" fmla="*/ 593946 h 593946"/>
                    <a:gd name="connsiteX1" fmla="*/ 884012 w 4339946"/>
                    <a:gd name="connsiteY1" fmla="*/ 229291 h 593946"/>
                    <a:gd name="connsiteX2" fmla="*/ 1732110 w 4339946"/>
                    <a:gd name="connsiteY2" fmla="*/ 0 h 593946"/>
                    <a:gd name="connsiteX3" fmla="*/ 2602311 w 4339946"/>
                    <a:gd name="connsiteY3" fmla="*/ 207191 h 593946"/>
                    <a:gd name="connsiteX4" fmla="*/ 3469747 w 4339946"/>
                    <a:gd name="connsiteY4" fmla="*/ 182328 h 593946"/>
                    <a:gd name="connsiteX5" fmla="*/ 4339946 w 4339946"/>
                    <a:gd name="connsiteY5" fmla="*/ 331506 h 593946"/>
                    <a:gd name="connsiteX0" fmla="*/ 0 w 4339946"/>
                    <a:gd name="connsiteY0" fmla="*/ 593946 h 593946"/>
                    <a:gd name="connsiteX1" fmla="*/ 886775 w 4339946"/>
                    <a:gd name="connsiteY1" fmla="*/ 348080 h 593946"/>
                    <a:gd name="connsiteX2" fmla="*/ 1732110 w 4339946"/>
                    <a:gd name="connsiteY2" fmla="*/ 0 h 593946"/>
                    <a:gd name="connsiteX3" fmla="*/ 2602311 w 4339946"/>
                    <a:gd name="connsiteY3" fmla="*/ 207191 h 593946"/>
                    <a:gd name="connsiteX4" fmla="*/ 3469747 w 4339946"/>
                    <a:gd name="connsiteY4" fmla="*/ 182328 h 593946"/>
                    <a:gd name="connsiteX5" fmla="*/ 4339946 w 4339946"/>
                    <a:gd name="connsiteY5" fmla="*/ 331506 h 593946"/>
                    <a:gd name="connsiteX0" fmla="*/ 0 w 4339946"/>
                    <a:gd name="connsiteY0" fmla="*/ 411618 h 411618"/>
                    <a:gd name="connsiteX1" fmla="*/ 886775 w 4339946"/>
                    <a:gd name="connsiteY1" fmla="*/ 165752 h 411618"/>
                    <a:gd name="connsiteX2" fmla="*/ 1743160 w 4339946"/>
                    <a:gd name="connsiteY2" fmla="*/ 121551 h 411618"/>
                    <a:gd name="connsiteX3" fmla="*/ 2602311 w 4339946"/>
                    <a:gd name="connsiteY3" fmla="*/ 24863 h 411618"/>
                    <a:gd name="connsiteX4" fmla="*/ 3469747 w 4339946"/>
                    <a:gd name="connsiteY4" fmla="*/ 0 h 411618"/>
                    <a:gd name="connsiteX5" fmla="*/ 4339946 w 4339946"/>
                    <a:gd name="connsiteY5" fmla="*/ 149178 h 411618"/>
                    <a:gd name="connsiteX0" fmla="*/ 0 w 4339946"/>
                    <a:gd name="connsiteY0" fmla="*/ 430956 h 430956"/>
                    <a:gd name="connsiteX1" fmla="*/ 886775 w 4339946"/>
                    <a:gd name="connsiteY1" fmla="*/ 185090 h 430956"/>
                    <a:gd name="connsiteX2" fmla="*/ 1743160 w 4339946"/>
                    <a:gd name="connsiteY2" fmla="*/ 140889 h 430956"/>
                    <a:gd name="connsiteX3" fmla="*/ 2591261 w 4339946"/>
                    <a:gd name="connsiteY3" fmla="*/ 0 h 430956"/>
                    <a:gd name="connsiteX4" fmla="*/ 3469747 w 4339946"/>
                    <a:gd name="connsiteY4" fmla="*/ 19338 h 430956"/>
                    <a:gd name="connsiteX5" fmla="*/ 4339946 w 4339946"/>
                    <a:gd name="connsiteY5" fmla="*/ 168516 h 430956"/>
                    <a:gd name="connsiteX0" fmla="*/ 0 w 4339946"/>
                    <a:gd name="connsiteY0" fmla="*/ 430956 h 430956"/>
                    <a:gd name="connsiteX1" fmla="*/ 886775 w 4339946"/>
                    <a:gd name="connsiteY1" fmla="*/ 185090 h 430956"/>
                    <a:gd name="connsiteX2" fmla="*/ 1743160 w 4339946"/>
                    <a:gd name="connsiteY2" fmla="*/ 140889 h 430956"/>
                    <a:gd name="connsiteX3" fmla="*/ 2591261 w 4339946"/>
                    <a:gd name="connsiteY3" fmla="*/ 0 h 430956"/>
                    <a:gd name="connsiteX4" fmla="*/ 3472509 w 4339946"/>
                    <a:gd name="connsiteY4" fmla="*/ 176802 h 430956"/>
                    <a:gd name="connsiteX5" fmla="*/ 4339946 w 4339946"/>
                    <a:gd name="connsiteY5" fmla="*/ 168516 h 430956"/>
                    <a:gd name="connsiteX0" fmla="*/ 0 w 4334421"/>
                    <a:gd name="connsiteY0" fmla="*/ 430956 h 430956"/>
                    <a:gd name="connsiteX1" fmla="*/ 886775 w 4334421"/>
                    <a:gd name="connsiteY1" fmla="*/ 185090 h 430956"/>
                    <a:gd name="connsiteX2" fmla="*/ 1743160 w 4334421"/>
                    <a:gd name="connsiteY2" fmla="*/ 140889 h 430956"/>
                    <a:gd name="connsiteX3" fmla="*/ 2591261 w 4334421"/>
                    <a:gd name="connsiteY3" fmla="*/ 0 h 430956"/>
                    <a:gd name="connsiteX4" fmla="*/ 3472509 w 4334421"/>
                    <a:gd name="connsiteY4" fmla="*/ 176802 h 430956"/>
                    <a:gd name="connsiteX5" fmla="*/ 4334421 w 4334421"/>
                    <a:gd name="connsiteY5" fmla="*/ 201667 h 430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34421" h="430956">
                      <a:moveTo>
                        <a:pt x="0" y="430956"/>
                      </a:moveTo>
                      <a:lnTo>
                        <a:pt x="886775" y="185090"/>
                      </a:lnTo>
                      <a:lnTo>
                        <a:pt x="1743160" y="140889"/>
                      </a:lnTo>
                      <a:lnTo>
                        <a:pt x="2591261" y="0"/>
                      </a:lnTo>
                      <a:lnTo>
                        <a:pt x="3472509" y="176802"/>
                      </a:lnTo>
                      <a:lnTo>
                        <a:pt x="4334421" y="201667"/>
                      </a:lnTo>
                    </a:path>
                  </a:pathLst>
                </a:custGeom>
                <a:noFill/>
                <a:ln w="25400" cap="rnd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grpSp>
              <p:nvGrpSpPr>
                <p:cNvPr id="113" name="Gruppo 112">
                  <a:extLst>
                    <a:ext uri="{FF2B5EF4-FFF2-40B4-BE49-F238E27FC236}">
                      <a16:creationId xmlns:a16="http://schemas.microsoft.com/office/drawing/2014/main" id="{778918CC-3BE9-9903-BE08-1FED4F77B4CC}"/>
                    </a:ext>
                  </a:extLst>
                </p:cNvPr>
                <p:cNvGrpSpPr/>
                <p:nvPr/>
              </p:nvGrpSpPr>
              <p:grpSpPr>
                <a:xfrm>
                  <a:off x="1932267" y="2509634"/>
                  <a:ext cx="4428609" cy="533431"/>
                  <a:chOff x="1932267" y="2509634"/>
                  <a:chExt cx="4428609" cy="533431"/>
                </a:xfrm>
              </p:grpSpPr>
              <p:sp>
                <p:nvSpPr>
                  <p:cNvPr id="114" name="Ovale 113">
                    <a:extLst>
                      <a:ext uri="{FF2B5EF4-FFF2-40B4-BE49-F238E27FC236}">
                        <a16:creationId xmlns:a16="http://schemas.microsoft.com/office/drawing/2014/main" id="{C0DD5444-F277-AB09-587F-95548A035207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932267" y="2935065"/>
                    <a:ext cx="108000" cy="1080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115" name="Ovale 114">
                    <a:extLst>
                      <a:ext uri="{FF2B5EF4-FFF2-40B4-BE49-F238E27FC236}">
                        <a16:creationId xmlns:a16="http://schemas.microsoft.com/office/drawing/2014/main" id="{B45EDF21-3465-E24C-7D1D-2BE6187C3740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2796389" y="2697486"/>
                    <a:ext cx="108000" cy="1080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116" name="Ovale 115">
                    <a:extLst>
                      <a:ext uri="{FF2B5EF4-FFF2-40B4-BE49-F238E27FC236}">
                        <a16:creationId xmlns:a16="http://schemas.microsoft.com/office/drawing/2014/main" id="{5C40B76D-55D4-78FC-349A-761D326933A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660511" y="2650524"/>
                    <a:ext cx="108000" cy="1080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117" name="Ovale 116">
                    <a:extLst>
                      <a:ext uri="{FF2B5EF4-FFF2-40B4-BE49-F238E27FC236}">
                        <a16:creationId xmlns:a16="http://schemas.microsoft.com/office/drawing/2014/main" id="{FBF31626-F4D9-F69A-A499-6065AA1A716C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524633" y="2509634"/>
                    <a:ext cx="108000" cy="1080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118" name="Ovale 117">
                    <a:extLst>
                      <a:ext uri="{FF2B5EF4-FFF2-40B4-BE49-F238E27FC236}">
                        <a16:creationId xmlns:a16="http://schemas.microsoft.com/office/drawing/2014/main" id="{0A138502-02ED-DF27-9033-4F6BFC705BF3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88755" y="2686436"/>
                    <a:ext cx="108000" cy="1080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119" name="Ovale 118">
                    <a:extLst>
                      <a:ext uri="{FF2B5EF4-FFF2-40B4-BE49-F238E27FC236}">
                        <a16:creationId xmlns:a16="http://schemas.microsoft.com/office/drawing/2014/main" id="{1E978DE8-1F3E-4B88-D9F8-79F2CF319479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6252876" y="2714062"/>
                    <a:ext cx="108000" cy="108000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</p:grpSp>
          </p:grpSp>
          <p:grpSp>
            <p:nvGrpSpPr>
              <p:cNvPr id="103" name="1_1">
                <a:extLst>
                  <a:ext uri="{FF2B5EF4-FFF2-40B4-BE49-F238E27FC236}">
                    <a16:creationId xmlns:a16="http://schemas.microsoft.com/office/drawing/2014/main" id="{F7AB4EAC-EA99-1F34-BF1E-4B6D37BD5DF6}"/>
                  </a:ext>
                </a:extLst>
              </p:cNvPr>
              <p:cNvGrpSpPr/>
              <p:nvPr/>
            </p:nvGrpSpPr>
            <p:grpSpPr>
              <a:xfrm>
                <a:off x="1932267" y="2484771"/>
                <a:ext cx="4428609" cy="643932"/>
                <a:chOff x="1932267" y="2484771"/>
                <a:chExt cx="4428609" cy="643932"/>
              </a:xfrm>
            </p:grpSpPr>
            <p:sp>
              <p:nvSpPr>
                <p:cNvPr id="104" name="Figura a mano libera: forma 103">
                  <a:extLst>
                    <a:ext uri="{FF2B5EF4-FFF2-40B4-BE49-F238E27FC236}">
                      <a16:creationId xmlns:a16="http://schemas.microsoft.com/office/drawing/2014/main" id="{3BB625A3-136E-948B-4474-835888AF136D}"/>
                    </a:ext>
                  </a:extLst>
                </p:cNvPr>
                <p:cNvSpPr/>
                <p:nvPr/>
              </p:nvSpPr>
              <p:spPr>
                <a:xfrm>
                  <a:off x="1975214" y="2536009"/>
                  <a:ext cx="4331659" cy="544221"/>
                </a:xfrm>
                <a:custGeom>
                  <a:avLst/>
                  <a:gdLst>
                    <a:gd name="connsiteX0" fmla="*/ 0 w 4331659"/>
                    <a:gd name="connsiteY0" fmla="*/ 679584 h 679584"/>
                    <a:gd name="connsiteX1" fmla="*/ 886775 w 4331659"/>
                    <a:gd name="connsiteY1" fmla="*/ 602233 h 679584"/>
                    <a:gd name="connsiteX2" fmla="*/ 1748686 w 4331659"/>
                    <a:gd name="connsiteY2" fmla="*/ 165752 h 679584"/>
                    <a:gd name="connsiteX3" fmla="*/ 2602311 w 4331659"/>
                    <a:gd name="connsiteY3" fmla="*/ 0 h 679584"/>
                    <a:gd name="connsiteX4" fmla="*/ 3472510 w 4331659"/>
                    <a:gd name="connsiteY4" fmla="*/ 337030 h 679584"/>
                    <a:gd name="connsiteX5" fmla="*/ 4331659 w 4331659"/>
                    <a:gd name="connsiteY5" fmla="*/ 284542 h 679584"/>
                    <a:gd name="connsiteX0" fmla="*/ 0 w 4331659"/>
                    <a:gd name="connsiteY0" fmla="*/ 679584 h 679584"/>
                    <a:gd name="connsiteX1" fmla="*/ 884012 w 4331659"/>
                    <a:gd name="connsiteY1" fmla="*/ 535933 h 679584"/>
                    <a:gd name="connsiteX2" fmla="*/ 1748686 w 4331659"/>
                    <a:gd name="connsiteY2" fmla="*/ 165752 h 679584"/>
                    <a:gd name="connsiteX3" fmla="*/ 2602311 w 4331659"/>
                    <a:gd name="connsiteY3" fmla="*/ 0 h 679584"/>
                    <a:gd name="connsiteX4" fmla="*/ 3472510 w 4331659"/>
                    <a:gd name="connsiteY4" fmla="*/ 337030 h 679584"/>
                    <a:gd name="connsiteX5" fmla="*/ 4331659 w 4331659"/>
                    <a:gd name="connsiteY5" fmla="*/ 284542 h 679584"/>
                    <a:gd name="connsiteX0" fmla="*/ 0 w 4331659"/>
                    <a:gd name="connsiteY0" fmla="*/ 679584 h 679584"/>
                    <a:gd name="connsiteX1" fmla="*/ 884012 w 4331659"/>
                    <a:gd name="connsiteY1" fmla="*/ 535933 h 679584"/>
                    <a:gd name="connsiteX2" fmla="*/ 1745924 w 4331659"/>
                    <a:gd name="connsiteY2" fmla="*/ 240340 h 679584"/>
                    <a:gd name="connsiteX3" fmla="*/ 2602311 w 4331659"/>
                    <a:gd name="connsiteY3" fmla="*/ 0 h 679584"/>
                    <a:gd name="connsiteX4" fmla="*/ 3472510 w 4331659"/>
                    <a:gd name="connsiteY4" fmla="*/ 337030 h 679584"/>
                    <a:gd name="connsiteX5" fmla="*/ 4331659 w 4331659"/>
                    <a:gd name="connsiteY5" fmla="*/ 284542 h 679584"/>
                    <a:gd name="connsiteX0" fmla="*/ 0 w 4331659"/>
                    <a:gd name="connsiteY0" fmla="*/ 533170 h 533170"/>
                    <a:gd name="connsiteX1" fmla="*/ 884012 w 4331659"/>
                    <a:gd name="connsiteY1" fmla="*/ 389519 h 533170"/>
                    <a:gd name="connsiteX2" fmla="*/ 1745924 w 4331659"/>
                    <a:gd name="connsiteY2" fmla="*/ 93926 h 533170"/>
                    <a:gd name="connsiteX3" fmla="*/ 2599549 w 4331659"/>
                    <a:gd name="connsiteY3" fmla="*/ 0 h 533170"/>
                    <a:gd name="connsiteX4" fmla="*/ 3472510 w 4331659"/>
                    <a:gd name="connsiteY4" fmla="*/ 190616 h 533170"/>
                    <a:gd name="connsiteX5" fmla="*/ 4331659 w 4331659"/>
                    <a:gd name="connsiteY5" fmla="*/ 138128 h 533170"/>
                    <a:gd name="connsiteX0" fmla="*/ 0 w 4331659"/>
                    <a:gd name="connsiteY0" fmla="*/ 533170 h 533170"/>
                    <a:gd name="connsiteX1" fmla="*/ 884012 w 4331659"/>
                    <a:gd name="connsiteY1" fmla="*/ 389519 h 533170"/>
                    <a:gd name="connsiteX2" fmla="*/ 1745924 w 4331659"/>
                    <a:gd name="connsiteY2" fmla="*/ 93926 h 533170"/>
                    <a:gd name="connsiteX3" fmla="*/ 2599549 w 4331659"/>
                    <a:gd name="connsiteY3" fmla="*/ 0 h 533170"/>
                    <a:gd name="connsiteX4" fmla="*/ 3464223 w 4331659"/>
                    <a:gd name="connsiteY4" fmla="*/ 118790 h 533170"/>
                    <a:gd name="connsiteX5" fmla="*/ 4331659 w 4331659"/>
                    <a:gd name="connsiteY5" fmla="*/ 138128 h 533170"/>
                    <a:gd name="connsiteX0" fmla="*/ 0 w 4334421"/>
                    <a:gd name="connsiteY0" fmla="*/ 533170 h 533170"/>
                    <a:gd name="connsiteX1" fmla="*/ 884012 w 4334421"/>
                    <a:gd name="connsiteY1" fmla="*/ 389519 h 533170"/>
                    <a:gd name="connsiteX2" fmla="*/ 1745924 w 4334421"/>
                    <a:gd name="connsiteY2" fmla="*/ 93926 h 533170"/>
                    <a:gd name="connsiteX3" fmla="*/ 2599549 w 4334421"/>
                    <a:gd name="connsiteY3" fmla="*/ 0 h 533170"/>
                    <a:gd name="connsiteX4" fmla="*/ 3464223 w 4334421"/>
                    <a:gd name="connsiteY4" fmla="*/ 118790 h 533170"/>
                    <a:gd name="connsiteX5" fmla="*/ 4334421 w 4334421"/>
                    <a:gd name="connsiteY5" fmla="*/ 270729 h 533170"/>
                    <a:gd name="connsiteX0" fmla="*/ 0 w 4331659"/>
                    <a:gd name="connsiteY0" fmla="*/ 544221 h 544221"/>
                    <a:gd name="connsiteX1" fmla="*/ 881250 w 4331659"/>
                    <a:gd name="connsiteY1" fmla="*/ 389519 h 544221"/>
                    <a:gd name="connsiteX2" fmla="*/ 1743162 w 4331659"/>
                    <a:gd name="connsiteY2" fmla="*/ 93926 h 544221"/>
                    <a:gd name="connsiteX3" fmla="*/ 2596787 w 4331659"/>
                    <a:gd name="connsiteY3" fmla="*/ 0 h 544221"/>
                    <a:gd name="connsiteX4" fmla="*/ 3461461 w 4331659"/>
                    <a:gd name="connsiteY4" fmla="*/ 118790 h 544221"/>
                    <a:gd name="connsiteX5" fmla="*/ 4331659 w 4331659"/>
                    <a:gd name="connsiteY5" fmla="*/ 270729 h 5442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31659" h="544221">
                      <a:moveTo>
                        <a:pt x="0" y="544221"/>
                      </a:moveTo>
                      <a:lnTo>
                        <a:pt x="881250" y="389519"/>
                      </a:lnTo>
                      <a:lnTo>
                        <a:pt x="1743162" y="93926"/>
                      </a:lnTo>
                      <a:lnTo>
                        <a:pt x="2596787" y="0"/>
                      </a:lnTo>
                      <a:lnTo>
                        <a:pt x="3461461" y="118790"/>
                      </a:lnTo>
                      <a:lnTo>
                        <a:pt x="4331659" y="270729"/>
                      </a:lnTo>
                    </a:path>
                  </a:pathLst>
                </a:custGeom>
                <a:noFill/>
                <a:ln w="25400" cap="rnd"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grpSp>
              <p:nvGrpSpPr>
                <p:cNvPr id="105" name="Gruppo 104">
                  <a:extLst>
                    <a:ext uri="{FF2B5EF4-FFF2-40B4-BE49-F238E27FC236}">
                      <a16:creationId xmlns:a16="http://schemas.microsoft.com/office/drawing/2014/main" id="{7D8EC003-B9E9-4347-5EAA-E7D336524C2A}"/>
                    </a:ext>
                  </a:extLst>
                </p:cNvPr>
                <p:cNvGrpSpPr/>
                <p:nvPr/>
              </p:nvGrpSpPr>
              <p:grpSpPr>
                <a:xfrm>
                  <a:off x="1932267" y="2484771"/>
                  <a:ext cx="4428609" cy="643932"/>
                  <a:chOff x="1932267" y="2484771"/>
                  <a:chExt cx="4428609" cy="643932"/>
                </a:xfrm>
              </p:grpSpPr>
              <p:sp>
                <p:nvSpPr>
                  <p:cNvPr id="106" name="Ovale 105">
                    <a:extLst>
                      <a:ext uri="{FF2B5EF4-FFF2-40B4-BE49-F238E27FC236}">
                        <a16:creationId xmlns:a16="http://schemas.microsoft.com/office/drawing/2014/main" id="{A6C93FAC-3DD1-DE7B-D60E-16DDBAA827D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1932267" y="3020703"/>
                    <a:ext cx="108000" cy="10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107" name="Ovale 106">
                    <a:extLst>
                      <a:ext uri="{FF2B5EF4-FFF2-40B4-BE49-F238E27FC236}">
                        <a16:creationId xmlns:a16="http://schemas.microsoft.com/office/drawing/2014/main" id="{A197E17C-0482-AB02-C0D7-2B9BB569854F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2796389" y="2877051"/>
                    <a:ext cx="108000" cy="10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108" name="Ovale 107">
                    <a:extLst>
                      <a:ext uri="{FF2B5EF4-FFF2-40B4-BE49-F238E27FC236}">
                        <a16:creationId xmlns:a16="http://schemas.microsoft.com/office/drawing/2014/main" id="{88B36266-F0BA-B7AE-62CC-8CA57BC93886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3660511" y="2578697"/>
                    <a:ext cx="108000" cy="10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109" name="Ovale 108">
                    <a:extLst>
                      <a:ext uri="{FF2B5EF4-FFF2-40B4-BE49-F238E27FC236}">
                        <a16:creationId xmlns:a16="http://schemas.microsoft.com/office/drawing/2014/main" id="{B08F7DF9-74B0-812D-9F61-BD5F2B38D7BB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4524633" y="2484771"/>
                    <a:ext cx="108000" cy="10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110" name="Ovale 109">
                    <a:extLst>
                      <a:ext uri="{FF2B5EF4-FFF2-40B4-BE49-F238E27FC236}">
                        <a16:creationId xmlns:a16="http://schemas.microsoft.com/office/drawing/2014/main" id="{9269AC67-0501-1181-3335-8A8F805FCC14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388755" y="2603561"/>
                    <a:ext cx="108000" cy="10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  <p:sp>
                <p:nvSpPr>
                  <p:cNvPr id="111" name="Ovale 110">
                    <a:extLst>
                      <a:ext uri="{FF2B5EF4-FFF2-40B4-BE49-F238E27FC236}">
                        <a16:creationId xmlns:a16="http://schemas.microsoft.com/office/drawing/2014/main" id="{E1C89C5F-2BAB-B2B8-9935-D721BB38AD72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6252876" y="2749975"/>
                    <a:ext cx="108000" cy="108000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/>
                  </a:p>
                </p:txBody>
              </p:sp>
            </p:grpSp>
          </p:grpSp>
        </p:grpSp>
      </p:grpSp>
      <p:grpSp>
        <p:nvGrpSpPr>
          <p:cNvPr id="45" name="LEGENDA">
            <a:extLst>
              <a:ext uri="{FF2B5EF4-FFF2-40B4-BE49-F238E27FC236}">
                <a16:creationId xmlns:a16="http://schemas.microsoft.com/office/drawing/2014/main" id="{95624C5B-9BB0-55DE-0E9A-0DC7AFAAB11F}"/>
              </a:ext>
            </a:extLst>
          </p:cNvPr>
          <p:cNvGrpSpPr/>
          <p:nvPr/>
        </p:nvGrpSpPr>
        <p:grpSpPr>
          <a:xfrm>
            <a:off x="1050290" y="5897236"/>
            <a:ext cx="3973428" cy="108000"/>
            <a:chOff x="4394546" y="5899101"/>
            <a:chExt cx="3973428" cy="108000"/>
          </a:xfrm>
        </p:grpSpPr>
        <p:sp>
          <p:nvSpPr>
            <p:cNvPr id="46" name="TextBox 13">
              <a:extLst>
                <a:ext uri="{FF2B5EF4-FFF2-40B4-BE49-F238E27FC236}">
                  <a16:creationId xmlns:a16="http://schemas.microsoft.com/office/drawing/2014/main" id="{348921B0-5EA4-F4CE-F3AA-E7B5B68DF656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394546" y="5899101"/>
              <a:ext cx="108000" cy="10800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Family history of asthma</a:t>
              </a:r>
            </a:p>
          </p:txBody>
        </p:sp>
        <p:sp>
          <p:nvSpPr>
            <p:cNvPr id="47" name="TextBox 12">
              <a:extLst>
                <a:ext uri="{FF2B5EF4-FFF2-40B4-BE49-F238E27FC236}">
                  <a16:creationId xmlns:a16="http://schemas.microsoft.com/office/drawing/2014/main" id="{399BF651-327C-AE6B-9622-8619460C2979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379215" y="5899101"/>
              <a:ext cx="108000" cy="10800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Family history of atopy</a:t>
              </a:r>
            </a:p>
          </p:txBody>
        </p:sp>
        <p:sp>
          <p:nvSpPr>
            <p:cNvPr id="48" name="TextBox 13">
              <a:extLst>
                <a:ext uri="{FF2B5EF4-FFF2-40B4-BE49-F238E27FC236}">
                  <a16:creationId xmlns:a16="http://schemas.microsoft.com/office/drawing/2014/main" id="{C8C99CC6-0C03-DE71-B254-02A2A5213870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8259974" y="5899101"/>
              <a:ext cx="108000" cy="108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US" sz="1200" dirty="0">
                  <a:solidFill>
                    <a:schemeClr val="accent6"/>
                  </a:solidFill>
                </a:rPr>
                <a:t>No family history of atopy/asthma</a:t>
              </a:r>
              <a:endParaRPr lang="en-GB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29A6B08-267A-ED75-A7EC-089826401E9E}"/>
              </a:ext>
            </a:extLst>
          </p:cNvPr>
          <p:cNvSpPr txBox="1"/>
          <p:nvPr/>
        </p:nvSpPr>
        <p:spPr>
          <a:xfrm>
            <a:off x="1416050" y="5529783"/>
            <a:ext cx="5759450" cy="26898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1400" b="1">
                <a:solidFill>
                  <a:schemeClr val="accent6"/>
                </a:solidFill>
              </a:defRPr>
            </a:lvl1pPr>
          </a:lstStyle>
          <a:p>
            <a:r>
              <a:rPr lang="fr-CH" dirty="0"/>
              <a:t>Age of infants </a:t>
            </a:r>
            <a:r>
              <a:rPr lang="fr-CH" b="0" dirty="0"/>
              <a:t>(</a:t>
            </a:r>
            <a:r>
              <a:rPr lang="fr-CH" b="0" dirty="0" err="1"/>
              <a:t>months</a:t>
            </a:r>
            <a:r>
              <a:rPr lang="fr-CH" b="0" dirty="0"/>
              <a:t>)</a:t>
            </a:r>
            <a:endParaRPr lang="en-GB" b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D8135C-BCAE-70F2-3420-400D0B1DA126}"/>
              </a:ext>
            </a:extLst>
          </p:cNvPr>
          <p:cNvSpPr txBox="1"/>
          <p:nvPr/>
        </p:nvSpPr>
        <p:spPr>
          <a:xfrm>
            <a:off x="6822904" y="2564442"/>
            <a:ext cx="1196499" cy="6093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GB" sz="1100" b="1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P=0.001</a:t>
            </a:r>
            <a:br>
              <a:rPr kumimoji="0" lang="en-GB" sz="1100" b="1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100" b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atopy/asthma versus no history of atopy/asthma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479830-6510-0B42-553E-35ED455DC42B}"/>
              </a:ext>
            </a:extLst>
          </p:cNvPr>
          <p:cNvSpPr txBox="1"/>
          <p:nvPr/>
        </p:nvSpPr>
        <p:spPr>
          <a:xfrm>
            <a:off x="6822904" y="3494515"/>
            <a:ext cx="1711495" cy="457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GB" sz="1100" b="1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fr-CH" sz="1100" b="1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=0.003</a:t>
            </a:r>
            <a:br>
              <a:rPr kumimoji="0" lang="fr-CH" sz="1100" b="1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100" b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atopy/asthma versus no history of atopy/asthma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A278C5-7D22-8AB7-11FC-E4BD296E49A3}"/>
              </a:ext>
            </a:extLst>
          </p:cNvPr>
          <p:cNvSpPr txBox="1"/>
          <p:nvPr/>
        </p:nvSpPr>
        <p:spPr>
          <a:xfrm>
            <a:off x="6822904" y="4142352"/>
            <a:ext cx="1603495" cy="83869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GB" sz="1100" b="1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</a:rPr>
              <a:t>P</a:t>
            </a:r>
            <a:r>
              <a:rPr kumimoji="0" lang="fr-CH" sz="1100" b="1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</a:rPr>
              <a:t>&lt;0.007</a:t>
            </a:r>
            <a:br>
              <a:rPr kumimoji="0" lang="fr-CH" sz="1100" b="1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</a:rPr>
            </a:br>
            <a:r>
              <a:rPr kumimoji="0" lang="en-GB" sz="1100" b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</a:rPr>
              <a:t>atopy/asthma versus no history of atopy/asthma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buClrTx/>
              <a:buSzTx/>
              <a:buFontTx/>
              <a:buNone/>
              <a:tabLst/>
              <a:defRPr/>
            </a:pPr>
            <a:r>
              <a:rPr kumimoji="0" lang="en-GB" sz="1100" b="1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</a:rPr>
              <a:t>P</a:t>
            </a:r>
            <a:r>
              <a:rPr kumimoji="0" lang="fr-CH" sz="1100" b="1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</a:rPr>
              <a:t>=0.007</a:t>
            </a:r>
            <a:br>
              <a:rPr lang="fr-CH" sz="1100" b="1" dirty="0">
                <a:solidFill>
                  <a:schemeClr val="accent6"/>
                </a:solidFill>
                <a:latin typeface="Calibri" panose="020F0502020204030204"/>
              </a:rPr>
            </a:br>
            <a:r>
              <a:rPr kumimoji="0" lang="fr-CH" sz="1100" b="0" u="none" strike="noStrike" kern="1200" cap="none" spc="0" normalizeH="0" baseline="0" noProof="0" dirty="0" err="1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</a:rPr>
              <a:t>asthma</a:t>
            </a:r>
            <a:r>
              <a:rPr kumimoji="0" lang="fr-CH" sz="1100" b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</a:rPr>
              <a:t> versus </a:t>
            </a:r>
            <a:r>
              <a:rPr kumimoji="0" lang="fr-CH" sz="1100" b="0" u="none" strike="noStrike" kern="1200" cap="none" spc="0" normalizeH="0" baseline="0" noProof="0" dirty="0" err="1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</a:rPr>
              <a:t>atopy</a:t>
            </a:r>
            <a:endParaRPr kumimoji="0" lang="en-GB" sz="1100" b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4" name="Titolo 33">
            <a:extLst>
              <a:ext uri="{FF2B5EF4-FFF2-40B4-BE49-F238E27FC236}">
                <a16:creationId xmlns:a16="http://schemas.microsoft.com/office/drawing/2014/main" id="{B8FDD67B-4B72-69FE-FB87-CA1056A6D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Infants with a parental history of asthma or atopy have </a:t>
            </a:r>
            <a:br>
              <a:rPr lang="en-US" dirty="0"/>
            </a:br>
            <a:r>
              <a:rPr lang="en-US" dirty="0"/>
              <a:t>an increased risk of respiratory infection</a:t>
            </a:r>
            <a:endParaRPr lang="it-IT" dirty="0"/>
          </a:p>
        </p:txBody>
      </p:sp>
      <p:sp>
        <p:nvSpPr>
          <p:cNvPr id="38" name="Segnaposto testo 37">
            <a:extLst>
              <a:ext uri="{FF2B5EF4-FFF2-40B4-BE49-F238E27FC236}">
                <a16:creationId xmlns:a16="http://schemas.microsoft.com/office/drawing/2014/main" id="{DB12C527-9AAE-9596-EE00-01304F69164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it-IT" dirty="0"/>
              <a:t>Figure </a:t>
            </a:r>
            <a:r>
              <a:rPr lang="it-IT" dirty="0" err="1"/>
              <a:t>adapted</a:t>
            </a:r>
            <a:r>
              <a:rPr lang="it-IT" dirty="0"/>
              <a:t> from </a:t>
            </a:r>
            <a:r>
              <a:rPr lang="it-IT" dirty="0" err="1"/>
              <a:t>Bosken</a:t>
            </a:r>
            <a:r>
              <a:rPr lang="it-IT" dirty="0"/>
              <a:t> CH et al. 2000.</a:t>
            </a:r>
            <a:r>
              <a:rPr lang="it-IT" baseline="30000" dirty="0"/>
              <a:t>1</a:t>
            </a:r>
          </a:p>
          <a:p>
            <a:r>
              <a:rPr lang="it-IT" dirty="0"/>
              <a:t>LRI, </a:t>
            </a:r>
            <a:r>
              <a:rPr lang="it-IT" dirty="0" err="1"/>
              <a:t>lower</a:t>
            </a:r>
            <a:r>
              <a:rPr lang="it-IT" dirty="0"/>
              <a:t> </a:t>
            </a:r>
            <a:r>
              <a:rPr lang="it-IT" dirty="0" err="1"/>
              <a:t>respiratory</a:t>
            </a:r>
            <a:r>
              <a:rPr lang="it-IT" dirty="0"/>
              <a:t> </a:t>
            </a:r>
            <a:r>
              <a:rPr lang="it-IT" dirty="0" err="1"/>
              <a:t>infection</a:t>
            </a:r>
            <a:r>
              <a:rPr lang="it-IT" dirty="0"/>
              <a:t>; RI, </a:t>
            </a:r>
            <a:r>
              <a:rPr lang="it-IT" dirty="0" err="1"/>
              <a:t>respiratory</a:t>
            </a:r>
            <a:r>
              <a:rPr lang="it-IT" dirty="0"/>
              <a:t> </a:t>
            </a:r>
            <a:r>
              <a:rPr lang="it-IT" dirty="0" err="1"/>
              <a:t>infection</a:t>
            </a:r>
            <a:r>
              <a:rPr lang="it-IT" dirty="0"/>
              <a:t>; URI, upper </a:t>
            </a:r>
            <a:r>
              <a:rPr lang="it-IT" dirty="0" err="1"/>
              <a:t>respiratory</a:t>
            </a:r>
            <a:r>
              <a:rPr lang="it-IT" dirty="0"/>
              <a:t> </a:t>
            </a:r>
            <a:r>
              <a:rPr lang="it-IT" dirty="0" err="1"/>
              <a:t>infection</a:t>
            </a:r>
            <a:r>
              <a:rPr lang="it-IT" dirty="0"/>
              <a:t>.</a:t>
            </a:r>
          </a:p>
          <a:p>
            <a:r>
              <a:rPr lang="it-IT" dirty="0"/>
              <a:t>1. </a:t>
            </a:r>
            <a:r>
              <a:rPr lang="it-IT" dirty="0" err="1"/>
              <a:t>Bosken</a:t>
            </a:r>
            <a:r>
              <a:rPr lang="it-IT" dirty="0"/>
              <a:t> CH, et al. </a:t>
            </a:r>
            <a:r>
              <a:rPr lang="it-IT" dirty="0" err="1"/>
              <a:t>Am</a:t>
            </a:r>
            <a:r>
              <a:rPr lang="it-IT" dirty="0"/>
              <a:t> J </a:t>
            </a:r>
            <a:r>
              <a:rPr lang="it-IT" dirty="0" err="1"/>
              <a:t>Respir</a:t>
            </a:r>
            <a:r>
              <a:rPr lang="it-IT" dirty="0"/>
              <a:t> </a:t>
            </a:r>
            <a:r>
              <a:rPr lang="it-IT" dirty="0" err="1"/>
              <a:t>Crit</a:t>
            </a:r>
            <a:r>
              <a:rPr lang="it-IT" dirty="0"/>
              <a:t> Care </a:t>
            </a:r>
            <a:r>
              <a:rPr lang="it-IT" dirty="0" err="1"/>
              <a:t>Med</a:t>
            </a:r>
            <a:r>
              <a:rPr lang="it-IT" dirty="0"/>
              <a:t>. 2000;161:1810-1815.</a:t>
            </a: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A5C4B244-FD38-C922-87EF-3B45440ED6A3}"/>
              </a:ext>
            </a:extLst>
          </p:cNvPr>
          <p:cNvSpPr/>
          <p:nvPr/>
        </p:nvSpPr>
        <p:spPr>
          <a:xfrm>
            <a:off x="-1" y="1419417"/>
            <a:ext cx="1416051" cy="540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Content Placeholder 5">
            <a:extLst>
              <a:ext uri="{FF2B5EF4-FFF2-40B4-BE49-F238E27FC236}">
                <a16:creationId xmlns:a16="http://schemas.microsoft.com/office/drawing/2014/main" id="{86DA31A1-3B7C-602A-ED6A-4C2FB353CF54}"/>
              </a:ext>
            </a:extLst>
          </p:cNvPr>
          <p:cNvSpPr txBox="1">
            <a:spLocks/>
          </p:cNvSpPr>
          <p:nvPr/>
        </p:nvSpPr>
        <p:spPr>
          <a:xfrm>
            <a:off x="371475" y="1456361"/>
            <a:ext cx="6804025" cy="498598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Rates of respiratory infection by parental history </a:t>
            </a:r>
            <a:b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of asthma or atopy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20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4FA633DC-866A-D8E7-8410-CED7061BEBEC}"/>
              </a:ext>
            </a:extLst>
          </p:cNvPr>
          <p:cNvSpPr txBox="1"/>
          <p:nvPr/>
        </p:nvSpPr>
        <p:spPr>
          <a:xfrm rot="16200000">
            <a:off x="-746776" y="3645363"/>
            <a:ext cx="2879727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accent6"/>
                </a:solidFill>
              </a:rPr>
              <a:t>Rate of RI </a:t>
            </a:r>
            <a:r>
              <a:rPr lang="en-US" sz="1400" dirty="0">
                <a:solidFill>
                  <a:schemeClr val="accent6"/>
                </a:solidFill>
              </a:rPr>
              <a:t>(illnesses/infant/year)</a:t>
            </a:r>
            <a:endParaRPr lang="en-GB" sz="1400" dirty="0">
              <a:solidFill>
                <a:schemeClr val="accent6"/>
              </a:solidFill>
            </a:endParaRPr>
          </a:p>
        </p:txBody>
      </p:sp>
      <p:sp>
        <p:nvSpPr>
          <p:cNvPr id="121" name="TextBox 21">
            <a:extLst>
              <a:ext uri="{FF2B5EF4-FFF2-40B4-BE49-F238E27FC236}">
                <a16:creationId xmlns:a16="http://schemas.microsoft.com/office/drawing/2014/main" id="{2C7F86D5-D952-F857-0627-384124E01614}"/>
              </a:ext>
            </a:extLst>
          </p:cNvPr>
          <p:cNvSpPr txBox="1"/>
          <p:nvPr/>
        </p:nvSpPr>
        <p:spPr>
          <a:xfrm>
            <a:off x="2985647" y="2281294"/>
            <a:ext cx="387927" cy="251795"/>
          </a:xfrm>
          <a:prstGeom prst="rect">
            <a:avLst/>
          </a:prstGeom>
          <a:noFill/>
        </p:spPr>
        <p:txBody>
          <a:bodyPr wrap="none" lIns="0" tIns="0" rIns="0" bIns="36000" anchor="b" anchorCtr="0">
            <a:spAutoFit/>
          </a:bodyPr>
          <a:lstStyle/>
          <a:p>
            <a:r>
              <a:rPr lang="en-GB" sz="1400" b="1" dirty="0">
                <a:solidFill>
                  <a:schemeClr val="tx2"/>
                </a:solidFill>
                <a:cs typeface="Arial" panose="020B0604020202020204" pitchFamily="34" charset="0"/>
              </a:rPr>
              <a:t>All RI</a:t>
            </a:r>
            <a:endParaRPr lang="en-GB" sz="1400" b="1" dirty="0">
              <a:solidFill>
                <a:schemeClr val="tx2"/>
              </a:solidFill>
            </a:endParaRPr>
          </a:p>
        </p:txBody>
      </p:sp>
      <p:sp>
        <p:nvSpPr>
          <p:cNvPr id="122" name="TextBox 21">
            <a:extLst>
              <a:ext uri="{FF2B5EF4-FFF2-40B4-BE49-F238E27FC236}">
                <a16:creationId xmlns:a16="http://schemas.microsoft.com/office/drawing/2014/main" id="{86DBF341-00D7-598E-4D36-3DACF33E5BCA}"/>
              </a:ext>
            </a:extLst>
          </p:cNvPr>
          <p:cNvSpPr txBox="1"/>
          <p:nvPr/>
        </p:nvSpPr>
        <p:spPr>
          <a:xfrm>
            <a:off x="2985647" y="3165484"/>
            <a:ext cx="266098" cy="251795"/>
          </a:xfrm>
          <a:prstGeom prst="rect">
            <a:avLst/>
          </a:prstGeom>
          <a:noFill/>
        </p:spPr>
        <p:txBody>
          <a:bodyPr wrap="none" lIns="0" tIns="0" rIns="0" bIns="36000" anchor="b" anchorCtr="0">
            <a:spAutoFit/>
          </a:bodyPr>
          <a:lstStyle/>
          <a:p>
            <a:r>
              <a:rPr lang="en-GB" sz="1400" b="1" dirty="0">
                <a:solidFill>
                  <a:schemeClr val="tx2"/>
                </a:solidFill>
                <a:cs typeface="Arial" panose="020B0604020202020204" pitchFamily="34" charset="0"/>
              </a:rPr>
              <a:t>URI</a:t>
            </a:r>
            <a:endParaRPr lang="en-GB" sz="1400" b="1" dirty="0">
              <a:solidFill>
                <a:schemeClr val="tx2"/>
              </a:solidFill>
            </a:endParaRPr>
          </a:p>
        </p:txBody>
      </p:sp>
      <p:sp>
        <p:nvSpPr>
          <p:cNvPr id="123" name="TextBox 21">
            <a:extLst>
              <a:ext uri="{FF2B5EF4-FFF2-40B4-BE49-F238E27FC236}">
                <a16:creationId xmlns:a16="http://schemas.microsoft.com/office/drawing/2014/main" id="{F05631B0-4EEC-208D-5B8E-EF08732E3EE2}"/>
              </a:ext>
            </a:extLst>
          </p:cNvPr>
          <p:cNvSpPr txBox="1"/>
          <p:nvPr/>
        </p:nvSpPr>
        <p:spPr>
          <a:xfrm>
            <a:off x="2985647" y="4049674"/>
            <a:ext cx="224420" cy="251795"/>
          </a:xfrm>
          <a:prstGeom prst="rect">
            <a:avLst/>
          </a:prstGeom>
          <a:noFill/>
        </p:spPr>
        <p:txBody>
          <a:bodyPr wrap="none" lIns="0" tIns="0" rIns="0" bIns="36000" anchor="b" anchorCtr="0">
            <a:spAutoFit/>
          </a:bodyPr>
          <a:lstStyle/>
          <a:p>
            <a:r>
              <a:rPr lang="en-GB" sz="1400" b="1" dirty="0">
                <a:solidFill>
                  <a:schemeClr val="tx2"/>
                </a:solidFill>
                <a:cs typeface="Arial" panose="020B0604020202020204" pitchFamily="34" charset="0"/>
              </a:rPr>
              <a:t>LRI</a:t>
            </a:r>
            <a:endParaRPr lang="en-GB" sz="1400" b="1" dirty="0">
              <a:solidFill>
                <a:schemeClr val="tx2"/>
              </a:solidFill>
            </a:endParaRPr>
          </a:p>
        </p:txBody>
      </p:sp>
      <p:sp>
        <p:nvSpPr>
          <p:cNvPr id="124" name="Parentesi quadra chiusa 123">
            <a:extLst>
              <a:ext uri="{FF2B5EF4-FFF2-40B4-BE49-F238E27FC236}">
                <a16:creationId xmlns:a16="http://schemas.microsoft.com/office/drawing/2014/main" id="{B7611CF0-1733-7CBC-5207-51BF3D8387E0}"/>
              </a:ext>
            </a:extLst>
          </p:cNvPr>
          <p:cNvSpPr/>
          <p:nvPr/>
        </p:nvSpPr>
        <p:spPr>
          <a:xfrm>
            <a:off x="6543625" y="2446357"/>
            <a:ext cx="108000" cy="817524"/>
          </a:xfrm>
          <a:prstGeom prst="rightBracket">
            <a:avLst>
              <a:gd name="adj" fmla="val 0"/>
            </a:avLst>
          </a:prstGeom>
          <a:ln w="127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5" name="Parentesi quadra chiusa 124">
            <a:extLst>
              <a:ext uri="{FF2B5EF4-FFF2-40B4-BE49-F238E27FC236}">
                <a16:creationId xmlns:a16="http://schemas.microsoft.com/office/drawing/2014/main" id="{CB49BFC8-3A7E-F3FE-64BF-ABE99B2E442E}"/>
              </a:ext>
            </a:extLst>
          </p:cNvPr>
          <p:cNvSpPr/>
          <p:nvPr/>
        </p:nvSpPr>
        <p:spPr>
          <a:xfrm>
            <a:off x="6543625" y="3429000"/>
            <a:ext cx="108000" cy="601133"/>
          </a:xfrm>
          <a:prstGeom prst="rightBracket">
            <a:avLst>
              <a:gd name="adj" fmla="val 0"/>
            </a:avLst>
          </a:prstGeom>
          <a:ln w="127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6" name="Parentesi quadra chiusa 125">
            <a:extLst>
              <a:ext uri="{FF2B5EF4-FFF2-40B4-BE49-F238E27FC236}">
                <a16:creationId xmlns:a16="http://schemas.microsoft.com/office/drawing/2014/main" id="{C6ED68BD-3E1C-8006-C38A-8A87F00D9A2F}"/>
              </a:ext>
            </a:extLst>
          </p:cNvPr>
          <p:cNvSpPr/>
          <p:nvPr/>
        </p:nvSpPr>
        <p:spPr>
          <a:xfrm>
            <a:off x="6543625" y="4192612"/>
            <a:ext cx="108000" cy="825476"/>
          </a:xfrm>
          <a:prstGeom prst="rightBracket">
            <a:avLst>
              <a:gd name="adj" fmla="val 0"/>
            </a:avLst>
          </a:prstGeom>
          <a:ln w="127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TextBox 138">
            <a:extLst>
              <a:ext uri="{FF2B5EF4-FFF2-40B4-BE49-F238E27FC236}">
                <a16:creationId xmlns:a16="http://schemas.microsoft.com/office/drawing/2014/main" id="{4596871F-E8C7-B648-D815-6BB8BEC75EE5}"/>
              </a:ext>
            </a:extLst>
          </p:cNvPr>
          <p:cNvSpPr txBox="1"/>
          <p:nvPr/>
        </p:nvSpPr>
        <p:spPr>
          <a:xfrm>
            <a:off x="11229795" y="287001"/>
            <a:ext cx="860172" cy="2742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Family history of</a:t>
            </a:r>
            <a:b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</a:br>
            <a: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asthma/atopy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04473A6-2087-724E-E1B3-07F167800439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7" name="Graphic 26" descr="DNA with solid fill">
            <a:extLst>
              <a:ext uri="{FF2B5EF4-FFF2-40B4-BE49-F238E27FC236}">
                <a16:creationId xmlns:a16="http://schemas.microsoft.com/office/drawing/2014/main" id="{B1D7D4CA-B94E-18C0-2E29-8A17D86767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498746">
            <a:off x="11322906" y="552946"/>
            <a:ext cx="673950" cy="713489"/>
          </a:xfrm>
          <a:prstGeom prst="rect">
            <a:avLst/>
          </a:prstGeom>
        </p:spPr>
      </p:pic>
      <p:sp>
        <p:nvSpPr>
          <p:cNvPr id="2" name="Segnaposto testo 128">
            <a:extLst>
              <a:ext uri="{FF2B5EF4-FFF2-40B4-BE49-F238E27FC236}">
                <a16:creationId xmlns:a16="http://schemas.microsoft.com/office/drawing/2014/main" id="{7712289A-0820-AFAA-559A-99926491DDB2}"/>
              </a:ext>
            </a:extLst>
          </p:cNvPr>
          <p:cNvSpPr txBox="1">
            <a:spLocks/>
          </p:cNvSpPr>
          <p:nvPr/>
        </p:nvSpPr>
        <p:spPr>
          <a:xfrm>
            <a:off x="8491619" y="2935884"/>
            <a:ext cx="3143006" cy="1774818"/>
          </a:xfrm>
          <a:prstGeom prst="rect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vert="horz" wrap="square" lIns="180000" tIns="108000" rIns="180000" bIns="10800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24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39700" indent="-139700" algn="l" defTabSz="914400" rtl="0" eaLnBrk="1" latinLnBrk="0" hangingPunct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 algn="l" defTabSz="914400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0" dirty="0"/>
              <a:t>In a prospective study of 1193 infants from birth to 18 month of age, </a:t>
            </a:r>
            <a:r>
              <a:rPr lang="en-GB" dirty="0">
                <a:solidFill>
                  <a:schemeClr val="accent2"/>
                </a:solidFill>
              </a:rPr>
              <a:t>parental history of asthma or atopy increased the rates of RTI</a:t>
            </a:r>
            <a:r>
              <a:rPr lang="en-GB" b="0" dirty="0"/>
              <a:t>, reaching a maximum at </a:t>
            </a:r>
            <a:br>
              <a:rPr lang="en-GB" b="0" dirty="0"/>
            </a:br>
            <a:r>
              <a:rPr lang="en-GB" b="0" dirty="0"/>
              <a:t>7–12 months of age</a:t>
            </a:r>
            <a:r>
              <a:rPr lang="en-GB" b="0" baseline="30000" dirty="0"/>
              <a:t>1</a:t>
            </a:r>
            <a:endParaRPr lang="it-IT" b="0" dirty="0"/>
          </a:p>
        </p:txBody>
      </p:sp>
    </p:spTree>
    <p:extLst>
      <p:ext uri="{BB962C8B-B14F-4D97-AF65-F5344CB8AC3E}">
        <p14:creationId xmlns:p14="http://schemas.microsoft.com/office/powerpoint/2010/main" val="3547533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DIMA" hidden="1">
            <a:extLst>
              <a:ext uri="{FF2B5EF4-FFF2-40B4-BE49-F238E27FC236}">
                <a16:creationId xmlns:a16="http://schemas.microsoft.com/office/drawing/2014/main" id="{8CBAFAF4-9183-152E-3D3C-EE0CA21B0EC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416050" y="2349977"/>
            <a:ext cx="10080625" cy="2879248"/>
            <a:chOff x="1416050" y="2349500"/>
            <a:chExt cx="10080625" cy="2700338"/>
          </a:xfrm>
        </p:grpSpPr>
        <p:sp>
          <p:nvSpPr>
            <p:cNvPr id="57" name="Rettangolo 56">
              <a:extLst>
                <a:ext uri="{FF2B5EF4-FFF2-40B4-BE49-F238E27FC236}">
                  <a16:creationId xmlns:a16="http://schemas.microsoft.com/office/drawing/2014/main" id="{738B9D17-1940-B622-0731-7869A6FE237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796675" y="2349500"/>
              <a:ext cx="2700000" cy="2700338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8" name="Rettangolo 57">
              <a:extLst>
                <a:ext uri="{FF2B5EF4-FFF2-40B4-BE49-F238E27FC236}">
                  <a16:creationId xmlns:a16="http://schemas.microsoft.com/office/drawing/2014/main" id="{D173FFCB-A27B-E223-D650-257C3ECB0DD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06362" y="2349500"/>
              <a:ext cx="2700000" cy="2700338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9" name="Rettangolo 58">
              <a:extLst>
                <a:ext uri="{FF2B5EF4-FFF2-40B4-BE49-F238E27FC236}">
                  <a16:creationId xmlns:a16="http://schemas.microsoft.com/office/drawing/2014/main" id="{0AB14435-0F0B-4705-6479-676B44F2819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416050" y="2349500"/>
              <a:ext cx="2700000" cy="2700338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aphicFrame>
        <p:nvGraphicFramePr>
          <p:cNvPr id="17" name="GR1">
            <a:extLst>
              <a:ext uri="{FF2B5EF4-FFF2-40B4-BE49-F238E27FC236}">
                <a16:creationId xmlns:a16="http://schemas.microsoft.com/office/drawing/2014/main" id="{F49E3D26-9283-8871-B665-9F3FFD1C67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4426046"/>
              </p:ext>
            </p:extLst>
          </p:nvPr>
        </p:nvGraphicFramePr>
        <p:xfrm>
          <a:off x="335669" y="1954959"/>
          <a:ext cx="3662130" cy="3994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GR2">
            <a:extLst>
              <a:ext uri="{FF2B5EF4-FFF2-40B4-BE49-F238E27FC236}">
                <a16:creationId xmlns:a16="http://schemas.microsoft.com/office/drawing/2014/main" id="{04CF9057-FF5E-C582-146E-AD67681A7D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4962879"/>
              </p:ext>
            </p:extLst>
          </p:nvPr>
        </p:nvGraphicFramePr>
        <p:xfrm>
          <a:off x="4370824" y="2103757"/>
          <a:ext cx="3662130" cy="3882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C13BA210-2ABC-F693-A9FB-5EB8D1EAD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 dirty="0"/>
              <a:t>OM-85 use may result in a reduction in the prevalence and duration </a:t>
            </a:r>
            <a:br>
              <a:rPr lang="en-GB" dirty="0"/>
            </a:br>
            <a:r>
              <a:rPr lang="en-GB" dirty="0"/>
              <a:t>of </a:t>
            </a:r>
            <a:r>
              <a:rPr lang="en-GB" dirty="0" err="1"/>
              <a:t>rRTIs</a:t>
            </a:r>
            <a:r>
              <a:rPr lang="en-GB" dirty="0"/>
              <a:t> in children with parental history of asthma and allergy</a:t>
            </a:r>
          </a:p>
        </p:txBody>
      </p:sp>
      <p:sp>
        <p:nvSpPr>
          <p:cNvPr id="42" name="Segnaposto testo 41">
            <a:extLst>
              <a:ext uri="{FF2B5EF4-FFF2-40B4-BE49-F238E27FC236}">
                <a16:creationId xmlns:a16="http://schemas.microsoft.com/office/drawing/2014/main" id="{8EFD2E2E-E16D-C755-BBD8-6F4E2560A10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/>
          <a:lstStyle/>
          <a:p>
            <a:r>
              <a:rPr lang="en-US" dirty="0"/>
              <a:t>*Treatment of children below 6 months (or 12 months depending on the country) is considered as an off label-use. </a:t>
            </a:r>
            <a:r>
              <a:rPr lang="en-US" dirty="0" err="1"/>
              <a:t>sLRIs</a:t>
            </a:r>
            <a:r>
              <a:rPr lang="en-US" dirty="0"/>
              <a:t> were associated with fever and/or wheezing.</a:t>
            </a:r>
          </a:p>
          <a:p>
            <a:r>
              <a:rPr lang="en-US" dirty="0"/>
              <a:t>RTI, respiratory tract infection; </a:t>
            </a:r>
            <a:r>
              <a:rPr lang="en-US" dirty="0" err="1"/>
              <a:t>rRTI</a:t>
            </a:r>
            <a:r>
              <a:rPr lang="en-US" dirty="0"/>
              <a:t>, recurrent respiratory tract infection; </a:t>
            </a:r>
            <a:r>
              <a:rPr lang="en-US" dirty="0" err="1"/>
              <a:t>sLRI</a:t>
            </a:r>
            <a:r>
              <a:rPr lang="en-US" dirty="0"/>
              <a:t>, severe lower respiratory illness; URI, upper respiratory infection.</a:t>
            </a:r>
          </a:p>
          <a:p>
            <a:r>
              <a:rPr lang="en-US" dirty="0"/>
              <a:t>1. Sly PD, et al. J Allergy Clin Immunol. 2019;144(3):870-872.e11.</a:t>
            </a:r>
            <a:endParaRPr lang="it-IT" dirty="0"/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119B9D6A-2C3C-AAA6-DC5B-4B95CC0E1EBF}"/>
              </a:ext>
            </a:extLst>
          </p:cNvPr>
          <p:cNvSpPr txBox="1"/>
          <p:nvPr/>
        </p:nvSpPr>
        <p:spPr>
          <a:xfrm>
            <a:off x="5944447" y="3199205"/>
            <a:ext cx="6094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sz="1000" dirty="0">
                <a:solidFill>
                  <a:schemeClr val="accent6"/>
                </a:solidFill>
                <a:latin typeface="Calibri" panose="020F0502020204030204"/>
              </a:rPr>
              <a:t>P</a:t>
            </a:r>
            <a:r>
              <a:rPr kumimoji="0" lang="fr-CH" sz="10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</a:rPr>
              <a:t>&lt;0.001</a:t>
            </a:r>
            <a:endParaRPr kumimoji="0" lang="en-GB" sz="10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1EBFF5A-AD4F-7EC2-CDD2-2D7099050705}"/>
              </a:ext>
            </a:extLst>
          </p:cNvPr>
          <p:cNvSpPr txBox="1"/>
          <p:nvPr/>
        </p:nvSpPr>
        <p:spPr>
          <a:xfrm>
            <a:off x="8405978" y="4757703"/>
            <a:ext cx="3364381" cy="1121218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48000" tIns="108000" rIns="180000" bIns="108000" rtlCol="0" anchor="ctr">
            <a:no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1400">
                <a:solidFill>
                  <a:schemeClr val="accent6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No significant difference was observed in the primary endpoint, which was the frequency of </a:t>
            </a:r>
            <a:r>
              <a:rPr lang="en-US" dirty="0" err="1"/>
              <a:t>sLRIs</a:t>
            </a:r>
            <a:r>
              <a:rPr lang="en-US" dirty="0"/>
              <a:t>, between groups </a:t>
            </a:r>
            <a:r>
              <a:rPr lang="en-US" b="1" dirty="0">
                <a:solidFill>
                  <a:schemeClr val="accent2"/>
                </a:solidFill>
              </a:rPr>
              <a:t>over the first two winters</a:t>
            </a:r>
            <a:r>
              <a:rPr lang="en-US" baseline="30000" dirty="0"/>
              <a:t>1</a:t>
            </a:r>
          </a:p>
        </p:txBody>
      </p:sp>
      <p:sp>
        <p:nvSpPr>
          <p:cNvPr id="50" name="Segnaposto testo 49">
            <a:extLst>
              <a:ext uri="{FF2B5EF4-FFF2-40B4-BE49-F238E27FC236}">
                <a16:creationId xmlns:a16="http://schemas.microsoft.com/office/drawing/2014/main" id="{61AD88DF-6353-4896-300B-E5B3B1687FC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2000" y="2361813"/>
            <a:ext cx="3438522" cy="2207977"/>
          </a:xfrm>
        </p:spPr>
        <p:txBody>
          <a:bodyPr wrap="square">
            <a:spAutoFit/>
          </a:bodyPr>
          <a:lstStyle/>
          <a:p>
            <a:pPr lvl="1"/>
            <a:r>
              <a:rPr lang="en-US" sz="1400" dirty="0"/>
              <a:t>Infants of 3 to 9 months* were treated </a:t>
            </a:r>
            <a:br>
              <a:rPr lang="en-US" sz="1400" dirty="0"/>
            </a:br>
            <a:r>
              <a:rPr lang="en-US" sz="1400" dirty="0"/>
              <a:t>for their first 2 winters and followed off treatment for a third year</a:t>
            </a:r>
            <a:r>
              <a:rPr lang="en-US" sz="1400" baseline="30000" dirty="0"/>
              <a:t>1</a:t>
            </a:r>
          </a:p>
          <a:p>
            <a:pPr lvl="1"/>
            <a:r>
              <a:rPr lang="en-US" sz="1400" dirty="0"/>
              <a:t>For their </a:t>
            </a:r>
            <a:r>
              <a:rPr lang="en-US" sz="1400" b="1" dirty="0">
                <a:solidFill>
                  <a:schemeClr val="accent2"/>
                </a:solidFill>
              </a:rPr>
              <a:t>first winter</a:t>
            </a:r>
            <a:r>
              <a:rPr lang="en-US" sz="1400" dirty="0"/>
              <a:t> they presented a </a:t>
            </a:r>
            <a:r>
              <a:rPr lang="en-US" sz="1400" b="1" dirty="0">
                <a:solidFill>
                  <a:schemeClr val="accent2"/>
                </a:solidFill>
              </a:rPr>
              <a:t>significant reduction in the prevalence </a:t>
            </a:r>
            <a:br>
              <a:rPr lang="en-US" sz="1400" b="1" dirty="0">
                <a:solidFill>
                  <a:schemeClr val="accent2"/>
                </a:solidFill>
              </a:rPr>
            </a:br>
            <a:r>
              <a:rPr lang="en-US" sz="1400" b="1" dirty="0">
                <a:solidFill>
                  <a:schemeClr val="accent2"/>
                </a:solidFill>
              </a:rPr>
              <a:t>of URIs and </a:t>
            </a:r>
            <a:r>
              <a:rPr lang="en-US" sz="1400" b="1" dirty="0" err="1">
                <a:solidFill>
                  <a:schemeClr val="accent2"/>
                </a:solidFill>
              </a:rPr>
              <a:t>sLRIs</a:t>
            </a:r>
            <a:r>
              <a:rPr lang="en-US" sz="1400" dirty="0"/>
              <a:t> compared to the placebo group (P=0.05 and P=0.002 respectively)</a:t>
            </a:r>
            <a:r>
              <a:rPr lang="en-US" sz="1400" baseline="30000" dirty="0"/>
              <a:t>1</a:t>
            </a:r>
          </a:p>
          <a:p>
            <a:pPr lvl="1"/>
            <a:r>
              <a:rPr lang="en-US" sz="1400" dirty="0"/>
              <a:t>Additionally, the </a:t>
            </a:r>
            <a:r>
              <a:rPr lang="en-US" sz="1400" b="1" dirty="0">
                <a:solidFill>
                  <a:schemeClr val="accent2"/>
                </a:solidFill>
              </a:rPr>
              <a:t>OM-85 group demonstrated a significant decrease in cumulative </a:t>
            </a:r>
            <a:r>
              <a:rPr lang="en-US" sz="1400" b="1" dirty="0" err="1">
                <a:solidFill>
                  <a:schemeClr val="accent2"/>
                </a:solidFill>
              </a:rPr>
              <a:t>sLRI</a:t>
            </a:r>
            <a:r>
              <a:rPr lang="en-US" sz="1400" b="1" dirty="0">
                <a:solidFill>
                  <a:schemeClr val="accent2"/>
                </a:solidFill>
              </a:rPr>
              <a:t> symptom days</a:t>
            </a:r>
            <a:r>
              <a:rPr lang="en-US" sz="1400" dirty="0"/>
              <a:t> over the entire study period (P&lt;0.001)</a:t>
            </a:r>
            <a:r>
              <a:rPr lang="en-US" sz="1400" baseline="30000" dirty="0"/>
              <a:t>1</a:t>
            </a:r>
            <a:endParaRPr lang="it-IT" sz="1400" baseline="30000" dirty="0"/>
          </a:p>
        </p:txBody>
      </p:sp>
      <p:sp>
        <p:nvSpPr>
          <p:cNvPr id="52" name="Rettangolo 51">
            <a:extLst>
              <a:ext uri="{FF2B5EF4-FFF2-40B4-BE49-F238E27FC236}">
                <a16:creationId xmlns:a16="http://schemas.microsoft.com/office/drawing/2014/main" id="{D52DCAD3-F522-CE30-3EA1-461B1672BF7A}"/>
              </a:ext>
            </a:extLst>
          </p:cNvPr>
          <p:cNvSpPr/>
          <p:nvPr/>
        </p:nvSpPr>
        <p:spPr>
          <a:xfrm>
            <a:off x="-1" y="1419417"/>
            <a:ext cx="1416051" cy="540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Content Placeholder 5">
            <a:extLst>
              <a:ext uri="{FF2B5EF4-FFF2-40B4-BE49-F238E27FC236}">
                <a16:creationId xmlns:a16="http://schemas.microsoft.com/office/drawing/2014/main" id="{BF623E1C-339F-D1E5-0129-FCF529085102}"/>
              </a:ext>
            </a:extLst>
          </p:cNvPr>
          <p:cNvSpPr txBox="1">
            <a:spLocks/>
          </p:cNvSpPr>
          <p:nvPr/>
        </p:nvSpPr>
        <p:spPr>
          <a:xfrm>
            <a:off x="371475" y="1456361"/>
            <a:ext cx="3744575" cy="498598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Proportion of children </a:t>
            </a:r>
            <a:b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with RTI in the first winter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20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id="{488E660F-B535-E5CA-510F-56A8116F18CF}"/>
              </a:ext>
            </a:extLst>
          </p:cNvPr>
          <p:cNvSpPr/>
          <p:nvPr/>
        </p:nvSpPr>
        <p:spPr>
          <a:xfrm>
            <a:off x="4357456" y="1419417"/>
            <a:ext cx="1416051" cy="540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Content Placeholder 5">
            <a:extLst>
              <a:ext uri="{FF2B5EF4-FFF2-40B4-BE49-F238E27FC236}">
                <a16:creationId xmlns:a16="http://schemas.microsoft.com/office/drawing/2014/main" id="{004A56B0-133A-96B6-43D6-0EBDC65BD2ED}"/>
              </a:ext>
            </a:extLst>
          </p:cNvPr>
          <p:cNvSpPr txBox="1">
            <a:spLocks/>
          </p:cNvSpPr>
          <p:nvPr/>
        </p:nvSpPr>
        <p:spPr>
          <a:xfrm>
            <a:off x="4728932" y="1456361"/>
            <a:ext cx="3077430" cy="498598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Cumulative days</a:t>
            </a:r>
            <a:b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with sLRIs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20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38B3D9C6-0A16-3050-323C-4C2071704690}"/>
              </a:ext>
            </a:extLst>
          </p:cNvPr>
          <p:cNvSpPr txBox="1"/>
          <p:nvPr/>
        </p:nvSpPr>
        <p:spPr>
          <a:xfrm rot="16200000">
            <a:off x="-918498" y="3645364"/>
            <a:ext cx="2879727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accent6"/>
                </a:solidFill>
              </a:rPr>
              <a:t>Proportion of children</a:t>
            </a:r>
            <a:endParaRPr lang="en-GB" sz="1400" dirty="0">
              <a:solidFill>
                <a:schemeClr val="accent6"/>
              </a:solidFill>
            </a:endParaRPr>
          </a:p>
        </p:txBody>
      </p:sp>
      <p:sp>
        <p:nvSpPr>
          <p:cNvPr id="61" name="Left Arrow 22">
            <a:extLst>
              <a:ext uri="{FF2B5EF4-FFF2-40B4-BE49-F238E27FC236}">
                <a16:creationId xmlns:a16="http://schemas.microsoft.com/office/drawing/2014/main" id="{C2028995-D9D2-4244-3803-65DAAA6F2FE6}"/>
              </a:ext>
            </a:extLst>
          </p:cNvPr>
          <p:cNvSpPr/>
          <p:nvPr/>
        </p:nvSpPr>
        <p:spPr>
          <a:xfrm rot="16200000">
            <a:off x="1634318" y="3945832"/>
            <a:ext cx="722225" cy="288000"/>
          </a:xfrm>
          <a:prstGeom prst="leftArrow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" wrap="none" lIns="792000" tIns="0" rIns="0" bIns="0" anchor="b" anchorCtr="0"/>
          <a:lstStyle/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(P=0.05)</a:t>
            </a:r>
          </a:p>
        </p:txBody>
      </p:sp>
      <p:sp>
        <p:nvSpPr>
          <p:cNvPr id="62" name="Left Arrow 22">
            <a:extLst>
              <a:ext uri="{FF2B5EF4-FFF2-40B4-BE49-F238E27FC236}">
                <a16:creationId xmlns:a16="http://schemas.microsoft.com/office/drawing/2014/main" id="{E2E5D4F1-BED1-9908-171B-58CD3377D273}"/>
              </a:ext>
            </a:extLst>
          </p:cNvPr>
          <p:cNvSpPr/>
          <p:nvPr/>
        </p:nvSpPr>
        <p:spPr>
          <a:xfrm rot="16200000">
            <a:off x="2760434" y="3102178"/>
            <a:ext cx="1188836" cy="288000"/>
          </a:xfrm>
          <a:prstGeom prst="leftArrow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" wrap="none" lIns="1188000" tIns="0" rIns="0" bIns="0" anchor="b" anchorCtr="0"/>
          <a:lstStyle/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(P=0.002)</a:t>
            </a:r>
          </a:p>
        </p:txBody>
      </p:sp>
      <p:sp>
        <p:nvSpPr>
          <p:cNvPr id="64" name="CasellaDiTesto 63">
            <a:extLst>
              <a:ext uri="{FF2B5EF4-FFF2-40B4-BE49-F238E27FC236}">
                <a16:creationId xmlns:a16="http://schemas.microsoft.com/office/drawing/2014/main" id="{33DF14A4-A213-399D-0606-BC6C11E21390}"/>
              </a:ext>
            </a:extLst>
          </p:cNvPr>
          <p:cNvSpPr txBox="1"/>
          <p:nvPr/>
        </p:nvSpPr>
        <p:spPr>
          <a:xfrm rot="16200000">
            <a:off x="3056837" y="3645365"/>
            <a:ext cx="2879727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accent6"/>
                </a:solidFill>
              </a:rPr>
              <a:t>Total days</a:t>
            </a:r>
            <a:endParaRPr lang="en-GB" sz="1400" dirty="0">
              <a:solidFill>
                <a:schemeClr val="accent6"/>
              </a:solidFill>
            </a:endParaRPr>
          </a:p>
        </p:txBody>
      </p: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30DEB172-6937-AC8E-877D-6D6DAE55AD18}"/>
              </a:ext>
            </a:extLst>
          </p:cNvPr>
          <p:cNvSpPr txBox="1"/>
          <p:nvPr/>
        </p:nvSpPr>
        <p:spPr>
          <a:xfrm>
            <a:off x="5106362" y="5771966"/>
            <a:ext cx="2700000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accent6"/>
                </a:solidFill>
              </a:rPr>
              <a:t>Days on study</a:t>
            </a:r>
            <a:endParaRPr lang="en-GB" sz="1400" dirty="0">
              <a:solidFill>
                <a:schemeClr val="accent6"/>
              </a:solidFill>
            </a:endParaRPr>
          </a:p>
        </p:txBody>
      </p:sp>
      <p:grpSp>
        <p:nvGrpSpPr>
          <p:cNvPr id="66" name="LEGENDA">
            <a:extLst>
              <a:ext uri="{FF2B5EF4-FFF2-40B4-BE49-F238E27FC236}">
                <a16:creationId xmlns:a16="http://schemas.microsoft.com/office/drawing/2014/main" id="{A0B80F86-D191-1E61-5D82-1C5F80B33C32}"/>
              </a:ext>
            </a:extLst>
          </p:cNvPr>
          <p:cNvGrpSpPr/>
          <p:nvPr/>
        </p:nvGrpSpPr>
        <p:grpSpPr>
          <a:xfrm>
            <a:off x="5248827" y="2349500"/>
            <a:ext cx="108000" cy="272339"/>
            <a:chOff x="4760306" y="5899101"/>
            <a:chExt cx="108000" cy="272339"/>
          </a:xfrm>
        </p:grpSpPr>
        <p:sp>
          <p:nvSpPr>
            <p:cNvPr id="67" name="TextBox 13">
              <a:extLst>
                <a:ext uri="{FF2B5EF4-FFF2-40B4-BE49-F238E27FC236}">
                  <a16:creationId xmlns:a16="http://schemas.microsoft.com/office/drawing/2014/main" id="{363AB92E-2664-6863-B4AB-94D97F57777A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760306" y="5899101"/>
              <a:ext cx="108000" cy="108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Placebo (n=30)</a:t>
              </a:r>
            </a:p>
          </p:txBody>
        </p:sp>
        <p:sp>
          <p:nvSpPr>
            <p:cNvPr id="68" name="TextBox 12">
              <a:extLst>
                <a:ext uri="{FF2B5EF4-FFF2-40B4-BE49-F238E27FC236}">
                  <a16:creationId xmlns:a16="http://schemas.microsoft.com/office/drawing/2014/main" id="{B9248057-F93B-4845-40DF-3BE9DC798BFB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760306" y="6063440"/>
              <a:ext cx="108000" cy="108000"/>
            </a:xfrm>
            <a:prstGeom prst="rect">
              <a:avLst/>
            </a:prstGeom>
            <a:solidFill>
              <a:srgbClr val="316185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OM-85 (n=29)</a:t>
              </a:r>
            </a:p>
          </p:txBody>
        </p:sp>
      </p:grpSp>
      <p:pic>
        <p:nvPicPr>
          <p:cNvPr id="70" name="Elemento grafico 69">
            <a:extLst>
              <a:ext uri="{FF2B5EF4-FFF2-40B4-BE49-F238E27FC236}">
                <a16:creationId xmlns:a16="http://schemas.microsoft.com/office/drawing/2014/main" id="{CBF85ABB-05DE-EA4F-9952-900FF790DF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03758" y="5030076"/>
            <a:ext cx="263561" cy="553720"/>
          </a:xfrm>
          <a:prstGeom prst="rect">
            <a:avLst/>
          </a:prstGeom>
        </p:spPr>
      </p:pic>
      <p:sp>
        <p:nvSpPr>
          <p:cNvPr id="7" name="TextBox 138">
            <a:extLst>
              <a:ext uri="{FF2B5EF4-FFF2-40B4-BE49-F238E27FC236}">
                <a16:creationId xmlns:a16="http://schemas.microsoft.com/office/drawing/2014/main" id="{B6B508A0-FBE9-675C-747F-0408C2019D70}"/>
              </a:ext>
            </a:extLst>
          </p:cNvPr>
          <p:cNvSpPr txBox="1"/>
          <p:nvPr/>
        </p:nvSpPr>
        <p:spPr>
          <a:xfrm>
            <a:off x="11229795" y="287001"/>
            <a:ext cx="860172" cy="2742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Family history of</a:t>
            </a:r>
            <a:b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</a:br>
            <a: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asthma/atopy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CA29DCE-6491-182F-4BCC-AC22997A47EB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Graphic 8" descr="DNA with solid fill">
            <a:extLst>
              <a:ext uri="{FF2B5EF4-FFF2-40B4-BE49-F238E27FC236}">
                <a16:creationId xmlns:a16="http://schemas.microsoft.com/office/drawing/2014/main" id="{10F4EE47-0CD8-FE22-A75C-3833B288CC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8498746">
            <a:off x="11322906" y="552946"/>
            <a:ext cx="673950" cy="71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7004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95AA96B3-C02E-B2F6-E3EC-E5F0FEA0A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Protection against severe infant lower respiratory infections by Immune Training: mechanistic studies</a:t>
            </a:r>
          </a:p>
        </p:txBody>
      </p:sp>
      <p:sp>
        <p:nvSpPr>
          <p:cNvPr id="2" name="ZoneTexte 58">
            <a:extLst>
              <a:ext uri="{FF2B5EF4-FFF2-40B4-BE49-F238E27FC236}">
                <a16:creationId xmlns:a16="http://schemas.microsoft.com/office/drawing/2014/main" id="{30901C72-6630-B18F-C624-3B28B92BC024}"/>
              </a:ext>
            </a:extLst>
          </p:cNvPr>
          <p:cNvSpPr txBox="1"/>
          <p:nvPr/>
        </p:nvSpPr>
        <p:spPr>
          <a:xfrm>
            <a:off x="2714059" y="1618824"/>
            <a:ext cx="2275258" cy="314906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fr-CH" sz="1600" b="0"/>
              <a:t>Immune profiling</a:t>
            </a:r>
          </a:p>
        </p:txBody>
      </p:sp>
      <p:sp>
        <p:nvSpPr>
          <p:cNvPr id="12" name="ZoneTexte 58">
            <a:extLst>
              <a:ext uri="{FF2B5EF4-FFF2-40B4-BE49-F238E27FC236}">
                <a16:creationId xmlns:a16="http://schemas.microsoft.com/office/drawing/2014/main" id="{FB371C65-9A4A-6793-9D8B-62EA25739500}"/>
              </a:ext>
            </a:extLst>
          </p:cNvPr>
          <p:cNvSpPr txBox="1"/>
          <p:nvPr/>
        </p:nvSpPr>
        <p:spPr>
          <a:xfrm>
            <a:off x="4406434" y="3971339"/>
            <a:ext cx="2671394" cy="314906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fr-CH" sz="1600" b="0"/>
              <a:t>Gene network changes</a:t>
            </a:r>
          </a:p>
        </p:txBody>
      </p:sp>
      <p:sp>
        <p:nvSpPr>
          <p:cNvPr id="13" name="ZoneTexte 58">
            <a:extLst>
              <a:ext uri="{FF2B5EF4-FFF2-40B4-BE49-F238E27FC236}">
                <a16:creationId xmlns:a16="http://schemas.microsoft.com/office/drawing/2014/main" id="{38765DFE-A13E-70F5-81E9-BE997A6F1826}"/>
              </a:ext>
            </a:extLst>
          </p:cNvPr>
          <p:cNvSpPr txBox="1"/>
          <p:nvPr/>
        </p:nvSpPr>
        <p:spPr>
          <a:xfrm>
            <a:off x="625549" y="3971339"/>
            <a:ext cx="2671394" cy="314906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fr-CH" sz="1600" b="0" err="1"/>
              <a:t>Reduced</a:t>
            </a:r>
            <a:r>
              <a:rPr lang="fr-CH" sz="1600" b="0"/>
              <a:t> cytokine </a:t>
            </a:r>
            <a:r>
              <a:rPr lang="fr-CH" sz="1600" b="0" err="1"/>
              <a:t>responses</a:t>
            </a:r>
            <a:endParaRPr lang="fr-CH" sz="1600" b="0"/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B1D121F2-8AF1-0D9D-1764-0541E8B9FD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50092" y="2764348"/>
            <a:ext cx="468140" cy="468140"/>
          </a:xfrm>
          <a:prstGeom prst="rect">
            <a:avLst/>
          </a:prstGeom>
        </p:spPr>
      </p:pic>
      <p:sp>
        <p:nvSpPr>
          <p:cNvPr id="16" name="TextBox 13">
            <a:extLst>
              <a:ext uri="{FF2B5EF4-FFF2-40B4-BE49-F238E27FC236}">
                <a16:creationId xmlns:a16="http://schemas.microsoft.com/office/drawing/2014/main" id="{F534F31C-C7A2-098E-04E4-209A140103E2}"/>
              </a:ext>
            </a:extLst>
          </p:cNvPr>
          <p:cNvSpPr txBox="1">
            <a:spLocks noChangeAspect="1"/>
          </p:cNvSpPr>
          <p:nvPr/>
        </p:nvSpPr>
        <p:spPr>
          <a:xfrm>
            <a:off x="3093489" y="6281826"/>
            <a:ext cx="108000" cy="10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lIns="216000" tIns="0" rIns="0" bIns="0">
            <a:noAutofit/>
          </a:bodyPr>
          <a:lstStyle/>
          <a:p>
            <a:pPr>
              <a:lnSpc>
                <a:spcPct val="80000"/>
              </a:lnSpc>
            </a:pPr>
            <a:r>
              <a:rPr lang="en-GB" sz="1200">
                <a:solidFill>
                  <a:schemeClr val="accent6"/>
                </a:solidFill>
              </a:rPr>
              <a:t>Placebo</a:t>
            </a:r>
          </a:p>
        </p:txBody>
      </p:sp>
      <p:sp>
        <p:nvSpPr>
          <p:cNvPr id="31" name="TextBox 13">
            <a:extLst>
              <a:ext uri="{FF2B5EF4-FFF2-40B4-BE49-F238E27FC236}">
                <a16:creationId xmlns:a16="http://schemas.microsoft.com/office/drawing/2014/main" id="{A3A38B56-12A9-6788-28B1-81513171FB63}"/>
              </a:ext>
            </a:extLst>
          </p:cNvPr>
          <p:cNvSpPr txBox="1">
            <a:spLocks noChangeAspect="1"/>
          </p:cNvSpPr>
          <p:nvPr/>
        </p:nvSpPr>
        <p:spPr>
          <a:xfrm>
            <a:off x="3959231" y="6281826"/>
            <a:ext cx="108000" cy="108000"/>
          </a:xfrm>
          <a:prstGeom prst="rect">
            <a:avLst/>
          </a:prstGeom>
          <a:solidFill>
            <a:srgbClr val="316185"/>
          </a:solidFill>
        </p:spPr>
        <p:txBody>
          <a:bodyPr wrap="none" lIns="216000" tIns="0" rIns="0" bIns="0">
            <a:noAutofit/>
          </a:bodyPr>
          <a:lstStyle/>
          <a:p>
            <a:pPr>
              <a:lnSpc>
                <a:spcPct val="80000"/>
              </a:lnSpc>
            </a:pPr>
            <a:r>
              <a:rPr lang="en-GB" sz="1200">
                <a:solidFill>
                  <a:schemeClr val="accent6"/>
                </a:solidFill>
              </a:rPr>
              <a:t>OM-85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1966C622-5F83-81BA-153E-F9597D4997CA}"/>
              </a:ext>
            </a:extLst>
          </p:cNvPr>
          <p:cNvCxnSpPr>
            <a:cxnSpLocks/>
          </p:cNvCxnSpPr>
          <p:nvPr/>
        </p:nvCxnSpPr>
        <p:spPr>
          <a:xfrm>
            <a:off x="2584162" y="2334758"/>
            <a:ext cx="2466108" cy="0"/>
          </a:xfrm>
          <a:prstGeom prst="straightConnector1">
            <a:avLst/>
          </a:prstGeom>
          <a:ln w="25400">
            <a:solidFill>
              <a:srgbClr val="F28E2A"/>
            </a:solidFill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1" name="Graphic 70">
            <a:extLst>
              <a:ext uri="{FF2B5EF4-FFF2-40B4-BE49-F238E27FC236}">
                <a16:creationId xmlns:a16="http://schemas.microsoft.com/office/drawing/2014/main" id="{4370643E-E262-6200-1C3C-1365D45955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6200" y="2764348"/>
            <a:ext cx="468140" cy="468140"/>
          </a:xfrm>
          <a:prstGeom prst="rect">
            <a:avLst/>
          </a:prstGeom>
        </p:spPr>
      </p:pic>
      <p:sp>
        <p:nvSpPr>
          <p:cNvPr id="72" name="Flèche : droite 59">
            <a:extLst>
              <a:ext uri="{FF2B5EF4-FFF2-40B4-BE49-F238E27FC236}">
                <a16:creationId xmlns:a16="http://schemas.microsoft.com/office/drawing/2014/main" id="{D5502897-C048-CEAA-28BB-3530056E1E9E}"/>
              </a:ext>
            </a:extLst>
          </p:cNvPr>
          <p:cNvSpPr/>
          <p:nvPr/>
        </p:nvSpPr>
        <p:spPr>
          <a:xfrm rot="5400000">
            <a:off x="4901838" y="2464378"/>
            <a:ext cx="296864" cy="187754"/>
          </a:xfrm>
          <a:prstGeom prst="rightArrow">
            <a:avLst>
              <a:gd name="adj1" fmla="val 69497"/>
              <a:gd name="adj2" fmla="val 46750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72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73" name="Flèche : droite 59">
            <a:extLst>
              <a:ext uri="{FF2B5EF4-FFF2-40B4-BE49-F238E27FC236}">
                <a16:creationId xmlns:a16="http://schemas.microsoft.com/office/drawing/2014/main" id="{B6AD9F81-9B06-B1AB-C4F1-A367707A1BB9}"/>
              </a:ext>
            </a:extLst>
          </p:cNvPr>
          <p:cNvSpPr/>
          <p:nvPr/>
        </p:nvSpPr>
        <p:spPr>
          <a:xfrm rot="5400000">
            <a:off x="2435730" y="2464378"/>
            <a:ext cx="296863" cy="187754"/>
          </a:xfrm>
          <a:prstGeom prst="rightArrow">
            <a:avLst>
              <a:gd name="adj1" fmla="val 69497"/>
              <a:gd name="adj2" fmla="val 46750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72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75" name="ZoneTexte 58">
            <a:extLst>
              <a:ext uri="{FF2B5EF4-FFF2-40B4-BE49-F238E27FC236}">
                <a16:creationId xmlns:a16="http://schemas.microsoft.com/office/drawing/2014/main" id="{E4B3579A-2ED0-ABC0-7091-B32064F51C27}"/>
              </a:ext>
            </a:extLst>
          </p:cNvPr>
          <p:cNvSpPr txBox="1"/>
          <p:nvPr/>
        </p:nvSpPr>
        <p:spPr>
          <a:xfrm>
            <a:off x="2973711" y="2409823"/>
            <a:ext cx="1687192" cy="166832"/>
          </a:xfrm>
          <a:prstGeom prst="rect">
            <a:avLst/>
          </a:prstGeom>
          <a:noFill/>
          <a:ln w="15875">
            <a:noFill/>
          </a:ln>
          <a:effectLst/>
        </p:spPr>
        <p:txBody>
          <a:bodyPr wrap="square" lIns="90000" tIns="0" bIns="0" anchor="t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pPr>
              <a:lnSpc>
                <a:spcPct val="85000"/>
              </a:lnSpc>
            </a:pPr>
            <a:r>
              <a:rPr lang="fr-CH" sz="1400" b="0">
                <a:solidFill>
                  <a:schemeClr val="accent6"/>
                </a:solidFill>
              </a:rPr>
              <a:t>First </a:t>
            </a:r>
            <a:r>
              <a:rPr lang="fr-CH" sz="1400" b="0" err="1">
                <a:solidFill>
                  <a:schemeClr val="accent6"/>
                </a:solidFill>
              </a:rPr>
              <a:t>winter</a:t>
            </a:r>
            <a:endParaRPr lang="fr-CH" sz="1400" b="0">
              <a:solidFill>
                <a:schemeClr val="accent6"/>
              </a:solidFill>
            </a:endParaRP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A1EA611A-2466-5DC3-192B-F7F78C0F44B8}"/>
              </a:ext>
            </a:extLst>
          </p:cNvPr>
          <p:cNvGrpSpPr/>
          <p:nvPr/>
        </p:nvGrpSpPr>
        <p:grpSpPr>
          <a:xfrm>
            <a:off x="647703" y="4418225"/>
            <a:ext cx="2600325" cy="1872837"/>
            <a:chOff x="714378" y="4224867"/>
            <a:chExt cx="2600325" cy="1872837"/>
          </a:xfrm>
        </p:grpSpPr>
        <p:graphicFrame>
          <p:nvGraphicFramePr>
            <p:cNvPr id="76" name="Chart 75">
              <a:extLst>
                <a:ext uri="{FF2B5EF4-FFF2-40B4-BE49-F238E27FC236}">
                  <a16:creationId xmlns:a16="http://schemas.microsoft.com/office/drawing/2014/main" id="{07ECC317-F11B-4556-7EA7-2D8CCF01D396}"/>
                </a:ext>
              </a:extLst>
            </p:cNvPr>
            <p:cNvGraphicFramePr/>
            <p:nvPr/>
          </p:nvGraphicFramePr>
          <p:xfrm>
            <a:off x="793753" y="4224867"/>
            <a:ext cx="2520950" cy="187283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77" name="CasellaDiTesto 20">
              <a:extLst>
                <a:ext uri="{FF2B5EF4-FFF2-40B4-BE49-F238E27FC236}">
                  <a16:creationId xmlns:a16="http://schemas.microsoft.com/office/drawing/2014/main" id="{AD627BB1-7038-6CA7-6E29-2697CDE006B8}"/>
                </a:ext>
              </a:extLst>
            </p:cNvPr>
            <p:cNvSpPr txBox="1"/>
            <p:nvPr/>
          </p:nvSpPr>
          <p:spPr>
            <a:xfrm>
              <a:off x="714378" y="4302077"/>
              <a:ext cx="292027" cy="156072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100">
                  <a:solidFill>
                    <a:schemeClr val="accent6"/>
                  </a:solidFill>
                </a:rPr>
                <a:t>IL6</a:t>
              </a:r>
              <a:endParaRPr lang="en-GB" sz="1100">
                <a:solidFill>
                  <a:schemeClr val="accent6"/>
                </a:solidFill>
              </a:endParaRPr>
            </a:p>
          </p:txBody>
        </p:sp>
        <p:sp>
          <p:nvSpPr>
            <p:cNvPr id="78" name="CasellaDiTesto 20">
              <a:extLst>
                <a:ext uri="{FF2B5EF4-FFF2-40B4-BE49-F238E27FC236}">
                  <a16:creationId xmlns:a16="http://schemas.microsoft.com/office/drawing/2014/main" id="{63B2D86E-2E85-C7C6-F148-485B22A94838}"/>
                </a:ext>
              </a:extLst>
            </p:cNvPr>
            <p:cNvSpPr txBox="1"/>
            <p:nvPr/>
          </p:nvSpPr>
          <p:spPr>
            <a:xfrm>
              <a:off x="1195390" y="5797502"/>
              <a:ext cx="752474" cy="156072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100">
                  <a:solidFill>
                    <a:schemeClr val="accent6"/>
                  </a:solidFill>
                </a:rPr>
                <a:t>Pre</a:t>
              </a:r>
              <a:endParaRPr lang="en-GB" sz="1100">
                <a:solidFill>
                  <a:schemeClr val="accent6"/>
                </a:solidFill>
              </a:endParaRPr>
            </a:p>
          </p:txBody>
        </p:sp>
        <p:sp>
          <p:nvSpPr>
            <p:cNvPr id="79" name="CasellaDiTesto 20">
              <a:extLst>
                <a:ext uri="{FF2B5EF4-FFF2-40B4-BE49-F238E27FC236}">
                  <a16:creationId xmlns:a16="http://schemas.microsoft.com/office/drawing/2014/main" id="{32915D54-F083-BD7A-88A3-FF9175C29E5C}"/>
                </a:ext>
              </a:extLst>
            </p:cNvPr>
            <p:cNvSpPr txBox="1"/>
            <p:nvPr/>
          </p:nvSpPr>
          <p:spPr>
            <a:xfrm>
              <a:off x="2352677" y="5797502"/>
              <a:ext cx="752469" cy="156072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100">
                  <a:solidFill>
                    <a:schemeClr val="accent6"/>
                  </a:solidFill>
                </a:rPr>
                <a:t>Post</a:t>
              </a:r>
              <a:endParaRPr lang="en-GB" sz="1100">
                <a:solidFill>
                  <a:schemeClr val="accent6"/>
                </a:solidFill>
              </a:endParaRPr>
            </a:p>
          </p:txBody>
        </p:sp>
        <p:sp>
          <p:nvSpPr>
            <p:cNvPr id="80" name="CasellaDiTesto 20">
              <a:extLst>
                <a:ext uri="{FF2B5EF4-FFF2-40B4-BE49-F238E27FC236}">
                  <a16:creationId xmlns:a16="http://schemas.microsoft.com/office/drawing/2014/main" id="{256883BD-6DFE-385F-91AD-ED847DF7B4AE}"/>
                </a:ext>
              </a:extLst>
            </p:cNvPr>
            <p:cNvSpPr txBox="1"/>
            <p:nvPr/>
          </p:nvSpPr>
          <p:spPr>
            <a:xfrm>
              <a:off x="714378" y="4921202"/>
              <a:ext cx="292027" cy="156072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100">
                  <a:solidFill>
                    <a:schemeClr val="accent6"/>
                  </a:solidFill>
                </a:rPr>
                <a:t>TNF</a:t>
              </a:r>
              <a:endParaRPr lang="en-GB" sz="1100">
                <a:solidFill>
                  <a:schemeClr val="accent6"/>
                </a:solidFill>
              </a:endParaRPr>
            </a:p>
          </p:txBody>
        </p:sp>
        <p:sp>
          <p:nvSpPr>
            <p:cNvPr id="81" name="CasellaDiTesto 20">
              <a:extLst>
                <a:ext uri="{FF2B5EF4-FFF2-40B4-BE49-F238E27FC236}">
                  <a16:creationId xmlns:a16="http://schemas.microsoft.com/office/drawing/2014/main" id="{1CBBC28F-0267-2FE3-73A1-774E41FF8F1F}"/>
                </a:ext>
              </a:extLst>
            </p:cNvPr>
            <p:cNvSpPr txBox="1"/>
            <p:nvPr/>
          </p:nvSpPr>
          <p:spPr>
            <a:xfrm>
              <a:off x="714378" y="5535564"/>
              <a:ext cx="292027" cy="156072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100">
                  <a:solidFill>
                    <a:schemeClr val="accent6"/>
                  </a:solidFill>
                </a:rPr>
                <a:t>IL10</a:t>
              </a:r>
              <a:endParaRPr lang="en-GB" sz="1100">
                <a:solidFill>
                  <a:schemeClr val="accent6"/>
                </a:solidFill>
              </a:endParaRP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714AE6E0-756C-FB38-62FF-C321E3086051}"/>
                </a:ext>
              </a:extLst>
            </p:cNvPr>
            <p:cNvGrpSpPr/>
            <p:nvPr/>
          </p:nvGrpSpPr>
          <p:grpSpPr>
            <a:xfrm>
              <a:off x="1195389" y="4629149"/>
              <a:ext cx="309561" cy="566737"/>
              <a:chOff x="1195389" y="4629149"/>
              <a:chExt cx="309561" cy="566737"/>
            </a:xfrm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F7BF4BBC-A67C-9268-845A-C7B624E14168}"/>
                  </a:ext>
                </a:extLst>
              </p:cNvPr>
              <p:cNvGrpSpPr/>
              <p:nvPr/>
            </p:nvGrpSpPr>
            <p:grpSpPr>
              <a:xfrm>
                <a:off x="1259682" y="4629149"/>
                <a:ext cx="180975" cy="566737"/>
                <a:chOff x="1259682" y="4629149"/>
                <a:chExt cx="180975" cy="566737"/>
              </a:xfrm>
            </p:grpSpPr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DBF62CAC-7468-2976-19F4-C5EF66AD33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59682" y="4629149"/>
                  <a:ext cx="180975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>
                  <a:extLst>
                    <a:ext uri="{FF2B5EF4-FFF2-40B4-BE49-F238E27FC236}">
                      <a16:creationId xmlns:a16="http://schemas.microsoft.com/office/drawing/2014/main" id="{545BB666-5E5D-AE3B-9DAE-9E5879E8F84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59682" y="5195886"/>
                  <a:ext cx="180975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DB9A6094-B3C9-9DCA-A966-6D3D0E91EA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350170" y="4629149"/>
                  <a:ext cx="0" cy="564357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C5B45728-E03C-AD2C-25BC-871166258069}"/>
                  </a:ext>
                </a:extLst>
              </p:cNvPr>
              <p:cNvSpPr/>
              <p:nvPr/>
            </p:nvSpPr>
            <p:spPr>
              <a:xfrm>
                <a:off x="1195389" y="4711814"/>
                <a:ext cx="309561" cy="40549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CA795875-9CB8-C02B-1336-0EEA50EA5B0F}"/>
                </a:ext>
              </a:extLst>
            </p:cNvPr>
            <p:cNvGrpSpPr/>
            <p:nvPr/>
          </p:nvGrpSpPr>
          <p:grpSpPr>
            <a:xfrm>
              <a:off x="1638302" y="4629149"/>
              <a:ext cx="309561" cy="566737"/>
              <a:chOff x="1195389" y="4629149"/>
              <a:chExt cx="309561" cy="566737"/>
            </a:xfrm>
          </p:grpSpPr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29D2CC97-EC8E-DF41-88AF-661E6B7D0C56}"/>
                  </a:ext>
                </a:extLst>
              </p:cNvPr>
              <p:cNvGrpSpPr/>
              <p:nvPr/>
            </p:nvGrpSpPr>
            <p:grpSpPr>
              <a:xfrm>
                <a:off x="1259682" y="4629149"/>
                <a:ext cx="180975" cy="566737"/>
                <a:chOff x="1259682" y="4629149"/>
                <a:chExt cx="180975" cy="566737"/>
              </a:xfrm>
            </p:grpSpPr>
            <p:cxnSp>
              <p:nvCxnSpPr>
                <p:cNvPr id="96" name="Straight Connector 95">
                  <a:extLst>
                    <a:ext uri="{FF2B5EF4-FFF2-40B4-BE49-F238E27FC236}">
                      <a16:creationId xmlns:a16="http://schemas.microsoft.com/office/drawing/2014/main" id="{35CDA1BC-1A4D-EE4C-3BA3-8AB3F6BA94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59682" y="4629149"/>
                  <a:ext cx="180975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E8F44A3D-AE64-C443-C0CC-7316B2BD40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59682" y="5195886"/>
                  <a:ext cx="180975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Connector 97">
                  <a:extLst>
                    <a:ext uri="{FF2B5EF4-FFF2-40B4-BE49-F238E27FC236}">
                      <a16:creationId xmlns:a16="http://schemas.microsoft.com/office/drawing/2014/main" id="{1A5CEF1A-2A70-1790-D719-D10F9EB4C7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350170" y="4629149"/>
                  <a:ext cx="0" cy="564357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A2914E12-B9C6-CBE5-51B8-80E98503F0A4}"/>
                  </a:ext>
                </a:extLst>
              </p:cNvPr>
              <p:cNvSpPr/>
              <p:nvPr/>
            </p:nvSpPr>
            <p:spPr>
              <a:xfrm>
                <a:off x="1195389" y="4711814"/>
                <a:ext cx="309561" cy="405492"/>
              </a:xfrm>
              <a:prstGeom prst="rect">
                <a:avLst/>
              </a:prstGeom>
              <a:solidFill>
                <a:srgbClr val="3161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21A9B3FE-0924-7DB8-E967-B8969CB9BC58}"/>
                </a:ext>
              </a:extLst>
            </p:cNvPr>
            <p:cNvGrpSpPr/>
            <p:nvPr/>
          </p:nvGrpSpPr>
          <p:grpSpPr>
            <a:xfrm>
              <a:off x="2352677" y="4512467"/>
              <a:ext cx="309561" cy="511971"/>
              <a:chOff x="1195389" y="4629149"/>
              <a:chExt cx="309561" cy="511971"/>
            </a:xfrm>
          </p:grpSpPr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EC3655E8-D3BF-7D40-A33B-B01595E4E344}"/>
                  </a:ext>
                </a:extLst>
              </p:cNvPr>
              <p:cNvGrpSpPr/>
              <p:nvPr/>
            </p:nvGrpSpPr>
            <p:grpSpPr>
              <a:xfrm>
                <a:off x="1259682" y="4629149"/>
                <a:ext cx="180975" cy="511971"/>
                <a:chOff x="1259682" y="4629149"/>
                <a:chExt cx="180975" cy="511971"/>
              </a:xfrm>
            </p:grpSpPr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E34039E8-4862-4994-6735-0A32894FFA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59682" y="4629149"/>
                  <a:ext cx="180975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752C58B3-AD87-422A-1ED6-7840E30B4EE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59682" y="5141117"/>
                  <a:ext cx="180975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>
                  <a:extLst>
                    <a:ext uri="{FF2B5EF4-FFF2-40B4-BE49-F238E27FC236}">
                      <a16:creationId xmlns:a16="http://schemas.microsoft.com/office/drawing/2014/main" id="{CD689426-2A03-7D7A-92A4-065734411F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350170" y="4629149"/>
                  <a:ext cx="0" cy="511971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8D966D8D-F002-3455-CA48-17FF650181B9}"/>
                  </a:ext>
                </a:extLst>
              </p:cNvPr>
              <p:cNvSpPr/>
              <p:nvPr/>
            </p:nvSpPr>
            <p:spPr>
              <a:xfrm>
                <a:off x="1195389" y="4678476"/>
                <a:ext cx="309561" cy="42454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A4F2E339-8F53-E7F1-A6F7-C66106CC5840}"/>
                </a:ext>
              </a:extLst>
            </p:cNvPr>
            <p:cNvGrpSpPr/>
            <p:nvPr/>
          </p:nvGrpSpPr>
          <p:grpSpPr>
            <a:xfrm>
              <a:off x="2795589" y="5022056"/>
              <a:ext cx="309561" cy="347663"/>
              <a:chOff x="2747964" y="5022056"/>
              <a:chExt cx="309561" cy="347663"/>
            </a:xfrm>
          </p:grpSpPr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7B13D438-5E32-A83D-A499-DD1533B0AC35}"/>
                  </a:ext>
                </a:extLst>
              </p:cNvPr>
              <p:cNvGrpSpPr/>
              <p:nvPr/>
            </p:nvGrpSpPr>
            <p:grpSpPr>
              <a:xfrm>
                <a:off x="2812257" y="5022056"/>
                <a:ext cx="180975" cy="347663"/>
                <a:chOff x="1259682" y="4629149"/>
                <a:chExt cx="180975" cy="511971"/>
              </a:xfrm>
            </p:grpSpPr>
            <p:cxnSp>
              <p:nvCxnSpPr>
                <p:cNvPr id="115" name="Straight Connector 114">
                  <a:extLst>
                    <a:ext uri="{FF2B5EF4-FFF2-40B4-BE49-F238E27FC236}">
                      <a16:creationId xmlns:a16="http://schemas.microsoft.com/office/drawing/2014/main" id="{033510DA-AB7E-918F-3F3D-2E6B25F6B9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59682" y="4629149"/>
                  <a:ext cx="180975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>
                  <a:extLst>
                    <a:ext uri="{FF2B5EF4-FFF2-40B4-BE49-F238E27FC236}">
                      <a16:creationId xmlns:a16="http://schemas.microsoft.com/office/drawing/2014/main" id="{9429117A-51A4-112B-4BF9-6AB5705E84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59682" y="5141117"/>
                  <a:ext cx="180975" cy="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E3ABC34A-2C81-1BC9-7F3F-FB83633A6A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350170" y="4629149"/>
                  <a:ext cx="0" cy="511971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60699E77-1314-C510-8E3F-824A9034D872}"/>
                  </a:ext>
                </a:extLst>
              </p:cNvPr>
              <p:cNvSpPr/>
              <p:nvPr/>
            </p:nvSpPr>
            <p:spPr>
              <a:xfrm>
                <a:off x="2747964" y="5057775"/>
                <a:ext cx="309561" cy="273844"/>
              </a:xfrm>
              <a:prstGeom prst="rect">
                <a:avLst/>
              </a:prstGeom>
              <a:solidFill>
                <a:srgbClr val="31618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19" name="Flèche : droite 59">
              <a:extLst>
                <a:ext uri="{FF2B5EF4-FFF2-40B4-BE49-F238E27FC236}">
                  <a16:creationId xmlns:a16="http://schemas.microsoft.com/office/drawing/2014/main" id="{378658B4-6EDE-A04E-3A8D-37BAD9600A09}"/>
                </a:ext>
              </a:extLst>
            </p:cNvPr>
            <p:cNvSpPr/>
            <p:nvPr/>
          </p:nvSpPr>
          <p:spPr>
            <a:xfrm rot="5400000">
              <a:off x="3072211" y="5097861"/>
              <a:ext cx="296864" cy="145253"/>
            </a:xfrm>
            <a:prstGeom prst="rightArrow">
              <a:avLst>
                <a:gd name="adj1" fmla="val 69497"/>
                <a:gd name="adj2" fmla="val 46750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72000">
                  <a:schemeClr val="accent2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120" name="Flèche : droite 59">
              <a:extLst>
                <a:ext uri="{FF2B5EF4-FFF2-40B4-BE49-F238E27FC236}">
                  <a16:creationId xmlns:a16="http://schemas.microsoft.com/office/drawing/2014/main" id="{5A8CA974-5A45-EB82-577B-B6480EBC49C0}"/>
                </a:ext>
              </a:extLst>
            </p:cNvPr>
            <p:cNvSpPr/>
            <p:nvPr/>
          </p:nvSpPr>
          <p:spPr>
            <a:xfrm rot="16200000" flipV="1">
              <a:off x="2614615" y="4710113"/>
              <a:ext cx="326231" cy="145253"/>
            </a:xfrm>
            <a:prstGeom prst="rightArrow">
              <a:avLst>
                <a:gd name="adj1" fmla="val 69497"/>
                <a:gd name="adj2" fmla="val 46750"/>
              </a:avLst>
            </a:prstGeom>
            <a:gradFill>
              <a:gsLst>
                <a:gs pos="0">
                  <a:schemeClr val="bg1">
                    <a:alpha val="0"/>
                  </a:schemeClr>
                </a:gs>
                <a:gs pos="72000">
                  <a:schemeClr val="accent2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>
                <a:solidFill>
                  <a:schemeClr val="accent6"/>
                </a:solidFill>
                <a:latin typeface="+mj-lt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076DCB4-5B43-52C8-AF10-23132433630D}"/>
              </a:ext>
            </a:extLst>
          </p:cNvPr>
          <p:cNvGrpSpPr/>
          <p:nvPr/>
        </p:nvGrpSpPr>
        <p:grpSpPr>
          <a:xfrm>
            <a:off x="5896540" y="4481193"/>
            <a:ext cx="1026321" cy="1026321"/>
            <a:chOff x="5963215" y="4232419"/>
            <a:chExt cx="1026321" cy="1026321"/>
          </a:xfrm>
        </p:grpSpPr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B90B67CB-98FA-0825-1C90-DEA0A935C051}"/>
                </a:ext>
              </a:extLst>
            </p:cNvPr>
            <p:cNvSpPr/>
            <p:nvPr/>
          </p:nvSpPr>
          <p:spPr>
            <a:xfrm>
              <a:off x="5963215" y="4232419"/>
              <a:ext cx="1026321" cy="1026321"/>
            </a:xfrm>
            <a:prstGeom prst="ellipse">
              <a:avLst/>
            </a:prstGeom>
            <a:solidFill>
              <a:srgbClr val="3161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6FFF0F04-9274-B7BE-EFE1-1B0EDCC93E9C}"/>
                </a:ext>
              </a:extLst>
            </p:cNvPr>
            <p:cNvGrpSpPr/>
            <p:nvPr/>
          </p:nvGrpSpPr>
          <p:grpSpPr>
            <a:xfrm>
              <a:off x="6110288" y="4311002"/>
              <a:ext cx="781050" cy="807239"/>
              <a:chOff x="6110288" y="4512468"/>
              <a:chExt cx="781050" cy="807239"/>
            </a:xfrm>
            <a:solidFill>
              <a:schemeClr val="bg1"/>
            </a:solidFill>
          </p:grpSpPr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46C15422-0B7F-4B00-4797-535A06B3C2B5}"/>
                  </a:ext>
                </a:extLst>
              </p:cNvPr>
              <p:cNvSpPr/>
              <p:nvPr/>
            </p:nvSpPr>
            <p:spPr>
              <a:xfrm>
                <a:off x="6226969" y="4569619"/>
                <a:ext cx="492919" cy="259556"/>
              </a:xfrm>
              <a:custGeom>
                <a:avLst/>
                <a:gdLst>
                  <a:gd name="connsiteX0" fmla="*/ 492919 w 492919"/>
                  <a:gd name="connsiteY0" fmla="*/ 214312 h 259556"/>
                  <a:gd name="connsiteX1" fmla="*/ 478631 w 492919"/>
                  <a:gd name="connsiteY1" fmla="*/ 73819 h 259556"/>
                  <a:gd name="connsiteX2" fmla="*/ 328612 w 492919"/>
                  <a:gd name="connsiteY2" fmla="*/ 0 h 259556"/>
                  <a:gd name="connsiteX3" fmla="*/ 178594 w 492919"/>
                  <a:gd name="connsiteY3" fmla="*/ 19050 h 259556"/>
                  <a:gd name="connsiteX4" fmla="*/ 47625 w 492919"/>
                  <a:gd name="connsiteY4" fmla="*/ 90487 h 259556"/>
                  <a:gd name="connsiteX5" fmla="*/ 152400 w 492919"/>
                  <a:gd name="connsiteY5" fmla="*/ 180975 h 259556"/>
                  <a:gd name="connsiteX6" fmla="*/ 0 w 492919"/>
                  <a:gd name="connsiteY6" fmla="*/ 259556 h 259556"/>
                  <a:gd name="connsiteX7" fmla="*/ 492919 w 492919"/>
                  <a:gd name="connsiteY7" fmla="*/ 214312 h 259556"/>
                  <a:gd name="connsiteX0" fmla="*/ 492919 w 584359"/>
                  <a:gd name="connsiteY0" fmla="*/ 214312 h 305752"/>
                  <a:gd name="connsiteX1" fmla="*/ 478631 w 584359"/>
                  <a:gd name="connsiteY1" fmla="*/ 73819 h 305752"/>
                  <a:gd name="connsiteX2" fmla="*/ 328612 w 584359"/>
                  <a:gd name="connsiteY2" fmla="*/ 0 h 305752"/>
                  <a:gd name="connsiteX3" fmla="*/ 178594 w 584359"/>
                  <a:gd name="connsiteY3" fmla="*/ 19050 h 305752"/>
                  <a:gd name="connsiteX4" fmla="*/ 47625 w 584359"/>
                  <a:gd name="connsiteY4" fmla="*/ 90487 h 305752"/>
                  <a:gd name="connsiteX5" fmla="*/ 152400 w 584359"/>
                  <a:gd name="connsiteY5" fmla="*/ 180975 h 305752"/>
                  <a:gd name="connsiteX6" fmla="*/ 0 w 584359"/>
                  <a:gd name="connsiteY6" fmla="*/ 259556 h 305752"/>
                  <a:gd name="connsiteX7" fmla="*/ 584359 w 584359"/>
                  <a:gd name="connsiteY7" fmla="*/ 305752 h 305752"/>
                  <a:gd name="connsiteX0" fmla="*/ 492919 w 492919"/>
                  <a:gd name="connsiteY0" fmla="*/ 214312 h 259556"/>
                  <a:gd name="connsiteX1" fmla="*/ 478631 w 492919"/>
                  <a:gd name="connsiteY1" fmla="*/ 73819 h 259556"/>
                  <a:gd name="connsiteX2" fmla="*/ 328612 w 492919"/>
                  <a:gd name="connsiteY2" fmla="*/ 0 h 259556"/>
                  <a:gd name="connsiteX3" fmla="*/ 178594 w 492919"/>
                  <a:gd name="connsiteY3" fmla="*/ 19050 h 259556"/>
                  <a:gd name="connsiteX4" fmla="*/ 47625 w 492919"/>
                  <a:gd name="connsiteY4" fmla="*/ 90487 h 259556"/>
                  <a:gd name="connsiteX5" fmla="*/ 152400 w 492919"/>
                  <a:gd name="connsiteY5" fmla="*/ 180975 h 259556"/>
                  <a:gd name="connsiteX6" fmla="*/ 0 w 492919"/>
                  <a:gd name="connsiteY6" fmla="*/ 259556 h 25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2919" h="259556">
                    <a:moveTo>
                      <a:pt x="492919" y="214312"/>
                    </a:moveTo>
                    <a:lnTo>
                      <a:pt x="478631" y="73819"/>
                    </a:lnTo>
                    <a:lnTo>
                      <a:pt x="328612" y="0"/>
                    </a:lnTo>
                    <a:lnTo>
                      <a:pt x="178594" y="19050"/>
                    </a:lnTo>
                    <a:lnTo>
                      <a:pt x="47625" y="90487"/>
                    </a:lnTo>
                    <a:lnTo>
                      <a:pt x="152400" y="180975"/>
                    </a:lnTo>
                    <a:lnTo>
                      <a:pt x="0" y="259556"/>
                    </a:lnTo>
                  </a:path>
                </a:pathLst>
              </a:cu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5D981DC8-2962-2F22-3672-4004291C268A}"/>
                  </a:ext>
                </a:extLst>
              </p:cNvPr>
              <p:cNvSpPr/>
              <p:nvPr/>
            </p:nvSpPr>
            <p:spPr>
              <a:xfrm>
                <a:off x="6215064" y="4612480"/>
                <a:ext cx="102393" cy="10239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DF8F8DF6-1D24-1B41-BA05-7F9606BD9F32}"/>
                  </a:ext>
                </a:extLst>
              </p:cNvPr>
              <p:cNvSpPr/>
              <p:nvPr/>
            </p:nvSpPr>
            <p:spPr>
              <a:xfrm>
                <a:off x="6672264" y="4731543"/>
                <a:ext cx="102393" cy="10239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AAE9484D-5BF5-E4B9-FAE1-235B79573841}"/>
                  </a:ext>
                </a:extLst>
              </p:cNvPr>
              <p:cNvSpPr/>
              <p:nvPr/>
            </p:nvSpPr>
            <p:spPr>
              <a:xfrm>
                <a:off x="6172202" y="4779168"/>
                <a:ext cx="102393" cy="10239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7E36D330-E3D1-E803-01C6-2CF388973E4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96075" y="4833938"/>
                <a:ext cx="133350" cy="71437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CB536ECC-F37D-6D19-9BA3-36A3985D862B}"/>
                  </a:ext>
                </a:extLst>
              </p:cNvPr>
              <p:cNvSpPr/>
              <p:nvPr/>
            </p:nvSpPr>
            <p:spPr>
              <a:xfrm>
                <a:off x="6788945" y="4776786"/>
                <a:ext cx="102393" cy="10239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D5BC6C14-1F19-4F7A-7CD0-8AB90ED4747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627019" y="4976813"/>
                <a:ext cx="147637" cy="28575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3">
                <a:extLst>
                  <a:ext uri="{FF2B5EF4-FFF2-40B4-BE49-F238E27FC236}">
                    <a16:creationId xmlns:a16="http://schemas.microsoft.com/office/drawing/2014/main" id="{6BE4831B-D6A8-9F60-F915-3B34BFEF4DF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29388" y="5026819"/>
                <a:ext cx="80962" cy="107157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>
                <a:extLst>
                  <a:ext uri="{FF2B5EF4-FFF2-40B4-BE49-F238E27FC236}">
                    <a16:creationId xmlns:a16="http://schemas.microsoft.com/office/drawing/2014/main" id="{1FA96315-66A4-6845-36FF-EA88DA34A1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74631" y="5153025"/>
                <a:ext cx="178594" cy="85725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0799BB26-901A-C5AA-09E3-D9B178518D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50806" y="5238750"/>
                <a:ext cx="297657" cy="7144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>
                <a:extLst>
                  <a:ext uri="{FF2B5EF4-FFF2-40B4-BE49-F238E27FC236}">
                    <a16:creationId xmlns:a16="http://schemas.microsoft.com/office/drawing/2014/main" id="{B1C4FE01-A5AE-82E1-79D3-57363EBC2A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72200" y="4981575"/>
                <a:ext cx="88107" cy="138113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ED73542D-A52A-3096-7AA6-6265A22C36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76963" y="5131594"/>
                <a:ext cx="128587" cy="11906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C4BF918F-D47F-1465-B2A8-682E0BDCB3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67438" y="5179219"/>
                <a:ext cx="159543" cy="73819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F4325EA7-1433-BD7B-0468-E96410F1E5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57938" y="5129213"/>
                <a:ext cx="73817" cy="61912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2FD7E545-B9B4-7AE3-D804-715C15F16F4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50794" y="5200650"/>
                <a:ext cx="83344" cy="47625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CB0C0F22-CE47-39CE-3B8C-5ABB4CF2F558}"/>
                  </a:ext>
                </a:extLst>
              </p:cNvPr>
              <p:cNvSpPr/>
              <p:nvPr/>
            </p:nvSpPr>
            <p:spPr>
              <a:xfrm>
                <a:off x="6727033" y="4912517"/>
                <a:ext cx="102393" cy="10239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7502CBB2-7772-B066-52EE-99407250689A}"/>
                  </a:ext>
                </a:extLst>
              </p:cNvPr>
              <p:cNvSpPr/>
              <p:nvPr/>
            </p:nvSpPr>
            <p:spPr>
              <a:xfrm>
                <a:off x="6560345" y="4964904"/>
                <a:ext cx="102393" cy="10239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9B03D233-8287-8F36-9804-D0757D58DD53}"/>
                  </a:ext>
                </a:extLst>
              </p:cNvPr>
              <p:cNvSpPr/>
              <p:nvPr/>
            </p:nvSpPr>
            <p:spPr>
              <a:xfrm>
                <a:off x="6279357" y="5060153"/>
                <a:ext cx="102393" cy="10239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2D562319-A69B-E07F-BC48-3E3D16989F83}"/>
                  </a:ext>
                </a:extLst>
              </p:cNvPr>
              <p:cNvSpPr/>
              <p:nvPr/>
            </p:nvSpPr>
            <p:spPr>
              <a:xfrm>
                <a:off x="6403183" y="5157784"/>
                <a:ext cx="102393" cy="10239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C76A586D-82E5-0D93-3C89-6DAB608CD658}"/>
                  </a:ext>
                </a:extLst>
              </p:cNvPr>
              <p:cNvSpPr/>
              <p:nvPr/>
            </p:nvSpPr>
            <p:spPr>
              <a:xfrm>
                <a:off x="6284120" y="5217314"/>
                <a:ext cx="102393" cy="10239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E959961F-90E6-980C-BCC5-16FF7507F1F1}"/>
                  </a:ext>
                </a:extLst>
              </p:cNvPr>
              <p:cNvSpPr/>
              <p:nvPr/>
            </p:nvSpPr>
            <p:spPr>
              <a:xfrm>
                <a:off x="6110288" y="5100635"/>
                <a:ext cx="102393" cy="10239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686874E0-CA70-2C15-020E-4138A783E92E}"/>
                  </a:ext>
                </a:extLst>
              </p:cNvPr>
              <p:cNvSpPr/>
              <p:nvPr/>
            </p:nvSpPr>
            <p:spPr>
              <a:xfrm>
                <a:off x="6729414" y="5174454"/>
                <a:ext cx="102393" cy="10239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0C219FA8-3486-F26D-E850-5B509A6EFB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03181" y="4657725"/>
                <a:ext cx="276225" cy="92869"/>
              </a:xfrm>
              <a:prstGeom prst="line">
                <a:avLst/>
              </a:prstGeom>
              <a:grpFill/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746B9E69-78AC-68CB-1194-ED6A9FFB56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15088" y="4598194"/>
                <a:ext cx="242887" cy="295275"/>
              </a:xfrm>
              <a:prstGeom prst="line">
                <a:avLst/>
              </a:prstGeom>
              <a:grpFill/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>
                <a:extLst>
                  <a:ext uri="{FF2B5EF4-FFF2-40B4-BE49-F238E27FC236}">
                    <a16:creationId xmlns:a16="http://schemas.microsoft.com/office/drawing/2014/main" id="{588B9C47-3E8F-539C-E0E4-C6AA32A9275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2687" y="4867275"/>
                <a:ext cx="276225" cy="92869"/>
              </a:xfrm>
              <a:prstGeom prst="line">
                <a:avLst/>
              </a:prstGeom>
              <a:grpFill/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>
                <a:extLst>
                  <a:ext uri="{FF2B5EF4-FFF2-40B4-BE49-F238E27FC236}">
                    <a16:creationId xmlns:a16="http://schemas.microsoft.com/office/drawing/2014/main" id="{E4B06129-3A86-E34E-5F6D-953AFFC5CE8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69856" y="4902993"/>
                <a:ext cx="188119" cy="90488"/>
              </a:xfrm>
              <a:prstGeom prst="line">
                <a:avLst/>
              </a:prstGeom>
              <a:grpFill/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>
                <a:extLst>
                  <a:ext uri="{FF2B5EF4-FFF2-40B4-BE49-F238E27FC236}">
                    <a16:creationId xmlns:a16="http://schemas.microsoft.com/office/drawing/2014/main" id="{28E0644A-B388-4454-DC69-8AFA418CA0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81738" y="4967288"/>
                <a:ext cx="233362" cy="169068"/>
              </a:xfrm>
              <a:prstGeom prst="line">
                <a:avLst/>
              </a:prstGeom>
              <a:grpFill/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>
                <a:extLst>
                  <a:ext uri="{FF2B5EF4-FFF2-40B4-BE49-F238E27FC236}">
                    <a16:creationId xmlns:a16="http://schemas.microsoft.com/office/drawing/2014/main" id="{64816E72-7368-339A-52C9-F9BF578A2D6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38913" y="4574381"/>
                <a:ext cx="0" cy="259557"/>
              </a:xfrm>
              <a:prstGeom prst="line">
                <a:avLst/>
              </a:prstGeom>
              <a:grpFill/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3DDBA324-576B-518A-9951-229C8AC040BD}"/>
                  </a:ext>
                </a:extLst>
              </p:cNvPr>
              <p:cNvSpPr/>
              <p:nvPr/>
            </p:nvSpPr>
            <p:spPr>
              <a:xfrm>
                <a:off x="6474621" y="4807743"/>
                <a:ext cx="102393" cy="10239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FCEF7AF8-7744-7ACB-B25D-3F9FB6083348}"/>
                  </a:ext>
                </a:extLst>
              </p:cNvPr>
              <p:cNvSpPr/>
              <p:nvPr/>
            </p:nvSpPr>
            <p:spPr>
              <a:xfrm>
                <a:off x="6498432" y="4512468"/>
                <a:ext cx="102393" cy="10239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9FDDC8CE-2CF1-2858-7558-374625C6CA7D}"/>
                  </a:ext>
                </a:extLst>
              </p:cNvPr>
              <p:cNvSpPr/>
              <p:nvPr/>
            </p:nvSpPr>
            <p:spPr>
              <a:xfrm>
                <a:off x="6357939" y="4524374"/>
                <a:ext cx="102393" cy="10239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EC8D9A37-D788-69FF-67E6-E2754D1B09F9}"/>
                  </a:ext>
                </a:extLst>
              </p:cNvPr>
              <p:cNvSpPr/>
              <p:nvPr/>
            </p:nvSpPr>
            <p:spPr>
              <a:xfrm>
                <a:off x="6655596" y="4598193"/>
                <a:ext cx="102393" cy="10239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00E80095-2172-6307-E905-68A4003FC593}"/>
                  </a:ext>
                </a:extLst>
              </p:cNvPr>
              <p:cNvSpPr/>
              <p:nvPr/>
            </p:nvSpPr>
            <p:spPr>
              <a:xfrm>
                <a:off x="6334127" y="4705350"/>
                <a:ext cx="102393" cy="10239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8868A85B-3C6B-225B-0015-6552A021DFC4}"/>
                  </a:ext>
                </a:extLst>
              </p:cNvPr>
              <p:cNvSpPr/>
              <p:nvPr/>
            </p:nvSpPr>
            <p:spPr>
              <a:xfrm>
                <a:off x="6491289" y="5091110"/>
                <a:ext cx="102393" cy="10239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F68A75A0-F66C-55BF-E6E2-60AC08792699}"/>
                  </a:ext>
                </a:extLst>
              </p:cNvPr>
              <p:cNvSpPr/>
              <p:nvPr/>
            </p:nvSpPr>
            <p:spPr>
              <a:xfrm>
                <a:off x="6415089" y="4979191"/>
                <a:ext cx="102393" cy="10239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C592E022-A6A5-4FE4-3CC9-1BAFFF3329A2}"/>
                  </a:ext>
                </a:extLst>
              </p:cNvPr>
              <p:cNvSpPr/>
              <p:nvPr/>
            </p:nvSpPr>
            <p:spPr>
              <a:xfrm>
                <a:off x="6624639" y="4850605"/>
                <a:ext cx="102393" cy="10239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BDC9614C-B8CB-9464-6240-0EA0316657A3}"/>
                  </a:ext>
                </a:extLst>
              </p:cNvPr>
              <p:cNvSpPr/>
              <p:nvPr/>
            </p:nvSpPr>
            <p:spPr>
              <a:xfrm>
                <a:off x="6215064" y="4902993"/>
                <a:ext cx="102393" cy="10239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566F7FE6-6D3C-C2E0-22BA-E810BD4C73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38887" y="5024438"/>
                <a:ext cx="135732" cy="88106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2" name="Oval 281">
            <a:extLst>
              <a:ext uri="{FF2B5EF4-FFF2-40B4-BE49-F238E27FC236}">
                <a16:creationId xmlns:a16="http://schemas.microsoft.com/office/drawing/2014/main" id="{F91925CE-F890-DE8B-0C6E-935F2E4FF8DF}"/>
              </a:ext>
            </a:extLst>
          </p:cNvPr>
          <p:cNvSpPr/>
          <p:nvPr/>
        </p:nvSpPr>
        <p:spPr>
          <a:xfrm>
            <a:off x="4555420" y="4481193"/>
            <a:ext cx="1026321" cy="102632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3AEE1FDB-EFA2-1DDD-0E38-4866173BBD36}"/>
              </a:ext>
            </a:extLst>
          </p:cNvPr>
          <p:cNvGrpSpPr/>
          <p:nvPr/>
        </p:nvGrpSpPr>
        <p:grpSpPr>
          <a:xfrm>
            <a:off x="4679158" y="4559776"/>
            <a:ext cx="785811" cy="857247"/>
            <a:chOff x="6105527" y="4512468"/>
            <a:chExt cx="785811" cy="857247"/>
          </a:xfrm>
          <a:solidFill>
            <a:schemeClr val="bg1"/>
          </a:solidFill>
        </p:grpSpPr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54B69F76-3135-89FB-1B1B-6C09C1D8A722}"/>
                </a:ext>
              </a:extLst>
            </p:cNvPr>
            <p:cNvSpPr/>
            <p:nvPr/>
          </p:nvSpPr>
          <p:spPr>
            <a:xfrm>
              <a:off x="6226969" y="4569619"/>
              <a:ext cx="492919" cy="259556"/>
            </a:xfrm>
            <a:custGeom>
              <a:avLst/>
              <a:gdLst>
                <a:gd name="connsiteX0" fmla="*/ 492919 w 492919"/>
                <a:gd name="connsiteY0" fmla="*/ 214312 h 259556"/>
                <a:gd name="connsiteX1" fmla="*/ 478631 w 492919"/>
                <a:gd name="connsiteY1" fmla="*/ 73819 h 259556"/>
                <a:gd name="connsiteX2" fmla="*/ 328612 w 492919"/>
                <a:gd name="connsiteY2" fmla="*/ 0 h 259556"/>
                <a:gd name="connsiteX3" fmla="*/ 178594 w 492919"/>
                <a:gd name="connsiteY3" fmla="*/ 19050 h 259556"/>
                <a:gd name="connsiteX4" fmla="*/ 47625 w 492919"/>
                <a:gd name="connsiteY4" fmla="*/ 90487 h 259556"/>
                <a:gd name="connsiteX5" fmla="*/ 152400 w 492919"/>
                <a:gd name="connsiteY5" fmla="*/ 180975 h 259556"/>
                <a:gd name="connsiteX6" fmla="*/ 0 w 492919"/>
                <a:gd name="connsiteY6" fmla="*/ 259556 h 259556"/>
                <a:gd name="connsiteX7" fmla="*/ 492919 w 492919"/>
                <a:gd name="connsiteY7" fmla="*/ 214312 h 259556"/>
                <a:gd name="connsiteX0" fmla="*/ 492919 w 584359"/>
                <a:gd name="connsiteY0" fmla="*/ 214312 h 305752"/>
                <a:gd name="connsiteX1" fmla="*/ 478631 w 584359"/>
                <a:gd name="connsiteY1" fmla="*/ 73819 h 305752"/>
                <a:gd name="connsiteX2" fmla="*/ 328612 w 584359"/>
                <a:gd name="connsiteY2" fmla="*/ 0 h 305752"/>
                <a:gd name="connsiteX3" fmla="*/ 178594 w 584359"/>
                <a:gd name="connsiteY3" fmla="*/ 19050 h 305752"/>
                <a:gd name="connsiteX4" fmla="*/ 47625 w 584359"/>
                <a:gd name="connsiteY4" fmla="*/ 90487 h 305752"/>
                <a:gd name="connsiteX5" fmla="*/ 152400 w 584359"/>
                <a:gd name="connsiteY5" fmla="*/ 180975 h 305752"/>
                <a:gd name="connsiteX6" fmla="*/ 0 w 584359"/>
                <a:gd name="connsiteY6" fmla="*/ 259556 h 305752"/>
                <a:gd name="connsiteX7" fmla="*/ 584359 w 584359"/>
                <a:gd name="connsiteY7" fmla="*/ 305752 h 305752"/>
                <a:gd name="connsiteX0" fmla="*/ 492919 w 492919"/>
                <a:gd name="connsiteY0" fmla="*/ 214312 h 259556"/>
                <a:gd name="connsiteX1" fmla="*/ 478631 w 492919"/>
                <a:gd name="connsiteY1" fmla="*/ 73819 h 259556"/>
                <a:gd name="connsiteX2" fmla="*/ 328612 w 492919"/>
                <a:gd name="connsiteY2" fmla="*/ 0 h 259556"/>
                <a:gd name="connsiteX3" fmla="*/ 178594 w 492919"/>
                <a:gd name="connsiteY3" fmla="*/ 19050 h 259556"/>
                <a:gd name="connsiteX4" fmla="*/ 47625 w 492919"/>
                <a:gd name="connsiteY4" fmla="*/ 90487 h 259556"/>
                <a:gd name="connsiteX5" fmla="*/ 152400 w 492919"/>
                <a:gd name="connsiteY5" fmla="*/ 180975 h 259556"/>
                <a:gd name="connsiteX6" fmla="*/ 0 w 492919"/>
                <a:gd name="connsiteY6" fmla="*/ 259556 h 259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2919" h="259556">
                  <a:moveTo>
                    <a:pt x="492919" y="214312"/>
                  </a:moveTo>
                  <a:lnTo>
                    <a:pt x="478631" y="73819"/>
                  </a:lnTo>
                  <a:lnTo>
                    <a:pt x="328612" y="0"/>
                  </a:lnTo>
                  <a:lnTo>
                    <a:pt x="178594" y="19050"/>
                  </a:lnTo>
                  <a:lnTo>
                    <a:pt x="47625" y="90487"/>
                  </a:lnTo>
                  <a:lnTo>
                    <a:pt x="152400" y="180975"/>
                  </a:lnTo>
                  <a:lnTo>
                    <a:pt x="0" y="259556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E12727C5-FB1B-0800-BA20-01DC7EBCB63F}"/>
                </a:ext>
              </a:extLst>
            </p:cNvPr>
            <p:cNvSpPr/>
            <p:nvPr/>
          </p:nvSpPr>
          <p:spPr>
            <a:xfrm>
              <a:off x="6215064" y="4612480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55004AAE-156E-AAE7-7880-6428A34F80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96075" y="4833938"/>
              <a:ext cx="133350" cy="7143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B97314F2-1F8E-3D5B-7CED-38F0FB51BC7C}"/>
                </a:ext>
              </a:extLst>
            </p:cNvPr>
            <p:cNvSpPr/>
            <p:nvPr/>
          </p:nvSpPr>
          <p:spPr>
            <a:xfrm>
              <a:off x="6788945" y="4776786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B49BC79E-3B4C-1337-1AE8-50AED244C1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27019" y="4976813"/>
              <a:ext cx="147637" cy="28575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F09B513D-547E-6637-B9F6-92BC0C9AAD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43675" y="5026819"/>
              <a:ext cx="80962" cy="10715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2C028811-BA83-4568-CC8D-AA7F01BCFAA0}"/>
                </a:ext>
              </a:extLst>
            </p:cNvPr>
            <p:cNvCxnSpPr>
              <a:cxnSpLocks/>
            </p:cNvCxnSpPr>
            <p:nvPr/>
          </p:nvCxnSpPr>
          <p:spPr>
            <a:xfrm>
              <a:off x="6467475" y="5212556"/>
              <a:ext cx="107157" cy="104775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B52955B6-B63D-8FFA-60A2-3C4F364014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79344" y="4981575"/>
              <a:ext cx="88107" cy="138113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A8C060CD-ECAF-AEA2-6731-185E167DE3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76963" y="5131594"/>
              <a:ext cx="128587" cy="11906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5A114CF7-C15B-9A06-0646-2B48198350CD}"/>
                </a:ext>
              </a:extLst>
            </p:cNvPr>
            <p:cNvCxnSpPr>
              <a:cxnSpLocks/>
            </p:cNvCxnSpPr>
            <p:nvPr/>
          </p:nvCxnSpPr>
          <p:spPr>
            <a:xfrm>
              <a:off x="6167438" y="5179219"/>
              <a:ext cx="159543" cy="73819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32818513-FDCE-1431-6BD9-EB8133A01716}"/>
                </a:ext>
              </a:extLst>
            </p:cNvPr>
            <p:cNvCxnSpPr>
              <a:cxnSpLocks/>
            </p:cNvCxnSpPr>
            <p:nvPr/>
          </p:nvCxnSpPr>
          <p:spPr>
            <a:xfrm>
              <a:off x="6357938" y="5129213"/>
              <a:ext cx="73817" cy="61912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53D7E7AB-3336-7357-C21D-738B443DDB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53175" y="5205412"/>
              <a:ext cx="83344" cy="47625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4CAAD855-1B8C-BF35-CC6F-9BDD1DE5F386}"/>
                </a:ext>
              </a:extLst>
            </p:cNvPr>
            <p:cNvSpPr/>
            <p:nvPr/>
          </p:nvSpPr>
          <p:spPr>
            <a:xfrm>
              <a:off x="6727033" y="4912517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07A1C9E9-F33B-EE4F-F879-C63E398C0EB2}"/>
                </a:ext>
              </a:extLst>
            </p:cNvPr>
            <p:cNvSpPr/>
            <p:nvPr/>
          </p:nvSpPr>
          <p:spPr>
            <a:xfrm>
              <a:off x="6560345" y="4964904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7F7824CF-0E71-1908-9D1B-362B92F1548F}"/>
                </a:ext>
              </a:extLst>
            </p:cNvPr>
            <p:cNvSpPr/>
            <p:nvPr/>
          </p:nvSpPr>
          <p:spPr>
            <a:xfrm>
              <a:off x="6403183" y="5157784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60E6337D-BC69-EE90-9C8D-C3AAAF53F0E4}"/>
                </a:ext>
              </a:extLst>
            </p:cNvPr>
            <p:cNvSpPr/>
            <p:nvPr/>
          </p:nvSpPr>
          <p:spPr>
            <a:xfrm>
              <a:off x="6284120" y="5217314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DA028B0E-A369-5B0A-505A-E94256FD413D}"/>
                </a:ext>
              </a:extLst>
            </p:cNvPr>
            <p:cNvSpPr/>
            <p:nvPr/>
          </p:nvSpPr>
          <p:spPr>
            <a:xfrm>
              <a:off x="6110288" y="5100635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7F9A677B-E9BF-16A8-F0CE-F35F6B2DAF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05575" y="4660106"/>
              <a:ext cx="197644" cy="21432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3B429E3E-E371-7F84-7D89-D2985770CB7A}"/>
                </a:ext>
              </a:extLst>
            </p:cNvPr>
            <p:cNvCxnSpPr>
              <a:cxnSpLocks/>
            </p:cNvCxnSpPr>
            <p:nvPr/>
          </p:nvCxnSpPr>
          <p:spPr>
            <a:xfrm>
              <a:off x="6415088" y="4598194"/>
              <a:ext cx="242887" cy="295275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169A8D29-C1B5-8E81-9126-570E4A35C8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65094" y="4914900"/>
              <a:ext cx="188119" cy="90488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AA73E898-325D-DEC8-B40F-36E965CB50BD}"/>
                </a:ext>
              </a:extLst>
            </p:cNvPr>
            <p:cNvCxnSpPr>
              <a:cxnSpLocks/>
            </p:cNvCxnSpPr>
            <p:nvPr/>
          </p:nvCxnSpPr>
          <p:spPr>
            <a:xfrm>
              <a:off x="6281738" y="4967288"/>
              <a:ext cx="233362" cy="169068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D14B5A56-634E-95F6-A62A-329B68E7EFAC}"/>
                </a:ext>
              </a:extLst>
            </p:cNvPr>
            <p:cNvSpPr/>
            <p:nvPr/>
          </p:nvSpPr>
          <p:spPr>
            <a:xfrm>
              <a:off x="6357939" y="4524374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2A3919B6-85E2-C0ED-FF6A-EE8831BD31FC}"/>
                </a:ext>
              </a:extLst>
            </p:cNvPr>
            <p:cNvSpPr/>
            <p:nvPr/>
          </p:nvSpPr>
          <p:spPr>
            <a:xfrm>
              <a:off x="6655596" y="4598193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F4C2D3D7-78D0-3126-8893-12E04703BE46}"/>
                </a:ext>
              </a:extLst>
            </p:cNvPr>
            <p:cNvSpPr/>
            <p:nvPr/>
          </p:nvSpPr>
          <p:spPr>
            <a:xfrm>
              <a:off x="6624639" y="4850605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9AB044FF-E7E5-94A3-9A4E-38124B5B4326}"/>
                </a:ext>
              </a:extLst>
            </p:cNvPr>
            <p:cNvSpPr/>
            <p:nvPr/>
          </p:nvSpPr>
          <p:spPr>
            <a:xfrm>
              <a:off x="6215064" y="4902993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CAB9E241-339A-5F81-7E7F-5ED0DC0A50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38887" y="5024438"/>
              <a:ext cx="135732" cy="88106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D8C2AA2C-0F31-CF25-7EF0-700745734671}"/>
                </a:ext>
              </a:extLst>
            </p:cNvPr>
            <p:cNvCxnSpPr>
              <a:cxnSpLocks/>
            </p:cNvCxnSpPr>
            <p:nvPr/>
          </p:nvCxnSpPr>
          <p:spPr>
            <a:xfrm>
              <a:off x="6562725" y="5160169"/>
              <a:ext cx="28575" cy="13335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6BE0E76F-2796-0427-179A-C4C1BCBBDD0D}"/>
                </a:ext>
              </a:extLst>
            </p:cNvPr>
            <p:cNvCxnSpPr>
              <a:cxnSpLocks/>
            </p:cNvCxnSpPr>
            <p:nvPr/>
          </p:nvCxnSpPr>
          <p:spPr>
            <a:xfrm>
              <a:off x="6581775" y="5150233"/>
              <a:ext cx="176213" cy="83344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999A2D77-4613-B877-3442-20389A5784E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22257" y="5236369"/>
              <a:ext cx="138112" cy="85725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8443E6F0-8D7C-8B83-7747-9EC28F22B6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69869" y="5107781"/>
              <a:ext cx="195263" cy="19051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C9B17E6A-ACA5-8A66-8D0C-19C29181E8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53150" y="4855368"/>
              <a:ext cx="88107" cy="138113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4C850DE1-2C9A-EDB6-CDA5-174EB6471D76}"/>
                </a:ext>
              </a:extLst>
            </p:cNvPr>
            <p:cNvSpPr/>
            <p:nvPr/>
          </p:nvSpPr>
          <p:spPr>
            <a:xfrm>
              <a:off x="6105527" y="4926805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9BAFB1E4-F77B-9A39-C2CC-E3EA4F6B1475}"/>
                </a:ext>
              </a:extLst>
            </p:cNvPr>
            <p:cNvSpPr/>
            <p:nvPr/>
          </p:nvSpPr>
          <p:spPr>
            <a:xfrm>
              <a:off x="6172202" y="4779168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6C9A4EB3-7B1F-CA5C-1C7C-BDE678544A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10325" y="4700588"/>
              <a:ext cx="73819" cy="40481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EF28EFF3-45F8-B69C-68F0-D9EDF60007AF}"/>
                </a:ext>
              </a:extLst>
            </p:cNvPr>
            <p:cNvSpPr/>
            <p:nvPr/>
          </p:nvSpPr>
          <p:spPr>
            <a:xfrm>
              <a:off x="6334127" y="4705350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CC9D23DD-A368-CBD8-DD53-72192EEC89F2}"/>
                </a:ext>
              </a:extLst>
            </p:cNvPr>
            <p:cNvCxnSpPr>
              <a:cxnSpLocks/>
            </p:cNvCxnSpPr>
            <p:nvPr/>
          </p:nvCxnSpPr>
          <p:spPr>
            <a:xfrm>
              <a:off x="6503194" y="4714875"/>
              <a:ext cx="35718" cy="40005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141BF055-18E5-FB3F-0EC8-D53F5161CCFF}"/>
                </a:ext>
              </a:extLst>
            </p:cNvPr>
            <p:cNvSpPr/>
            <p:nvPr/>
          </p:nvSpPr>
          <p:spPr>
            <a:xfrm>
              <a:off x="6279357" y="5060153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23BED07A-F407-498E-3CA3-4410F6559ADB}"/>
                </a:ext>
              </a:extLst>
            </p:cNvPr>
            <p:cNvSpPr/>
            <p:nvPr/>
          </p:nvSpPr>
          <p:spPr>
            <a:xfrm>
              <a:off x="6415089" y="4979191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2B4BA6AC-6779-BE6B-FC51-7631E3EA4A38}"/>
                </a:ext>
              </a:extLst>
            </p:cNvPr>
            <p:cNvCxnSpPr>
              <a:cxnSpLocks/>
            </p:cNvCxnSpPr>
            <p:nvPr/>
          </p:nvCxnSpPr>
          <p:spPr>
            <a:xfrm>
              <a:off x="6522244" y="4705350"/>
              <a:ext cx="176213" cy="88106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CF88110C-F43F-EBF3-449E-799919F0A9D0}"/>
                </a:ext>
              </a:extLst>
            </p:cNvPr>
            <p:cNvSpPr/>
            <p:nvPr/>
          </p:nvSpPr>
          <p:spPr>
            <a:xfrm>
              <a:off x="6672264" y="4731543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5C78B5C4-31C3-0776-37A2-1F6BE888F6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05575" y="4593431"/>
              <a:ext cx="35719" cy="61913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Oval 230">
              <a:extLst>
                <a:ext uri="{FF2B5EF4-FFF2-40B4-BE49-F238E27FC236}">
                  <a16:creationId xmlns:a16="http://schemas.microsoft.com/office/drawing/2014/main" id="{C7FF1139-0F3D-C29E-1823-33D4AD6A811F}"/>
                </a:ext>
              </a:extLst>
            </p:cNvPr>
            <p:cNvSpPr/>
            <p:nvPr/>
          </p:nvSpPr>
          <p:spPr>
            <a:xfrm>
              <a:off x="6498432" y="4512468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72543D8A-17BD-2A8D-039F-6B55DA28FC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86513" y="4717256"/>
              <a:ext cx="121444" cy="169069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6" name="Oval 265">
              <a:extLst>
                <a:ext uri="{FF2B5EF4-FFF2-40B4-BE49-F238E27FC236}">
                  <a16:creationId xmlns:a16="http://schemas.microsoft.com/office/drawing/2014/main" id="{005A974F-3D07-E621-699C-445D5C5EE688}"/>
                </a:ext>
              </a:extLst>
            </p:cNvPr>
            <p:cNvSpPr/>
            <p:nvPr/>
          </p:nvSpPr>
          <p:spPr>
            <a:xfrm>
              <a:off x="6336508" y="4850606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6209BA22-B7C5-0CB2-AD9A-4F2FD4C85570}"/>
                </a:ext>
              </a:extLst>
            </p:cNvPr>
            <p:cNvCxnSpPr>
              <a:cxnSpLocks/>
            </p:cNvCxnSpPr>
            <p:nvPr/>
          </p:nvCxnSpPr>
          <p:spPr>
            <a:xfrm>
              <a:off x="6503194" y="4719638"/>
              <a:ext cx="19050" cy="123825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0" name="Oval 229">
              <a:extLst>
                <a:ext uri="{FF2B5EF4-FFF2-40B4-BE49-F238E27FC236}">
                  <a16:creationId xmlns:a16="http://schemas.microsoft.com/office/drawing/2014/main" id="{6C639D8F-BBD0-6550-0CE1-282590392B98}"/>
                </a:ext>
              </a:extLst>
            </p:cNvPr>
            <p:cNvSpPr/>
            <p:nvPr/>
          </p:nvSpPr>
          <p:spPr>
            <a:xfrm>
              <a:off x="6474620" y="4807743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1FFFBBA1-0A2B-0DB0-8C2F-E28B114E5B12}"/>
                </a:ext>
              </a:extLst>
            </p:cNvPr>
            <p:cNvSpPr/>
            <p:nvPr/>
          </p:nvSpPr>
          <p:spPr>
            <a:xfrm>
              <a:off x="6446046" y="4636293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EC25CC42-4035-CCA7-FACC-E288EDDC0F20}"/>
                </a:ext>
              </a:extLst>
            </p:cNvPr>
            <p:cNvSpPr/>
            <p:nvPr/>
          </p:nvSpPr>
          <p:spPr>
            <a:xfrm>
              <a:off x="6729414" y="5174454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63CA8587-2259-E06E-4E73-308753F91AFC}"/>
                </a:ext>
              </a:extLst>
            </p:cNvPr>
            <p:cNvSpPr/>
            <p:nvPr/>
          </p:nvSpPr>
          <p:spPr>
            <a:xfrm>
              <a:off x="6498433" y="5091110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1" name="Oval 240">
              <a:extLst>
                <a:ext uri="{FF2B5EF4-FFF2-40B4-BE49-F238E27FC236}">
                  <a16:creationId xmlns:a16="http://schemas.microsoft.com/office/drawing/2014/main" id="{C966919A-945B-AE60-EB09-5036D8D6398A}"/>
                </a:ext>
              </a:extLst>
            </p:cNvPr>
            <p:cNvSpPr/>
            <p:nvPr/>
          </p:nvSpPr>
          <p:spPr>
            <a:xfrm>
              <a:off x="6731794" y="5048247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2" name="Oval 241">
              <a:extLst>
                <a:ext uri="{FF2B5EF4-FFF2-40B4-BE49-F238E27FC236}">
                  <a16:creationId xmlns:a16="http://schemas.microsoft.com/office/drawing/2014/main" id="{2D9703A7-EA30-F1AB-3C54-2FAF2D36E73E}"/>
                </a:ext>
              </a:extLst>
            </p:cNvPr>
            <p:cNvSpPr/>
            <p:nvPr/>
          </p:nvSpPr>
          <p:spPr>
            <a:xfrm>
              <a:off x="6543677" y="5267322"/>
              <a:ext cx="102393" cy="10239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95" name="CasellaDiTesto 20">
            <a:extLst>
              <a:ext uri="{FF2B5EF4-FFF2-40B4-BE49-F238E27FC236}">
                <a16:creationId xmlns:a16="http://schemas.microsoft.com/office/drawing/2014/main" id="{A68C8593-B961-D027-2B9F-FE61881D4B30}"/>
              </a:ext>
            </a:extLst>
          </p:cNvPr>
          <p:cNvSpPr txBox="1"/>
          <p:nvPr/>
        </p:nvSpPr>
        <p:spPr>
          <a:xfrm>
            <a:off x="5524754" y="2567524"/>
            <a:ext cx="742303" cy="15607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>
              <a:lnSpc>
                <a:spcPct val="80000"/>
              </a:lnSpc>
            </a:pPr>
            <a:r>
              <a:rPr lang="en-US" sz="1100">
                <a:solidFill>
                  <a:schemeClr val="accent6"/>
                </a:solidFill>
              </a:rPr>
              <a:t>LRI severity</a:t>
            </a:r>
            <a:endParaRPr lang="en-GB" sz="1100">
              <a:solidFill>
                <a:schemeClr val="accent6"/>
              </a:solidFill>
            </a:endParaRPr>
          </a:p>
        </p:txBody>
      </p:sp>
      <p:sp>
        <p:nvSpPr>
          <p:cNvPr id="291" name="CasellaDiTesto 20">
            <a:extLst>
              <a:ext uri="{FF2B5EF4-FFF2-40B4-BE49-F238E27FC236}">
                <a16:creationId xmlns:a16="http://schemas.microsoft.com/office/drawing/2014/main" id="{9882935E-90E3-9363-9B3B-CA42111E40DD}"/>
              </a:ext>
            </a:extLst>
          </p:cNvPr>
          <p:cNvSpPr txBox="1"/>
          <p:nvPr/>
        </p:nvSpPr>
        <p:spPr>
          <a:xfrm>
            <a:off x="5916931" y="5798528"/>
            <a:ext cx="1243406" cy="15607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>
              <a:lnSpc>
                <a:spcPct val="80000"/>
              </a:lnSpc>
            </a:pPr>
            <a:r>
              <a:rPr lang="en-US" sz="1100">
                <a:solidFill>
                  <a:schemeClr val="accent6"/>
                </a:solidFill>
              </a:rPr>
              <a:t>Inflammatory network</a:t>
            </a:r>
            <a:endParaRPr lang="en-GB" sz="1100">
              <a:solidFill>
                <a:schemeClr val="accent6"/>
              </a:solidFill>
            </a:endParaRPr>
          </a:p>
        </p:txBody>
      </p:sp>
      <p:sp>
        <p:nvSpPr>
          <p:cNvPr id="285" name="CasellaDiTesto 20">
            <a:extLst>
              <a:ext uri="{FF2B5EF4-FFF2-40B4-BE49-F238E27FC236}">
                <a16:creationId xmlns:a16="http://schemas.microsoft.com/office/drawing/2014/main" id="{E971245D-FACB-3B30-5C0C-E1DA228A728A}"/>
              </a:ext>
            </a:extLst>
          </p:cNvPr>
          <p:cNvSpPr txBox="1"/>
          <p:nvPr/>
        </p:nvSpPr>
        <p:spPr>
          <a:xfrm>
            <a:off x="4498899" y="5795988"/>
            <a:ext cx="1243406" cy="15607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>
              <a:lnSpc>
                <a:spcPct val="80000"/>
              </a:lnSpc>
            </a:pPr>
            <a:r>
              <a:rPr lang="en-US" sz="1100">
                <a:solidFill>
                  <a:schemeClr val="accent6"/>
                </a:solidFill>
              </a:rPr>
              <a:t>Interferon network</a:t>
            </a:r>
            <a:endParaRPr lang="en-GB" sz="1100">
              <a:solidFill>
                <a:schemeClr val="accent6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96CC77A-2775-1047-0C62-5B0C719741B3}"/>
              </a:ext>
            </a:extLst>
          </p:cNvPr>
          <p:cNvGrpSpPr/>
          <p:nvPr/>
        </p:nvGrpSpPr>
        <p:grpSpPr>
          <a:xfrm>
            <a:off x="371478" y="1239276"/>
            <a:ext cx="1136364" cy="622027"/>
            <a:chOff x="6318537" y="1361091"/>
            <a:chExt cx="1411277" cy="77251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302413E-2AAC-2283-99C1-FCB3EC4CEC5B}"/>
                </a:ext>
              </a:extLst>
            </p:cNvPr>
            <p:cNvGrpSpPr/>
            <p:nvPr/>
          </p:nvGrpSpPr>
          <p:grpSpPr>
            <a:xfrm>
              <a:off x="6318537" y="1361091"/>
              <a:ext cx="771499" cy="772511"/>
              <a:chOff x="6318537" y="1361091"/>
              <a:chExt cx="771499" cy="772511"/>
            </a:xfrm>
          </p:grpSpPr>
          <p:sp>
            <p:nvSpPr>
              <p:cNvPr id="4" name="Oval 4">
                <a:extLst>
                  <a:ext uri="{FF2B5EF4-FFF2-40B4-BE49-F238E27FC236}">
                    <a16:creationId xmlns:a16="http://schemas.microsoft.com/office/drawing/2014/main" id="{768F93D3-DCC5-95E2-CE8E-7239CB30CA22}"/>
                  </a:ext>
                </a:extLst>
              </p:cNvPr>
              <p:cNvSpPr/>
              <p:nvPr/>
            </p:nvSpPr>
            <p:spPr>
              <a:xfrm>
                <a:off x="6318537" y="1361091"/>
                <a:ext cx="771499" cy="772511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95BBD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8" name="Graphic 7" descr="Man with solid fill">
                <a:extLst>
                  <a:ext uri="{FF2B5EF4-FFF2-40B4-BE49-F238E27FC236}">
                    <a16:creationId xmlns:a16="http://schemas.microsoft.com/office/drawing/2014/main" id="{E874622F-52D1-2E8A-0CE7-AA2E996308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402649" y="1445709"/>
                <a:ext cx="603274" cy="603274"/>
              </a:xfrm>
              <a:prstGeom prst="rect">
                <a:avLst/>
              </a:prstGeom>
            </p:spPr>
          </p:pic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A25B429-7497-A7A8-1C75-4A4D8A257F99}"/>
                </a:ext>
              </a:extLst>
            </p:cNvPr>
            <p:cNvGrpSpPr/>
            <p:nvPr/>
          </p:nvGrpSpPr>
          <p:grpSpPr>
            <a:xfrm>
              <a:off x="6958315" y="1361091"/>
              <a:ext cx="771499" cy="772511"/>
              <a:chOff x="6958315" y="1361091"/>
              <a:chExt cx="771499" cy="772511"/>
            </a:xfrm>
          </p:grpSpPr>
          <p:sp>
            <p:nvSpPr>
              <p:cNvPr id="26" name="Oval 4">
                <a:extLst>
                  <a:ext uri="{FF2B5EF4-FFF2-40B4-BE49-F238E27FC236}">
                    <a16:creationId xmlns:a16="http://schemas.microsoft.com/office/drawing/2014/main" id="{F787F2CE-ABA3-6584-ACD2-836E00B7D0C2}"/>
                  </a:ext>
                </a:extLst>
              </p:cNvPr>
              <p:cNvSpPr/>
              <p:nvPr/>
            </p:nvSpPr>
            <p:spPr>
              <a:xfrm>
                <a:off x="6958315" y="1361091"/>
                <a:ext cx="771499" cy="772511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95BBD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3" name="Graphic 2" descr="Flask with solid fill">
                <a:extLst>
                  <a:ext uri="{FF2B5EF4-FFF2-40B4-BE49-F238E27FC236}">
                    <a16:creationId xmlns:a16="http://schemas.microsoft.com/office/drawing/2014/main" id="{6905CFDB-E85B-1D5F-8571-2533CF1E05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7042427" y="1439855"/>
                <a:ext cx="603274" cy="603274"/>
              </a:xfrm>
              <a:prstGeom prst="rect">
                <a:avLst/>
              </a:prstGeom>
            </p:spPr>
          </p:pic>
        </p:grpSp>
      </p:grpSp>
      <p:sp>
        <p:nvSpPr>
          <p:cNvPr id="25" name="ZoneTexte 58">
            <a:extLst>
              <a:ext uri="{FF2B5EF4-FFF2-40B4-BE49-F238E27FC236}">
                <a16:creationId xmlns:a16="http://schemas.microsoft.com/office/drawing/2014/main" id="{1721934E-4537-2F04-A073-3F26E74AB17B}"/>
              </a:ext>
            </a:extLst>
          </p:cNvPr>
          <p:cNvSpPr txBox="1"/>
          <p:nvPr/>
        </p:nvSpPr>
        <p:spPr>
          <a:xfrm>
            <a:off x="2848105" y="2050178"/>
            <a:ext cx="978466" cy="209516"/>
          </a:xfrm>
          <a:prstGeom prst="roundRect">
            <a:avLst>
              <a:gd name="adj" fmla="val 50000"/>
            </a:avLst>
          </a:prstGeom>
          <a:solidFill>
            <a:srgbClr val="BFBFBF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fr-CH" sz="1600" b="0"/>
              <a:t>Placebo</a:t>
            </a:r>
          </a:p>
        </p:txBody>
      </p:sp>
      <p:sp>
        <p:nvSpPr>
          <p:cNvPr id="27" name="ZoneTexte 58">
            <a:extLst>
              <a:ext uri="{FF2B5EF4-FFF2-40B4-BE49-F238E27FC236}">
                <a16:creationId xmlns:a16="http://schemas.microsoft.com/office/drawing/2014/main" id="{8795B7C9-2D40-E933-36D8-95D1145BDC13}"/>
              </a:ext>
            </a:extLst>
          </p:cNvPr>
          <p:cNvSpPr txBox="1"/>
          <p:nvPr/>
        </p:nvSpPr>
        <p:spPr>
          <a:xfrm>
            <a:off x="3876805" y="2050178"/>
            <a:ext cx="978466" cy="209516"/>
          </a:xfrm>
          <a:prstGeom prst="roundRect">
            <a:avLst>
              <a:gd name="adj" fmla="val 50000"/>
            </a:avLst>
          </a:prstGeom>
          <a:solidFill>
            <a:srgbClr val="316185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fr-CH" sz="1600" b="0"/>
              <a:t>OM-85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3E16C03-18D4-DE94-5F21-A19E817BB8AA}"/>
              </a:ext>
            </a:extLst>
          </p:cNvPr>
          <p:cNvGrpSpPr/>
          <p:nvPr/>
        </p:nvGrpSpPr>
        <p:grpSpPr>
          <a:xfrm>
            <a:off x="1603980" y="3018515"/>
            <a:ext cx="711070" cy="464403"/>
            <a:chOff x="539880" y="1923330"/>
            <a:chExt cx="978466" cy="464403"/>
          </a:xfrm>
        </p:grpSpPr>
        <p:sp>
          <p:nvSpPr>
            <p:cNvPr id="30" name="ZoneTexte 58">
              <a:extLst>
                <a:ext uri="{FF2B5EF4-FFF2-40B4-BE49-F238E27FC236}">
                  <a16:creationId xmlns:a16="http://schemas.microsoft.com/office/drawing/2014/main" id="{CC432859-1D0C-3B13-8C05-4425A5D7B65F}"/>
                </a:ext>
              </a:extLst>
            </p:cNvPr>
            <p:cNvSpPr txBox="1"/>
            <p:nvPr/>
          </p:nvSpPr>
          <p:spPr>
            <a:xfrm>
              <a:off x="539880" y="1923330"/>
              <a:ext cx="978466" cy="209516"/>
            </a:xfrm>
            <a:prstGeom prst="roundRect">
              <a:avLst>
                <a:gd name="adj" fmla="val 50000"/>
              </a:avLst>
            </a:prstGeom>
            <a:solidFill>
              <a:srgbClr val="BFBFBF"/>
            </a:solidFill>
            <a:ln w="15875">
              <a:noFill/>
            </a:ln>
            <a:effectLst/>
          </p:spPr>
          <p:txBody>
            <a:bodyPr wrap="square" lIns="90000" anchor="ctr" anchorCtr="0">
              <a:no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00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cs typeface="Calibri Light"/>
                </a:defRPr>
              </a:lvl1pPr>
            </a:lstStyle>
            <a:p>
              <a:r>
                <a:rPr lang="fr-CH" sz="1600" b="0"/>
                <a:t>n=18</a:t>
              </a:r>
            </a:p>
          </p:txBody>
        </p:sp>
        <p:sp>
          <p:nvSpPr>
            <p:cNvPr id="32" name="ZoneTexte 58">
              <a:extLst>
                <a:ext uri="{FF2B5EF4-FFF2-40B4-BE49-F238E27FC236}">
                  <a16:creationId xmlns:a16="http://schemas.microsoft.com/office/drawing/2014/main" id="{4A253C4F-133E-66D1-9E02-AE6AC35B684A}"/>
                </a:ext>
              </a:extLst>
            </p:cNvPr>
            <p:cNvSpPr txBox="1"/>
            <p:nvPr/>
          </p:nvSpPr>
          <p:spPr>
            <a:xfrm>
              <a:off x="539880" y="2178217"/>
              <a:ext cx="978466" cy="209516"/>
            </a:xfrm>
            <a:prstGeom prst="roundRect">
              <a:avLst>
                <a:gd name="adj" fmla="val 50000"/>
              </a:avLst>
            </a:prstGeom>
            <a:solidFill>
              <a:srgbClr val="316185"/>
            </a:solidFill>
            <a:ln w="15875">
              <a:noFill/>
            </a:ln>
            <a:effectLst/>
          </p:spPr>
          <p:txBody>
            <a:bodyPr wrap="square" lIns="90000" anchor="ctr" anchorCtr="0">
              <a:no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00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cs typeface="Calibri Light"/>
                </a:defRPr>
              </a:lvl1pPr>
            </a:lstStyle>
            <a:p>
              <a:r>
                <a:rPr lang="fr-CH" sz="1600" b="0"/>
                <a:t>n=21</a:t>
              </a:r>
            </a:p>
          </p:txBody>
        </p:sp>
      </p:grpSp>
      <p:sp>
        <p:nvSpPr>
          <p:cNvPr id="34" name="ZoneTexte 58">
            <a:extLst>
              <a:ext uri="{FF2B5EF4-FFF2-40B4-BE49-F238E27FC236}">
                <a16:creationId xmlns:a16="http://schemas.microsoft.com/office/drawing/2014/main" id="{480B3F44-3825-51E8-9CED-BE21A60D17B9}"/>
              </a:ext>
            </a:extLst>
          </p:cNvPr>
          <p:cNvSpPr txBox="1"/>
          <p:nvPr/>
        </p:nvSpPr>
        <p:spPr>
          <a:xfrm>
            <a:off x="5288591" y="2230000"/>
            <a:ext cx="978466" cy="209516"/>
          </a:xfrm>
          <a:prstGeom prst="roundRect">
            <a:avLst>
              <a:gd name="adj" fmla="val 50000"/>
            </a:avLst>
          </a:prstGeom>
          <a:solidFill>
            <a:srgbClr val="316185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fr-CH" sz="1600" b="0"/>
              <a:t>OM-85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E87C8E8-3003-2D3D-FAFD-6B31FED44D50}"/>
              </a:ext>
            </a:extLst>
          </p:cNvPr>
          <p:cNvGrpSpPr/>
          <p:nvPr/>
        </p:nvGrpSpPr>
        <p:grpSpPr>
          <a:xfrm>
            <a:off x="1572485" y="2187680"/>
            <a:ext cx="759075" cy="760070"/>
            <a:chOff x="1657692" y="1223049"/>
            <a:chExt cx="759075" cy="760070"/>
          </a:xfrm>
        </p:grpSpPr>
        <p:sp>
          <p:nvSpPr>
            <p:cNvPr id="37" name="Oval 4">
              <a:extLst>
                <a:ext uri="{FF2B5EF4-FFF2-40B4-BE49-F238E27FC236}">
                  <a16:creationId xmlns:a16="http://schemas.microsoft.com/office/drawing/2014/main" id="{7FEE22FD-1425-E6BF-0981-D19506476E24}"/>
                </a:ext>
              </a:extLst>
            </p:cNvPr>
            <p:cNvSpPr/>
            <p:nvPr/>
          </p:nvSpPr>
          <p:spPr>
            <a:xfrm>
              <a:off x="1657692" y="1223049"/>
              <a:ext cx="759075" cy="76007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95BBD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3E067B89-05E9-F006-916C-D2A8D8F5CF74}"/>
                </a:ext>
              </a:extLst>
            </p:cNvPr>
            <p:cNvGrpSpPr/>
            <p:nvPr/>
          </p:nvGrpSpPr>
          <p:grpSpPr>
            <a:xfrm>
              <a:off x="1702845" y="1315618"/>
              <a:ext cx="668767" cy="615125"/>
              <a:chOff x="1894067" y="1878906"/>
              <a:chExt cx="808935" cy="744050"/>
            </a:xfrm>
          </p:grpSpPr>
          <p:pic>
            <p:nvPicPr>
              <p:cNvPr id="10" name="Graphic 38" descr="Baby with solid fill">
                <a:extLst>
                  <a:ext uri="{FF2B5EF4-FFF2-40B4-BE49-F238E27FC236}">
                    <a16:creationId xmlns:a16="http://schemas.microsoft.com/office/drawing/2014/main" id="{A464564D-681C-1DE1-768C-6318791CA1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2263521" y="1878906"/>
                <a:ext cx="439481" cy="439481"/>
              </a:xfrm>
              <a:prstGeom prst="rect">
                <a:avLst/>
              </a:prstGeom>
            </p:spPr>
          </p:pic>
          <p:pic>
            <p:nvPicPr>
              <p:cNvPr id="22" name="Graphic 38" descr="Baby with solid fill">
                <a:extLst>
                  <a:ext uri="{FF2B5EF4-FFF2-40B4-BE49-F238E27FC236}">
                    <a16:creationId xmlns:a16="http://schemas.microsoft.com/office/drawing/2014/main" id="{AF24E82D-35C7-D932-8ADE-D35E7D3C17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1894067" y="1878906"/>
                <a:ext cx="439481" cy="439481"/>
              </a:xfrm>
              <a:prstGeom prst="rect">
                <a:avLst/>
              </a:prstGeom>
            </p:spPr>
          </p:pic>
          <p:pic>
            <p:nvPicPr>
              <p:cNvPr id="23" name="Graphic 38" descr="Baby with solid fill">
                <a:extLst>
                  <a:ext uri="{FF2B5EF4-FFF2-40B4-BE49-F238E27FC236}">
                    <a16:creationId xmlns:a16="http://schemas.microsoft.com/office/drawing/2014/main" id="{EE17B35B-4FE9-FE7C-1BD2-A6D74B319B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2088031" y="2183475"/>
                <a:ext cx="439481" cy="439481"/>
              </a:xfrm>
              <a:prstGeom prst="rect">
                <a:avLst/>
              </a:prstGeom>
            </p:spPr>
          </p:pic>
        </p:grpSp>
      </p:grpSp>
      <p:sp>
        <p:nvSpPr>
          <p:cNvPr id="39" name="Freccia destra 43">
            <a:extLst>
              <a:ext uri="{FF2B5EF4-FFF2-40B4-BE49-F238E27FC236}">
                <a16:creationId xmlns:a16="http://schemas.microsoft.com/office/drawing/2014/main" id="{5ABD7EB3-8DF6-3A13-01E8-5F9B51A2C14C}"/>
              </a:ext>
            </a:extLst>
          </p:cNvPr>
          <p:cNvSpPr>
            <a:spLocks/>
          </p:cNvSpPr>
          <p:nvPr/>
        </p:nvSpPr>
        <p:spPr>
          <a:xfrm rot="5400000">
            <a:off x="5342371" y="2575733"/>
            <a:ext cx="149186" cy="12943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4" tIns="34289" rIns="68574" bIns="3428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40" name="Freccia destra 43">
            <a:extLst>
              <a:ext uri="{FF2B5EF4-FFF2-40B4-BE49-F238E27FC236}">
                <a16:creationId xmlns:a16="http://schemas.microsoft.com/office/drawing/2014/main" id="{BF0A7EE1-29C4-8D19-C8A2-A711BB173957}"/>
              </a:ext>
            </a:extLst>
          </p:cNvPr>
          <p:cNvSpPr>
            <a:spLocks/>
          </p:cNvSpPr>
          <p:nvPr/>
        </p:nvSpPr>
        <p:spPr>
          <a:xfrm rot="16200000">
            <a:off x="4291445" y="5790622"/>
            <a:ext cx="149186" cy="12943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4" tIns="34289" rIns="68574" bIns="3428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41" name="Freccia destra 43">
            <a:extLst>
              <a:ext uri="{FF2B5EF4-FFF2-40B4-BE49-F238E27FC236}">
                <a16:creationId xmlns:a16="http://schemas.microsoft.com/office/drawing/2014/main" id="{81930551-B134-18B0-5D3E-AA796AF28131}"/>
              </a:ext>
            </a:extLst>
          </p:cNvPr>
          <p:cNvSpPr>
            <a:spLocks/>
          </p:cNvSpPr>
          <p:nvPr/>
        </p:nvSpPr>
        <p:spPr>
          <a:xfrm rot="16200000" flipH="1" flipV="1">
            <a:off x="5737649" y="5790623"/>
            <a:ext cx="149186" cy="12943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4" tIns="34289" rIns="68574" bIns="3428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6" name="object 38">
            <a:extLst>
              <a:ext uri="{FF2B5EF4-FFF2-40B4-BE49-F238E27FC236}">
                <a16:creationId xmlns:a16="http://schemas.microsoft.com/office/drawing/2014/main" id="{36DBFA40-CCDF-A9D5-FBE5-B1BE13333DB2}"/>
              </a:ext>
            </a:extLst>
          </p:cNvPr>
          <p:cNvSpPr txBox="1"/>
          <p:nvPr/>
        </p:nvSpPr>
        <p:spPr>
          <a:xfrm>
            <a:off x="3313054" y="2904157"/>
            <a:ext cx="864315" cy="3674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150" b="1" i="0" u="none" strike="noStrike" kern="1200" cap="none" spc="0" normalizeH="0" baseline="0" noProof="0">
                <a:ln>
                  <a:noFill/>
                </a:ln>
                <a:solidFill>
                  <a:srgbClr val="BA4A4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Blood immune </a:t>
            </a:r>
            <a:r>
              <a:rPr kumimoji="0" lang="fr-CH" sz="1150" b="1" i="0" u="none" strike="noStrike" kern="1200" cap="none" spc="0" normalizeH="0" baseline="0" noProof="0" err="1">
                <a:ln>
                  <a:noFill/>
                </a:ln>
                <a:solidFill>
                  <a:srgbClr val="BA4A4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cells</a:t>
            </a:r>
            <a:endParaRPr kumimoji="0" lang="fr-CH" sz="1150" b="0" i="0" u="none" strike="noStrike" kern="1200" cap="none" spc="0" normalizeH="0" baseline="0" noProof="0">
              <a:ln>
                <a:noFill/>
              </a:ln>
              <a:solidFill>
                <a:srgbClr val="BA4A4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rganigramme : Délai 35">
            <a:extLst>
              <a:ext uri="{FF2B5EF4-FFF2-40B4-BE49-F238E27FC236}">
                <a16:creationId xmlns:a16="http://schemas.microsoft.com/office/drawing/2014/main" id="{3CB9EAAD-F2CA-0E10-1D17-300BE3B8A981}"/>
              </a:ext>
            </a:extLst>
          </p:cNvPr>
          <p:cNvSpPr/>
          <p:nvPr/>
        </p:nvSpPr>
        <p:spPr>
          <a:xfrm rot="5400000">
            <a:off x="2475704" y="3071769"/>
            <a:ext cx="216000" cy="90000"/>
          </a:xfrm>
          <a:prstGeom prst="flowChartDelay">
            <a:avLst/>
          </a:prstGeom>
          <a:solidFill>
            <a:srgbClr val="BA4A4A">
              <a:alpha val="74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11" name="Image 40" descr="Une image contenant dessin humoristique, clipart, Dessin d’enfant, illustration&#10;&#10;Description générée automatiquement">
            <a:extLst>
              <a:ext uri="{FF2B5EF4-FFF2-40B4-BE49-F238E27FC236}">
                <a16:creationId xmlns:a16="http://schemas.microsoft.com/office/drawing/2014/main" id="{2208D044-3AA7-E685-15FF-480247F043FD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4955" b="49378" l="2599" r="233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152" r="74008" b="48819"/>
          <a:stretch/>
        </p:blipFill>
        <p:spPr>
          <a:xfrm rot="20780672">
            <a:off x="3710343" y="3342959"/>
            <a:ext cx="483914" cy="234970"/>
          </a:xfrm>
          <a:prstGeom prst="rect">
            <a:avLst/>
          </a:prstGeom>
        </p:spPr>
      </p:pic>
      <p:sp>
        <p:nvSpPr>
          <p:cNvPr id="19" name="ZoneTexte 42">
            <a:extLst>
              <a:ext uri="{FF2B5EF4-FFF2-40B4-BE49-F238E27FC236}">
                <a16:creationId xmlns:a16="http://schemas.microsoft.com/office/drawing/2014/main" id="{B4DEADB9-1D6C-D449-AF85-594D66A9BE22}"/>
              </a:ext>
            </a:extLst>
          </p:cNvPr>
          <p:cNvSpPr txBox="1"/>
          <p:nvPr/>
        </p:nvSpPr>
        <p:spPr>
          <a:xfrm>
            <a:off x="3540391" y="3313767"/>
            <a:ext cx="363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400" b="1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+</a:t>
            </a:r>
          </a:p>
        </p:txBody>
      </p:sp>
      <p:grpSp>
        <p:nvGrpSpPr>
          <p:cNvPr id="24" name="Groupe 44">
            <a:extLst>
              <a:ext uri="{FF2B5EF4-FFF2-40B4-BE49-F238E27FC236}">
                <a16:creationId xmlns:a16="http://schemas.microsoft.com/office/drawing/2014/main" id="{921D880B-B87D-9101-55D2-56C8CD5EC70C}"/>
              </a:ext>
            </a:extLst>
          </p:cNvPr>
          <p:cNvGrpSpPr/>
          <p:nvPr/>
        </p:nvGrpSpPr>
        <p:grpSpPr>
          <a:xfrm>
            <a:off x="3423934" y="3352232"/>
            <a:ext cx="147671" cy="141892"/>
            <a:chOff x="3839521" y="3157493"/>
            <a:chExt cx="353172" cy="288833"/>
          </a:xfrm>
        </p:grpSpPr>
        <p:sp>
          <p:nvSpPr>
            <p:cNvPr id="28" name="Oval 3">
              <a:extLst>
                <a:ext uri="{FF2B5EF4-FFF2-40B4-BE49-F238E27FC236}">
                  <a16:creationId xmlns:a16="http://schemas.microsoft.com/office/drawing/2014/main" id="{6F3B786A-8865-4E2A-22EE-339C2B104F57}"/>
                </a:ext>
              </a:extLst>
            </p:cNvPr>
            <p:cNvSpPr/>
            <p:nvPr/>
          </p:nvSpPr>
          <p:spPr>
            <a:xfrm>
              <a:off x="3839521" y="3157493"/>
              <a:ext cx="353172" cy="288833"/>
            </a:xfrm>
            <a:custGeom>
              <a:avLst/>
              <a:gdLst>
                <a:gd name="connsiteX0" fmla="*/ 0 w 848165"/>
                <a:gd name="connsiteY0" fmla="*/ 424083 h 848165"/>
                <a:gd name="connsiteX1" fmla="*/ 424083 w 848165"/>
                <a:gd name="connsiteY1" fmla="*/ 0 h 848165"/>
                <a:gd name="connsiteX2" fmla="*/ 848166 w 848165"/>
                <a:gd name="connsiteY2" fmla="*/ 424083 h 848165"/>
                <a:gd name="connsiteX3" fmla="*/ 424083 w 848165"/>
                <a:gd name="connsiteY3" fmla="*/ 848166 h 848165"/>
                <a:gd name="connsiteX4" fmla="*/ 0 w 848165"/>
                <a:gd name="connsiteY4" fmla="*/ 424083 h 848165"/>
                <a:gd name="connsiteX0" fmla="*/ 38 w 848204"/>
                <a:gd name="connsiteY0" fmla="*/ 357408 h 781491"/>
                <a:gd name="connsiteX1" fmla="*/ 443171 w 848204"/>
                <a:gd name="connsiteY1" fmla="*/ 0 h 781491"/>
                <a:gd name="connsiteX2" fmla="*/ 848204 w 848204"/>
                <a:gd name="connsiteY2" fmla="*/ 357408 h 781491"/>
                <a:gd name="connsiteX3" fmla="*/ 424121 w 848204"/>
                <a:gd name="connsiteY3" fmla="*/ 781491 h 781491"/>
                <a:gd name="connsiteX4" fmla="*/ 38 w 848204"/>
                <a:gd name="connsiteY4" fmla="*/ 357408 h 781491"/>
                <a:gd name="connsiteX0" fmla="*/ 9 w 848175"/>
                <a:gd name="connsiteY0" fmla="*/ 357408 h 848166"/>
                <a:gd name="connsiteX1" fmla="*/ 443142 w 848175"/>
                <a:gd name="connsiteY1" fmla="*/ 0 h 848166"/>
                <a:gd name="connsiteX2" fmla="*/ 848175 w 848175"/>
                <a:gd name="connsiteY2" fmla="*/ 357408 h 848166"/>
                <a:gd name="connsiteX3" fmla="*/ 452667 w 848175"/>
                <a:gd name="connsiteY3" fmla="*/ 848166 h 848166"/>
                <a:gd name="connsiteX4" fmla="*/ 9 w 848175"/>
                <a:gd name="connsiteY4" fmla="*/ 357408 h 848166"/>
                <a:gd name="connsiteX0" fmla="*/ 7 w 886273"/>
                <a:gd name="connsiteY0" fmla="*/ 357424 h 848187"/>
                <a:gd name="connsiteX1" fmla="*/ 443140 w 886273"/>
                <a:gd name="connsiteY1" fmla="*/ 16 h 848187"/>
                <a:gd name="connsiteX2" fmla="*/ 886273 w 886273"/>
                <a:gd name="connsiteY2" fmla="*/ 347899 h 848187"/>
                <a:gd name="connsiteX3" fmla="*/ 452665 w 886273"/>
                <a:gd name="connsiteY3" fmla="*/ 848182 h 848187"/>
                <a:gd name="connsiteX4" fmla="*/ 7 w 886273"/>
                <a:gd name="connsiteY4" fmla="*/ 357424 h 848187"/>
                <a:gd name="connsiteX0" fmla="*/ 7 w 896685"/>
                <a:gd name="connsiteY0" fmla="*/ 357424 h 848187"/>
                <a:gd name="connsiteX1" fmla="*/ 443140 w 896685"/>
                <a:gd name="connsiteY1" fmla="*/ 16 h 848187"/>
                <a:gd name="connsiteX2" fmla="*/ 886273 w 896685"/>
                <a:gd name="connsiteY2" fmla="*/ 347899 h 848187"/>
                <a:gd name="connsiteX3" fmla="*/ 452665 w 896685"/>
                <a:gd name="connsiteY3" fmla="*/ 848182 h 848187"/>
                <a:gd name="connsiteX4" fmla="*/ 7 w 896685"/>
                <a:gd name="connsiteY4" fmla="*/ 357424 h 8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6685" h="848187">
                  <a:moveTo>
                    <a:pt x="7" y="357424"/>
                  </a:moveTo>
                  <a:cubicBezTo>
                    <a:pt x="-1580" y="216063"/>
                    <a:pt x="295429" y="1603"/>
                    <a:pt x="443140" y="16"/>
                  </a:cubicBezTo>
                  <a:cubicBezTo>
                    <a:pt x="590851" y="-1571"/>
                    <a:pt x="886273" y="113684"/>
                    <a:pt x="886273" y="347899"/>
                  </a:cubicBezTo>
                  <a:cubicBezTo>
                    <a:pt x="962473" y="582114"/>
                    <a:pt x="600376" y="846595"/>
                    <a:pt x="452665" y="848182"/>
                  </a:cubicBezTo>
                  <a:cubicBezTo>
                    <a:pt x="304954" y="849769"/>
                    <a:pt x="1594" y="498785"/>
                    <a:pt x="7" y="357424"/>
                  </a:cubicBezTo>
                  <a:close/>
                </a:path>
              </a:pathLst>
            </a:custGeom>
            <a:solidFill>
              <a:srgbClr val="C56767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1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6" name="Oval 46">
              <a:extLst>
                <a:ext uri="{FF2B5EF4-FFF2-40B4-BE49-F238E27FC236}">
                  <a16:creationId xmlns:a16="http://schemas.microsoft.com/office/drawing/2014/main" id="{2F04104F-1866-08F6-C0F6-C8384EFCD001}"/>
                </a:ext>
              </a:extLst>
            </p:cNvPr>
            <p:cNvSpPr/>
            <p:nvPr/>
          </p:nvSpPr>
          <p:spPr>
            <a:xfrm>
              <a:off x="3940988" y="3203617"/>
              <a:ext cx="150236" cy="125166"/>
            </a:xfrm>
            <a:custGeom>
              <a:avLst/>
              <a:gdLst>
                <a:gd name="connsiteX0" fmla="*/ 0 w 314765"/>
                <a:gd name="connsiteY0" fmla="*/ 157383 h 314765"/>
                <a:gd name="connsiteX1" fmla="*/ 157383 w 314765"/>
                <a:gd name="connsiteY1" fmla="*/ 0 h 314765"/>
                <a:gd name="connsiteX2" fmla="*/ 314766 w 314765"/>
                <a:gd name="connsiteY2" fmla="*/ 157383 h 314765"/>
                <a:gd name="connsiteX3" fmla="*/ 157383 w 314765"/>
                <a:gd name="connsiteY3" fmla="*/ 314766 h 314765"/>
                <a:gd name="connsiteX4" fmla="*/ 0 w 314765"/>
                <a:gd name="connsiteY4" fmla="*/ 157383 h 314765"/>
                <a:gd name="connsiteX0" fmla="*/ 0 w 381441"/>
                <a:gd name="connsiteY0" fmla="*/ 157412 h 314820"/>
                <a:gd name="connsiteX1" fmla="*/ 157383 w 381441"/>
                <a:gd name="connsiteY1" fmla="*/ 29 h 314820"/>
                <a:gd name="connsiteX2" fmla="*/ 381441 w 381441"/>
                <a:gd name="connsiteY2" fmla="*/ 147887 h 314820"/>
                <a:gd name="connsiteX3" fmla="*/ 157383 w 381441"/>
                <a:gd name="connsiteY3" fmla="*/ 314795 h 314820"/>
                <a:gd name="connsiteX4" fmla="*/ 0 w 381441"/>
                <a:gd name="connsiteY4" fmla="*/ 157412 h 314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441" h="314820">
                  <a:moveTo>
                    <a:pt x="0" y="157412"/>
                  </a:moveTo>
                  <a:cubicBezTo>
                    <a:pt x="0" y="70492"/>
                    <a:pt x="93810" y="1616"/>
                    <a:pt x="157383" y="29"/>
                  </a:cubicBezTo>
                  <a:cubicBezTo>
                    <a:pt x="220956" y="-1558"/>
                    <a:pt x="381441" y="60967"/>
                    <a:pt x="381441" y="147887"/>
                  </a:cubicBezTo>
                  <a:cubicBezTo>
                    <a:pt x="381441" y="234807"/>
                    <a:pt x="220956" y="313208"/>
                    <a:pt x="157383" y="314795"/>
                  </a:cubicBezTo>
                  <a:cubicBezTo>
                    <a:pt x="93810" y="316382"/>
                    <a:pt x="0" y="244332"/>
                    <a:pt x="0" y="157412"/>
                  </a:cubicBezTo>
                  <a:close/>
                </a:path>
              </a:pathLst>
            </a:custGeom>
            <a:solidFill>
              <a:srgbClr val="DEA6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1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29" name="Groupe 45">
            <a:extLst>
              <a:ext uri="{FF2B5EF4-FFF2-40B4-BE49-F238E27FC236}">
                <a16:creationId xmlns:a16="http://schemas.microsoft.com/office/drawing/2014/main" id="{A58E01A7-A91D-2ECB-BB0F-733EA8905062}"/>
              </a:ext>
            </a:extLst>
          </p:cNvPr>
          <p:cNvGrpSpPr/>
          <p:nvPr/>
        </p:nvGrpSpPr>
        <p:grpSpPr>
          <a:xfrm>
            <a:off x="3248028" y="3407042"/>
            <a:ext cx="147671" cy="141892"/>
            <a:chOff x="3839521" y="3157493"/>
            <a:chExt cx="353172" cy="288833"/>
          </a:xfrm>
        </p:grpSpPr>
        <p:sp>
          <p:nvSpPr>
            <p:cNvPr id="240" name="Oval 3">
              <a:extLst>
                <a:ext uri="{FF2B5EF4-FFF2-40B4-BE49-F238E27FC236}">
                  <a16:creationId xmlns:a16="http://schemas.microsoft.com/office/drawing/2014/main" id="{70ADE943-08BF-3B7E-33CE-D3747DC6205E}"/>
                </a:ext>
              </a:extLst>
            </p:cNvPr>
            <p:cNvSpPr/>
            <p:nvPr/>
          </p:nvSpPr>
          <p:spPr>
            <a:xfrm>
              <a:off x="3839521" y="3157493"/>
              <a:ext cx="353172" cy="288833"/>
            </a:xfrm>
            <a:custGeom>
              <a:avLst/>
              <a:gdLst>
                <a:gd name="connsiteX0" fmla="*/ 0 w 848165"/>
                <a:gd name="connsiteY0" fmla="*/ 424083 h 848165"/>
                <a:gd name="connsiteX1" fmla="*/ 424083 w 848165"/>
                <a:gd name="connsiteY1" fmla="*/ 0 h 848165"/>
                <a:gd name="connsiteX2" fmla="*/ 848166 w 848165"/>
                <a:gd name="connsiteY2" fmla="*/ 424083 h 848165"/>
                <a:gd name="connsiteX3" fmla="*/ 424083 w 848165"/>
                <a:gd name="connsiteY3" fmla="*/ 848166 h 848165"/>
                <a:gd name="connsiteX4" fmla="*/ 0 w 848165"/>
                <a:gd name="connsiteY4" fmla="*/ 424083 h 848165"/>
                <a:gd name="connsiteX0" fmla="*/ 38 w 848204"/>
                <a:gd name="connsiteY0" fmla="*/ 357408 h 781491"/>
                <a:gd name="connsiteX1" fmla="*/ 443171 w 848204"/>
                <a:gd name="connsiteY1" fmla="*/ 0 h 781491"/>
                <a:gd name="connsiteX2" fmla="*/ 848204 w 848204"/>
                <a:gd name="connsiteY2" fmla="*/ 357408 h 781491"/>
                <a:gd name="connsiteX3" fmla="*/ 424121 w 848204"/>
                <a:gd name="connsiteY3" fmla="*/ 781491 h 781491"/>
                <a:gd name="connsiteX4" fmla="*/ 38 w 848204"/>
                <a:gd name="connsiteY4" fmla="*/ 357408 h 781491"/>
                <a:gd name="connsiteX0" fmla="*/ 9 w 848175"/>
                <a:gd name="connsiteY0" fmla="*/ 357408 h 848166"/>
                <a:gd name="connsiteX1" fmla="*/ 443142 w 848175"/>
                <a:gd name="connsiteY1" fmla="*/ 0 h 848166"/>
                <a:gd name="connsiteX2" fmla="*/ 848175 w 848175"/>
                <a:gd name="connsiteY2" fmla="*/ 357408 h 848166"/>
                <a:gd name="connsiteX3" fmla="*/ 452667 w 848175"/>
                <a:gd name="connsiteY3" fmla="*/ 848166 h 848166"/>
                <a:gd name="connsiteX4" fmla="*/ 9 w 848175"/>
                <a:gd name="connsiteY4" fmla="*/ 357408 h 848166"/>
                <a:gd name="connsiteX0" fmla="*/ 7 w 886273"/>
                <a:gd name="connsiteY0" fmla="*/ 357424 h 848187"/>
                <a:gd name="connsiteX1" fmla="*/ 443140 w 886273"/>
                <a:gd name="connsiteY1" fmla="*/ 16 h 848187"/>
                <a:gd name="connsiteX2" fmla="*/ 886273 w 886273"/>
                <a:gd name="connsiteY2" fmla="*/ 347899 h 848187"/>
                <a:gd name="connsiteX3" fmla="*/ 452665 w 886273"/>
                <a:gd name="connsiteY3" fmla="*/ 848182 h 848187"/>
                <a:gd name="connsiteX4" fmla="*/ 7 w 886273"/>
                <a:gd name="connsiteY4" fmla="*/ 357424 h 848187"/>
                <a:gd name="connsiteX0" fmla="*/ 7 w 896685"/>
                <a:gd name="connsiteY0" fmla="*/ 357424 h 848187"/>
                <a:gd name="connsiteX1" fmla="*/ 443140 w 896685"/>
                <a:gd name="connsiteY1" fmla="*/ 16 h 848187"/>
                <a:gd name="connsiteX2" fmla="*/ 886273 w 896685"/>
                <a:gd name="connsiteY2" fmla="*/ 347899 h 848187"/>
                <a:gd name="connsiteX3" fmla="*/ 452665 w 896685"/>
                <a:gd name="connsiteY3" fmla="*/ 848182 h 848187"/>
                <a:gd name="connsiteX4" fmla="*/ 7 w 896685"/>
                <a:gd name="connsiteY4" fmla="*/ 357424 h 8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6685" h="848187">
                  <a:moveTo>
                    <a:pt x="7" y="357424"/>
                  </a:moveTo>
                  <a:cubicBezTo>
                    <a:pt x="-1580" y="216063"/>
                    <a:pt x="295429" y="1603"/>
                    <a:pt x="443140" y="16"/>
                  </a:cubicBezTo>
                  <a:cubicBezTo>
                    <a:pt x="590851" y="-1571"/>
                    <a:pt x="886273" y="113684"/>
                    <a:pt x="886273" y="347899"/>
                  </a:cubicBezTo>
                  <a:cubicBezTo>
                    <a:pt x="962473" y="582114"/>
                    <a:pt x="600376" y="846595"/>
                    <a:pt x="452665" y="848182"/>
                  </a:cubicBezTo>
                  <a:cubicBezTo>
                    <a:pt x="304954" y="849769"/>
                    <a:pt x="1594" y="498785"/>
                    <a:pt x="7" y="357424"/>
                  </a:cubicBezTo>
                  <a:close/>
                </a:path>
              </a:pathLst>
            </a:custGeom>
            <a:solidFill>
              <a:srgbClr val="C56767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1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3" name="Oval 46">
              <a:extLst>
                <a:ext uri="{FF2B5EF4-FFF2-40B4-BE49-F238E27FC236}">
                  <a16:creationId xmlns:a16="http://schemas.microsoft.com/office/drawing/2014/main" id="{86D8DEE2-E11E-C109-5FDC-FEAFEE1F4F66}"/>
                </a:ext>
              </a:extLst>
            </p:cNvPr>
            <p:cNvSpPr/>
            <p:nvPr/>
          </p:nvSpPr>
          <p:spPr>
            <a:xfrm>
              <a:off x="3940988" y="3203617"/>
              <a:ext cx="150236" cy="125166"/>
            </a:xfrm>
            <a:custGeom>
              <a:avLst/>
              <a:gdLst>
                <a:gd name="connsiteX0" fmla="*/ 0 w 314765"/>
                <a:gd name="connsiteY0" fmla="*/ 157383 h 314765"/>
                <a:gd name="connsiteX1" fmla="*/ 157383 w 314765"/>
                <a:gd name="connsiteY1" fmla="*/ 0 h 314765"/>
                <a:gd name="connsiteX2" fmla="*/ 314766 w 314765"/>
                <a:gd name="connsiteY2" fmla="*/ 157383 h 314765"/>
                <a:gd name="connsiteX3" fmla="*/ 157383 w 314765"/>
                <a:gd name="connsiteY3" fmla="*/ 314766 h 314765"/>
                <a:gd name="connsiteX4" fmla="*/ 0 w 314765"/>
                <a:gd name="connsiteY4" fmla="*/ 157383 h 314765"/>
                <a:gd name="connsiteX0" fmla="*/ 0 w 381441"/>
                <a:gd name="connsiteY0" fmla="*/ 157412 h 314820"/>
                <a:gd name="connsiteX1" fmla="*/ 157383 w 381441"/>
                <a:gd name="connsiteY1" fmla="*/ 29 h 314820"/>
                <a:gd name="connsiteX2" fmla="*/ 381441 w 381441"/>
                <a:gd name="connsiteY2" fmla="*/ 147887 h 314820"/>
                <a:gd name="connsiteX3" fmla="*/ 157383 w 381441"/>
                <a:gd name="connsiteY3" fmla="*/ 314795 h 314820"/>
                <a:gd name="connsiteX4" fmla="*/ 0 w 381441"/>
                <a:gd name="connsiteY4" fmla="*/ 157412 h 314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441" h="314820">
                  <a:moveTo>
                    <a:pt x="0" y="157412"/>
                  </a:moveTo>
                  <a:cubicBezTo>
                    <a:pt x="0" y="70492"/>
                    <a:pt x="93810" y="1616"/>
                    <a:pt x="157383" y="29"/>
                  </a:cubicBezTo>
                  <a:cubicBezTo>
                    <a:pt x="220956" y="-1558"/>
                    <a:pt x="381441" y="60967"/>
                    <a:pt x="381441" y="147887"/>
                  </a:cubicBezTo>
                  <a:cubicBezTo>
                    <a:pt x="381441" y="234807"/>
                    <a:pt x="220956" y="313208"/>
                    <a:pt x="157383" y="314795"/>
                  </a:cubicBezTo>
                  <a:cubicBezTo>
                    <a:pt x="93810" y="316382"/>
                    <a:pt x="0" y="244332"/>
                    <a:pt x="0" y="157412"/>
                  </a:cubicBezTo>
                  <a:close/>
                </a:path>
              </a:pathLst>
            </a:custGeom>
            <a:solidFill>
              <a:srgbClr val="DEA6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1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44" name="Groupe 46">
            <a:extLst>
              <a:ext uri="{FF2B5EF4-FFF2-40B4-BE49-F238E27FC236}">
                <a16:creationId xmlns:a16="http://schemas.microsoft.com/office/drawing/2014/main" id="{2BCC9106-7824-207B-C3C6-9E30A857CC9A}"/>
              </a:ext>
            </a:extLst>
          </p:cNvPr>
          <p:cNvGrpSpPr/>
          <p:nvPr/>
        </p:nvGrpSpPr>
        <p:grpSpPr>
          <a:xfrm>
            <a:off x="3413831" y="3506428"/>
            <a:ext cx="147671" cy="141892"/>
            <a:chOff x="3839520" y="3157493"/>
            <a:chExt cx="353172" cy="288833"/>
          </a:xfrm>
        </p:grpSpPr>
        <p:sp>
          <p:nvSpPr>
            <p:cNvPr id="245" name="Oval 3">
              <a:extLst>
                <a:ext uri="{FF2B5EF4-FFF2-40B4-BE49-F238E27FC236}">
                  <a16:creationId xmlns:a16="http://schemas.microsoft.com/office/drawing/2014/main" id="{FC710DA3-3C46-2F7B-86B9-AAF77D7B0868}"/>
                </a:ext>
              </a:extLst>
            </p:cNvPr>
            <p:cNvSpPr/>
            <p:nvPr/>
          </p:nvSpPr>
          <p:spPr>
            <a:xfrm>
              <a:off x="3839520" y="3157493"/>
              <a:ext cx="353172" cy="288833"/>
            </a:xfrm>
            <a:custGeom>
              <a:avLst/>
              <a:gdLst>
                <a:gd name="connsiteX0" fmla="*/ 0 w 848165"/>
                <a:gd name="connsiteY0" fmla="*/ 424083 h 848165"/>
                <a:gd name="connsiteX1" fmla="*/ 424083 w 848165"/>
                <a:gd name="connsiteY1" fmla="*/ 0 h 848165"/>
                <a:gd name="connsiteX2" fmla="*/ 848166 w 848165"/>
                <a:gd name="connsiteY2" fmla="*/ 424083 h 848165"/>
                <a:gd name="connsiteX3" fmla="*/ 424083 w 848165"/>
                <a:gd name="connsiteY3" fmla="*/ 848166 h 848165"/>
                <a:gd name="connsiteX4" fmla="*/ 0 w 848165"/>
                <a:gd name="connsiteY4" fmla="*/ 424083 h 848165"/>
                <a:gd name="connsiteX0" fmla="*/ 38 w 848204"/>
                <a:gd name="connsiteY0" fmla="*/ 357408 h 781491"/>
                <a:gd name="connsiteX1" fmla="*/ 443171 w 848204"/>
                <a:gd name="connsiteY1" fmla="*/ 0 h 781491"/>
                <a:gd name="connsiteX2" fmla="*/ 848204 w 848204"/>
                <a:gd name="connsiteY2" fmla="*/ 357408 h 781491"/>
                <a:gd name="connsiteX3" fmla="*/ 424121 w 848204"/>
                <a:gd name="connsiteY3" fmla="*/ 781491 h 781491"/>
                <a:gd name="connsiteX4" fmla="*/ 38 w 848204"/>
                <a:gd name="connsiteY4" fmla="*/ 357408 h 781491"/>
                <a:gd name="connsiteX0" fmla="*/ 9 w 848175"/>
                <a:gd name="connsiteY0" fmla="*/ 357408 h 848166"/>
                <a:gd name="connsiteX1" fmla="*/ 443142 w 848175"/>
                <a:gd name="connsiteY1" fmla="*/ 0 h 848166"/>
                <a:gd name="connsiteX2" fmla="*/ 848175 w 848175"/>
                <a:gd name="connsiteY2" fmla="*/ 357408 h 848166"/>
                <a:gd name="connsiteX3" fmla="*/ 452667 w 848175"/>
                <a:gd name="connsiteY3" fmla="*/ 848166 h 848166"/>
                <a:gd name="connsiteX4" fmla="*/ 9 w 848175"/>
                <a:gd name="connsiteY4" fmla="*/ 357408 h 848166"/>
                <a:gd name="connsiteX0" fmla="*/ 7 w 886273"/>
                <a:gd name="connsiteY0" fmla="*/ 357424 h 848187"/>
                <a:gd name="connsiteX1" fmla="*/ 443140 w 886273"/>
                <a:gd name="connsiteY1" fmla="*/ 16 h 848187"/>
                <a:gd name="connsiteX2" fmla="*/ 886273 w 886273"/>
                <a:gd name="connsiteY2" fmla="*/ 347899 h 848187"/>
                <a:gd name="connsiteX3" fmla="*/ 452665 w 886273"/>
                <a:gd name="connsiteY3" fmla="*/ 848182 h 848187"/>
                <a:gd name="connsiteX4" fmla="*/ 7 w 886273"/>
                <a:gd name="connsiteY4" fmla="*/ 357424 h 848187"/>
                <a:gd name="connsiteX0" fmla="*/ 7 w 896685"/>
                <a:gd name="connsiteY0" fmla="*/ 357424 h 848187"/>
                <a:gd name="connsiteX1" fmla="*/ 443140 w 896685"/>
                <a:gd name="connsiteY1" fmla="*/ 16 h 848187"/>
                <a:gd name="connsiteX2" fmla="*/ 886273 w 896685"/>
                <a:gd name="connsiteY2" fmla="*/ 347899 h 848187"/>
                <a:gd name="connsiteX3" fmla="*/ 452665 w 896685"/>
                <a:gd name="connsiteY3" fmla="*/ 848182 h 848187"/>
                <a:gd name="connsiteX4" fmla="*/ 7 w 896685"/>
                <a:gd name="connsiteY4" fmla="*/ 357424 h 84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6685" h="848187">
                  <a:moveTo>
                    <a:pt x="7" y="357424"/>
                  </a:moveTo>
                  <a:cubicBezTo>
                    <a:pt x="-1580" y="216063"/>
                    <a:pt x="295429" y="1603"/>
                    <a:pt x="443140" y="16"/>
                  </a:cubicBezTo>
                  <a:cubicBezTo>
                    <a:pt x="590851" y="-1571"/>
                    <a:pt x="886273" y="113684"/>
                    <a:pt x="886273" y="347899"/>
                  </a:cubicBezTo>
                  <a:cubicBezTo>
                    <a:pt x="962473" y="582114"/>
                    <a:pt x="600376" y="846595"/>
                    <a:pt x="452665" y="848182"/>
                  </a:cubicBezTo>
                  <a:cubicBezTo>
                    <a:pt x="304954" y="849769"/>
                    <a:pt x="1594" y="498785"/>
                    <a:pt x="7" y="357424"/>
                  </a:cubicBezTo>
                  <a:close/>
                </a:path>
              </a:pathLst>
            </a:custGeom>
            <a:solidFill>
              <a:srgbClr val="C56767"/>
            </a:solid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1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7" name="Oval 46">
              <a:extLst>
                <a:ext uri="{FF2B5EF4-FFF2-40B4-BE49-F238E27FC236}">
                  <a16:creationId xmlns:a16="http://schemas.microsoft.com/office/drawing/2014/main" id="{9BDC0D61-434E-672B-445D-48780C008E29}"/>
                </a:ext>
              </a:extLst>
            </p:cNvPr>
            <p:cNvSpPr/>
            <p:nvPr/>
          </p:nvSpPr>
          <p:spPr>
            <a:xfrm>
              <a:off x="3940989" y="3203621"/>
              <a:ext cx="150236" cy="125166"/>
            </a:xfrm>
            <a:custGeom>
              <a:avLst/>
              <a:gdLst>
                <a:gd name="connsiteX0" fmla="*/ 0 w 314765"/>
                <a:gd name="connsiteY0" fmla="*/ 157383 h 314765"/>
                <a:gd name="connsiteX1" fmla="*/ 157383 w 314765"/>
                <a:gd name="connsiteY1" fmla="*/ 0 h 314765"/>
                <a:gd name="connsiteX2" fmla="*/ 314766 w 314765"/>
                <a:gd name="connsiteY2" fmla="*/ 157383 h 314765"/>
                <a:gd name="connsiteX3" fmla="*/ 157383 w 314765"/>
                <a:gd name="connsiteY3" fmla="*/ 314766 h 314765"/>
                <a:gd name="connsiteX4" fmla="*/ 0 w 314765"/>
                <a:gd name="connsiteY4" fmla="*/ 157383 h 314765"/>
                <a:gd name="connsiteX0" fmla="*/ 0 w 381441"/>
                <a:gd name="connsiteY0" fmla="*/ 157412 h 314820"/>
                <a:gd name="connsiteX1" fmla="*/ 157383 w 381441"/>
                <a:gd name="connsiteY1" fmla="*/ 29 h 314820"/>
                <a:gd name="connsiteX2" fmla="*/ 381441 w 381441"/>
                <a:gd name="connsiteY2" fmla="*/ 147887 h 314820"/>
                <a:gd name="connsiteX3" fmla="*/ 157383 w 381441"/>
                <a:gd name="connsiteY3" fmla="*/ 314795 h 314820"/>
                <a:gd name="connsiteX4" fmla="*/ 0 w 381441"/>
                <a:gd name="connsiteY4" fmla="*/ 157412 h 314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441" h="314820">
                  <a:moveTo>
                    <a:pt x="0" y="157412"/>
                  </a:moveTo>
                  <a:cubicBezTo>
                    <a:pt x="0" y="70492"/>
                    <a:pt x="93810" y="1616"/>
                    <a:pt x="157383" y="29"/>
                  </a:cubicBezTo>
                  <a:cubicBezTo>
                    <a:pt x="220956" y="-1558"/>
                    <a:pt x="381441" y="60967"/>
                    <a:pt x="381441" y="147887"/>
                  </a:cubicBezTo>
                  <a:cubicBezTo>
                    <a:pt x="381441" y="234807"/>
                    <a:pt x="220956" y="313208"/>
                    <a:pt x="157383" y="314795"/>
                  </a:cubicBezTo>
                  <a:cubicBezTo>
                    <a:pt x="93810" y="316382"/>
                    <a:pt x="0" y="244332"/>
                    <a:pt x="0" y="157412"/>
                  </a:cubicBezTo>
                  <a:close/>
                </a:path>
              </a:pathLst>
            </a:custGeom>
            <a:solidFill>
              <a:srgbClr val="DEA6A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14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248" name="Connecteur droit avec flèche 47">
            <a:extLst>
              <a:ext uri="{FF2B5EF4-FFF2-40B4-BE49-F238E27FC236}">
                <a16:creationId xmlns:a16="http://schemas.microsoft.com/office/drawing/2014/main" id="{E2F2EF96-930B-49C2-BF05-B44760592830}"/>
              </a:ext>
            </a:extLst>
          </p:cNvPr>
          <p:cNvCxnSpPr>
            <a:cxnSpLocks/>
          </p:cNvCxnSpPr>
          <p:nvPr/>
        </p:nvCxnSpPr>
        <p:spPr>
          <a:xfrm>
            <a:off x="4238885" y="3460444"/>
            <a:ext cx="335097" cy="0"/>
          </a:xfrm>
          <a:prstGeom prst="straightConnector1">
            <a:avLst/>
          </a:prstGeom>
          <a:noFill/>
          <a:ln w="19050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49" name="Connecteur droit avec flèche 62">
            <a:extLst>
              <a:ext uri="{FF2B5EF4-FFF2-40B4-BE49-F238E27FC236}">
                <a16:creationId xmlns:a16="http://schemas.microsoft.com/office/drawing/2014/main" id="{B35E49E2-5E15-BED5-2505-0C6CAD2C30A7}"/>
              </a:ext>
            </a:extLst>
          </p:cNvPr>
          <p:cNvCxnSpPr>
            <a:cxnSpLocks/>
          </p:cNvCxnSpPr>
          <p:nvPr/>
        </p:nvCxnSpPr>
        <p:spPr>
          <a:xfrm>
            <a:off x="2701370" y="3123273"/>
            <a:ext cx="611684" cy="0"/>
          </a:xfrm>
          <a:prstGeom prst="straightConnector1">
            <a:avLst/>
          </a:prstGeom>
          <a:ln w="28575">
            <a:solidFill>
              <a:srgbClr val="BA4A4A">
                <a:alpha val="8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Connecteur droit avec flèche 64">
            <a:extLst>
              <a:ext uri="{FF2B5EF4-FFF2-40B4-BE49-F238E27FC236}">
                <a16:creationId xmlns:a16="http://schemas.microsoft.com/office/drawing/2014/main" id="{2E21B3D3-8F45-DE82-0236-D9F25169FF75}"/>
              </a:ext>
            </a:extLst>
          </p:cNvPr>
          <p:cNvCxnSpPr>
            <a:cxnSpLocks/>
          </p:cNvCxnSpPr>
          <p:nvPr/>
        </p:nvCxnSpPr>
        <p:spPr>
          <a:xfrm flipH="1">
            <a:off x="4233881" y="3130856"/>
            <a:ext cx="643078" cy="0"/>
          </a:xfrm>
          <a:prstGeom prst="straightConnector1">
            <a:avLst/>
          </a:prstGeom>
          <a:ln w="28575">
            <a:solidFill>
              <a:srgbClr val="BA4A4A">
                <a:alpha val="8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" name="Organigramme : Délai 35">
            <a:extLst>
              <a:ext uri="{FF2B5EF4-FFF2-40B4-BE49-F238E27FC236}">
                <a16:creationId xmlns:a16="http://schemas.microsoft.com/office/drawing/2014/main" id="{3362D76E-F24D-E911-085F-08132B0E01A2}"/>
              </a:ext>
            </a:extLst>
          </p:cNvPr>
          <p:cNvSpPr/>
          <p:nvPr/>
        </p:nvSpPr>
        <p:spPr>
          <a:xfrm rot="5400000">
            <a:off x="4939411" y="3071769"/>
            <a:ext cx="216000" cy="90000"/>
          </a:xfrm>
          <a:prstGeom prst="flowChartDelay">
            <a:avLst/>
          </a:prstGeom>
          <a:solidFill>
            <a:srgbClr val="BA4A4A">
              <a:alpha val="74000"/>
            </a:srgb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D7997169-C3EA-0537-223E-1FCCD8B7631E}"/>
              </a:ext>
            </a:extLst>
          </p:cNvPr>
          <p:cNvSpPr txBox="1"/>
          <p:nvPr/>
        </p:nvSpPr>
        <p:spPr>
          <a:xfrm>
            <a:off x="4528853" y="3292536"/>
            <a:ext cx="246597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50" b="1" spc="-30">
                <a:solidFill>
                  <a:schemeClr val="tx1">
                    <a:lumMod val="75000"/>
                    <a:lumOff val="25000"/>
                  </a:schemeClr>
                </a:solidFill>
              </a:rPr>
              <a:t>Immune cells responses </a:t>
            </a:r>
            <a:r>
              <a:rPr lang="en-GB" sz="1050" spc="-30">
                <a:solidFill>
                  <a:schemeClr val="tx1">
                    <a:lumMod val="75000"/>
                    <a:lumOff val="25000"/>
                  </a:schemeClr>
                </a:solidFill>
              </a:rPr>
              <a:t>were analysed in vitro upon exposure to bacterial components</a:t>
            </a:r>
            <a:endParaRPr lang="en-GB" sz="1050"/>
          </a:p>
        </p:txBody>
      </p:sp>
      <p:sp>
        <p:nvSpPr>
          <p:cNvPr id="273" name="Rectangle: Rounded Corners 64">
            <a:extLst>
              <a:ext uri="{FF2B5EF4-FFF2-40B4-BE49-F238E27FC236}">
                <a16:creationId xmlns:a16="http://schemas.microsoft.com/office/drawing/2014/main" id="{B5848081-4B49-B487-31EC-BD559F4935B5}"/>
              </a:ext>
            </a:extLst>
          </p:cNvPr>
          <p:cNvSpPr/>
          <p:nvPr/>
        </p:nvSpPr>
        <p:spPr>
          <a:xfrm>
            <a:off x="10301425" y="2666953"/>
            <a:ext cx="1185725" cy="874175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IMPROVED </a:t>
            </a: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/>
              </a:rPr>
              <a:t>RESPONSE TO INFECTIONS</a:t>
            </a:r>
          </a:p>
        </p:txBody>
      </p:sp>
      <p:sp>
        <p:nvSpPr>
          <p:cNvPr id="275" name="Rectangle: Rounded Corners 64">
            <a:extLst>
              <a:ext uri="{FF2B5EF4-FFF2-40B4-BE49-F238E27FC236}">
                <a16:creationId xmlns:a16="http://schemas.microsoft.com/office/drawing/2014/main" id="{C07E73FC-E1CC-CEB1-F645-E552D68A511D}"/>
              </a:ext>
            </a:extLst>
          </p:cNvPr>
          <p:cNvSpPr/>
          <p:nvPr/>
        </p:nvSpPr>
        <p:spPr>
          <a:xfrm>
            <a:off x="10334785" y="3596667"/>
            <a:ext cx="1152365" cy="858317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REDUCED </a:t>
            </a: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/>
              </a:rPr>
              <a:t>INFLAMMATORY DAMAGE</a:t>
            </a:r>
          </a:p>
        </p:txBody>
      </p: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10889425-9BA1-F872-DB11-8E573B042FD6}"/>
              </a:ext>
            </a:extLst>
          </p:cNvPr>
          <p:cNvGrpSpPr/>
          <p:nvPr/>
        </p:nvGrpSpPr>
        <p:grpSpPr>
          <a:xfrm>
            <a:off x="9311795" y="3094767"/>
            <a:ext cx="999826" cy="1307821"/>
            <a:chOff x="9639978" y="3140124"/>
            <a:chExt cx="1006105" cy="1307821"/>
          </a:xfrm>
        </p:grpSpPr>
        <p:sp>
          <p:nvSpPr>
            <p:cNvPr id="277" name="Parenthèse fermante 54">
              <a:extLst>
                <a:ext uri="{FF2B5EF4-FFF2-40B4-BE49-F238E27FC236}">
                  <a16:creationId xmlns:a16="http://schemas.microsoft.com/office/drawing/2014/main" id="{967C7DBF-646D-A4EA-5505-5A4B1B124D2E}"/>
                </a:ext>
              </a:extLst>
            </p:cNvPr>
            <p:cNvSpPr/>
            <p:nvPr/>
          </p:nvSpPr>
          <p:spPr>
            <a:xfrm>
              <a:off x="10228576" y="3414765"/>
              <a:ext cx="75069" cy="1033180"/>
            </a:xfrm>
            <a:prstGeom prst="rightBracket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CH"/>
            </a:p>
          </p:txBody>
        </p:sp>
        <p:cxnSp>
          <p:nvCxnSpPr>
            <p:cNvPr id="278" name="Connecteur droit avec flèche 55">
              <a:extLst>
                <a:ext uri="{FF2B5EF4-FFF2-40B4-BE49-F238E27FC236}">
                  <a16:creationId xmlns:a16="http://schemas.microsoft.com/office/drawing/2014/main" id="{D3C595AF-CE77-80C1-46B1-CB97A0DAB47C}"/>
                </a:ext>
              </a:extLst>
            </p:cNvPr>
            <p:cNvCxnSpPr>
              <a:cxnSpLocks/>
            </p:cNvCxnSpPr>
            <p:nvPr/>
          </p:nvCxnSpPr>
          <p:spPr>
            <a:xfrm>
              <a:off x="10297519" y="3944068"/>
              <a:ext cx="348564" cy="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280" name="Connecteur droit avec flèche 63">
              <a:extLst>
                <a:ext uri="{FF2B5EF4-FFF2-40B4-BE49-F238E27FC236}">
                  <a16:creationId xmlns:a16="http://schemas.microsoft.com/office/drawing/2014/main" id="{9D2F7B93-50F5-CE85-2832-059BFAA63B07}"/>
                </a:ext>
              </a:extLst>
            </p:cNvPr>
            <p:cNvCxnSpPr>
              <a:cxnSpLocks/>
            </p:cNvCxnSpPr>
            <p:nvPr/>
          </p:nvCxnSpPr>
          <p:spPr>
            <a:xfrm>
              <a:off x="9639978" y="3140124"/>
              <a:ext cx="1006105" cy="0"/>
            </a:xfrm>
            <a:prstGeom prst="straightConnector1">
              <a:avLst/>
            </a:prstGeom>
            <a:noFill/>
            <a:ln w="1905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</p:grp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611DBA74-A303-82FD-B23A-AE9A1E4DF0BF}"/>
              </a:ext>
            </a:extLst>
          </p:cNvPr>
          <p:cNvSpPr txBox="1">
            <a:spLocks/>
          </p:cNvSpPr>
          <p:nvPr/>
        </p:nvSpPr>
        <p:spPr>
          <a:xfrm>
            <a:off x="371474" y="6628203"/>
            <a:ext cx="10183580" cy="10099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900" b="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 defTabSz="914400" rtl="0" eaLnBrk="1" latinLnBrk="0" hangingPunct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6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 algn="l" defTabSz="914400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IFN, interferon; IL, interleukin; LRI, lower respiratory infection; TNF, </a:t>
            </a:r>
            <a:r>
              <a:rPr lang="en-GB" dirty="0" err="1"/>
              <a:t>tumor</a:t>
            </a:r>
            <a:r>
              <a:rPr lang="en-GB" dirty="0"/>
              <a:t> necrosis factor. </a:t>
            </a:r>
          </a:p>
          <a:p>
            <a:r>
              <a:rPr lang="en-GB" dirty="0"/>
              <a:t>1. Troy NM, et al. J Allergy Clin Immunol. 2022;150(1):93-103.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A9E2080-84E0-125B-BDF1-7BDE059E03F6}"/>
              </a:ext>
            </a:extLst>
          </p:cNvPr>
          <p:cNvSpPr txBox="1"/>
          <p:nvPr/>
        </p:nvSpPr>
        <p:spPr>
          <a:xfrm>
            <a:off x="7530198" y="2382365"/>
            <a:ext cx="4099827" cy="2352381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lIns="180000" tIns="180000" rIns="180000" bIns="180000" rtlCol="0" anchor="ctr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1400" b="1" spc="-30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b="1" spc="-30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b="1" spc="-30" dirty="0">
              <a:solidFill>
                <a:schemeClr val="accent2"/>
              </a:solidFill>
            </a:endParaRPr>
          </a:p>
          <a:p>
            <a:r>
              <a:rPr lang="en-GB" sz="1400" b="1" spc="-30" dirty="0">
                <a:solidFill>
                  <a:schemeClr val="accent2"/>
                </a:solidFill>
              </a:rPr>
              <a:t>Gene network changes (“rewiring”):</a:t>
            </a:r>
          </a:p>
          <a:p>
            <a:endParaRPr lang="en-GB" sz="800" b="1" spc="-30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↑ </a:t>
            </a:r>
            <a:r>
              <a:rPr lang="en-GB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IFN signalling 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800" spc="-3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↓ </a:t>
            </a:r>
            <a:r>
              <a:rPr lang="en-GB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proinflammatory genes</a:t>
            </a:r>
            <a:br>
              <a:rPr lang="en-GB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GB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en-GB" sz="1400" i="1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IL-1, IL-6, CCL3/MIP-1a</a:t>
            </a:r>
            <a:r>
              <a:rPr lang="en-GB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lvl="1"/>
            <a:endParaRPr lang="en-GB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GB" sz="1400" b="1" spc="-3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↓ </a:t>
            </a:r>
            <a:r>
              <a:rPr lang="en-GB" sz="1400" b="1" spc="-30" dirty="0">
                <a:solidFill>
                  <a:schemeClr val="accent2"/>
                </a:solidFill>
              </a:rPr>
              <a:t>pro-inflammatory cytokines </a:t>
            </a:r>
          </a:p>
          <a:p>
            <a:r>
              <a:rPr lang="en-GB" sz="1400" b="1" spc="-30" dirty="0">
                <a:solidFill>
                  <a:schemeClr val="accent2"/>
                </a:solidFill>
              </a:rPr>
              <a:t>     release</a:t>
            </a:r>
            <a:r>
              <a:rPr lang="en-GB" sz="1400" spc="-30" dirty="0">
                <a:solidFill>
                  <a:schemeClr val="accent2"/>
                </a:solidFill>
              </a:rPr>
              <a:t> </a:t>
            </a:r>
            <a:r>
              <a:rPr lang="en-GB" sz="1400" spc="-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(IL-6, TNF, IL-10)</a:t>
            </a:r>
          </a:p>
          <a:p>
            <a:endParaRPr lang="en-GB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GB" sz="1400" spc="-3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511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6" grpId="0" animBg="1"/>
      <p:bldP spid="31" grpId="0" animBg="1"/>
      <p:bldP spid="282" grpId="0" animBg="1"/>
      <p:bldP spid="291" grpId="0"/>
      <p:bldP spid="285" grpId="0"/>
      <p:bldP spid="40" grpId="0" animBg="1"/>
      <p:bldP spid="41" grpId="0" animBg="1"/>
      <p:bldP spid="273" grpId="0" animBg="1"/>
      <p:bldP spid="27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73D74-CDA3-A9D2-57C9-7A64FA560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Lifestyle and medical factors </a:t>
            </a:r>
            <a:r>
              <a:rPr lang="en-US" noProof="0" dirty="0"/>
              <a:t>can make </a:t>
            </a:r>
            <a:br>
              <a:rPr lang="en-US" dirty="0"/>
            </a:br>
            <a:r>
              <a:rPr lang="en-US" noProof="0" dirty="0"/>
              <a:t>some adults more vulnerable to RTIs</a:t>
            </a:r>
            <a:endParaRPr lang="en-GB" dirty="0"/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4D006275-BD30-14BC-898E-6667868AC0D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it-IT" dirty="0"/>
              <a:t>RTI, respiratory tract infection.</a:t>
            </a:r>
          </a:p>
          <a:p>
            <a:r>
              <a:rPr lang="it-IT" dirty="0"/>
              <a:t>1. Häder A, et al. Aging Dis. 2023;14(4):1091-1104.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CE81D0-6C41-9071-D111-95110344F1BA}"/>
              </a:ext>
            </a:extLst>
          </p:cNvPr>
          <p:cNvSpPr txBox="1"/>
          <p:nvPr/>
        </p:nvSpPr>
        <p:spPr>
          <a:xfrm>
            <a:off x="371474" y="2317120"/>
            <a:ext cx="6084889" cy="2371098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defTabSz="914492">
              <a:lnSpc>
                <a:spcPct val="80000"/>
              </a:lnSpc>
              <a:spcBef>
                <a:spcPct val="0"/>
              </a:spcBef>
              <a:defRPr/>
            </a:pPr>
            <a:r>
              <a:rPr lang="en-GB" sz="2400" dirty="0">
                <a:solidFill>
                  <a:schemeClr val="accent6"/>
                </a:solidFill>
                <a:latin typeface="Brown-light"/>
                <a:ea typeface="Lato" panose="020F0502020204030203" pitchFamily="34" charset="0"/>
                <a:cs typeface="Arial" panose="020B0604020202020204" pitchFamily="34" charset="0"/>
              </a:rPr>
              <a:t>Common reason for frequent RTIs in adults include </a:t>
            </a:r>
            <a:r>
              <a:rPr lang="en-GB" sz="2400" b="1" dirty="0">
                <a:solidFill>
                  <a:schemeClr val="accent2"/>
                </a:solidFill>
                <a:latin typeface="Brown-light"/>
                <a:ea typeface="Lato" panose="020F0502020204030203" pitchFamily="34" charset="0"/>
                <a:cs typeface="Arial" panose="020B0604020202020204" pitchFamily="34" charset="0"/>
              </a:rPr>
              <a:t>structural problems</a:t>
            </a:r>
            <a:r>
              <a:rPr lang="en-GB" sz="2400" dirty="0">
                <a:solidFill>
                  <a:schemeClr val="accent2"/>
                </a:solidFill>
                <a:latin typeface="Brown-light"/>
                <a:ea typeface="Lato" panose="020F0502020204030203" pitchFamily="34" charset="0"/>
                <a:cs typeface="Arial" panose="020B0604020202020204" pitchFamily="34" charset="0"/>
              </a:rPr>
              <a:t>, </a:t>
            </a:r>
            <a:r>
              <a:rPr lang="en-GB" sz="2400" b="1" dirty="0">
                <a:solidFill>
                  <a:schemeClr val="accent2"/>
                </a:solidFill>
                <a:latin typeface="Brown-light"/>
                <a:ea typeface="Lato" panose="020F0502020204030203" pitchFamily="34" charset="0"/>
                <a:cs typeface="Arial" panose="020B0604020202020204" pitchFamily="34" charset="0"/>
              </a:rPr>
              <a:t>underlying lung disease</a:t>
            </a:r>
            <a:r>
              <a:rPr lang="en-GB" sz="2400" dirty="0">
                <a:solidFill>
                  <a:schemeClr val="accent2"/>
                </a:solidFill>
                <a:latin typeface="Brown-light"/>
                <a:ea typeface="Lato" panose="020F0502020204030203" pitchFamily="34" charset="0"/>
                <a:cs typeface="Arial" panose="020B0604020202020204" pitchFamily="34" charset="0"/>
              </a:rPr>
              <a:t>, </a:t>
            </a:r>
            <a:r>
              <a:rPr lang="en-GB" sz="2400" b="1" dirty="0">
                <a:solidFill>
                  <a:schemeClr val="accent2"/>
                </a:solidFill>
                <a:latin typeface="Brown-light"/>
                <a:ea typeface="Lato" panose="020F0502020204030203" pitchFamily="34" charset="0"/>
                <a:cs typeface="Arial" panose="020B0604020202020204" pitchFamily="34" charset="0"/>
              </a:rPr>
              <a:t>exposure to lung irritants</a:t>
            </a:r>
            <a:r>
              <a:rPr lang="en-GB" sz="2400" b="1" dirty="0">
                <a:solidFill>
                  <a:schemeClr val="accent6"/>
                </a:solidFill>
                <a:latin typeface="Brown-light"/>
                <a:ea typeface="Lato" panose="020F0502020204030203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solidFill>
                  <a:schemeClr val="accent6"/>
                </a:solidFill>
                <a:latin typeface="Brown-light"/>
                <a:ea typeface="Lato" panose="020F0502020204030203" pitchFamily="34" charset="0"/>
                <a:cs typeface="Arial" panose="020B0604020202020204" pitchFamily="34" charset="0"/>
              </a:rPr>
              <a:t>like allergens, chemicals, and smoke, </a:t>
            </a:r>
            <a:r>
              <a:rPr lang="en-GB" sz="2400" b="1" dirty="0">
                <a:solidFill>
                  <a:schemeClr val="accent2"/>
                </a:solidFill>
                <a:latin typeface="Brown-light"/>
                <a:ea typeface="Lato" panose="020F0502020204030203" pitchFamily="34" charset="0"/>
                <a:cs typeface="Arial" panose="020B0604020202020204" pitchFamily="34" charset="0"/>
              </a:rPr>
              <a:t>working with children </a:t>
            </a:r>
            <a:br>
              <a:rPr lang="en-GB" sz="2400" b="1" dirty="0">
                <a:solidFill>
                  <a:schemeClr val="accent2"/>
                </a:solidFill>
                <a:latin typeface="Brown-light"/>
                <a:ea typeface="Lato" panose="020F0502020204030203" pitchFamily="34" charset="0"/>
                <a:cs typeface="Arial" panose="020B0604020202020204" pitchFamily="34" charset="0"/>
              </a:rPr>
            </a:br>
            <a:r>
              <a:rPr lang="en-GB" sz="2400" dirty="0">
                <a:solidFill>
                  <a:schemeClr val="accent6"/>
                </a:solidFill>
                <a:latin typeface="Brown-light"/>
                <a:ea typeface="Lato" panose="020F0502020204030203" pitchFamily="34" charset="0"/>
                <a:cs typeface="Arial" panose="020B0604020202020204" pitchFamily="34" charset="0"/>
              </a:rPr>
              <a:t>or </a:t>
            </a:r>
            <a:r>
              <a:rPr lang="en-GB" sz="2400" b="1" dirty="0">
                <a:solidFill>
                  <a:schemeClr val="accent2"/>
                </a:solidFill>
                <a:latin typeface="Brown-light"/>
                <a:ea typeface="Lato" panose="020F0502020204030203" pitchFamily="34" charset="0"/>
                <a:cs typeface="Arial" panose="020B0604020202020204" pitchFamily="34" charset="0"/>
              </a:rPr>
              <a:t>immune system disorder</a:t>
            </a:r>
          </a:p>
          <a:p>
            <a:pPr defTabSz="914492">
              <a:lnSpc>
                <a:spcPct val="80000"/>
              </a:lnSpc>
              <a:spcBef>
                <a:spcPct val="0"/>
              </a:spcBef>
              <a:defRPr/>
            </a:pPr>
            <a:endParaRPr lang="en-GB" sz="2400" dirty="0">
              <a:solidFill>
                <a:schemeClr val="accent6"/>
              </a:solidFill>
              <a:latin typeface="Brown-light"/>
              <a:ea typeface="Lato" panose="020F0502020204030203" pitchFamily="34" charset="0"/>
              <a:cs typeface="Arial" panose="020B0604020202020204" pitchFamily="34" charset="0"/>
            </a:endParaRPr>
          </a:p>
          <a:p>
            <a:pPr defTabSz="914492">
              <a:lnSpc>
                <a:spcPct val="80000"/>
              </a:lnSpc>
              <a:spcBef>
                <a:spcPct val="0"/>
              </a:spcBef>
              <a:defRPr/>
            </a:pPr>
            <a:r>
              <a:rPr lang="en-GB" sz="2400" dirty="0">
                <a:solidFill>
                  <a:schemeClr val="accent6"/>
                </a:solidFill>
                <a:latin typeface="Brown-light"/>
                <a:ea typeface="Lato" panose="020F0502020204030203" pitchFamily="34" charset="0"/>
                <a:cs typeface="Arial" panose="020B0604020202020204" pitchFamily="34" charset="0"/>
              </a:rPr>
              <a:t>Most </a:t>
            </a:r>
            <a:r>
              <a:rPr lang="en-GB" sz="2400" b="1" dirty="0">
                <a:solidFill>
                  <a:schemeClr val="accent2"/>
                </a:solidFill>
                <a:latin typeface="Brown-light"/>
                <a:ea typeface="Lato" panose="020F0502020204030203" pitchFamily="34" charset="0"/>
                <a:cs typeface="Arial" panose="020B0604020202020204" pitchFamily="34" charset="0"/>
              </a:rPr>
              <a:t>deaths</a:t>
            </a:r>
            <a:r>
              <a:rPr lang="en-GB" sz="2400" dirty="0">
                <a:solidFill>
                  <a:schemeClr val="accent6"/>
                </a:solidFill>
                <a:latin typeface="Brown-light"/>
                <a:ea typeface="Lato" panose="020F0502020204030203" pitchFamily="34" charset="0"/>
                <a:cs typeface="Arial" panose="020B0604020202020204" pitchFamily="34" charset="0"/>
              </a:rPr>
              <a:t> from respiratory viruses occur </a:t>
            </a:r>
            <a:br>
              <a:rPr lang="en-GB" sz="2400" dirty="0">
                <a:solidFill>
                  <a:schemeClr val="accent6"/>
                </a:solidFill>
                <a:latin typeface="Brown-light"/>
                <a:ea typeface="Lato" panose="020F0502020204030203" pitchFamily="34" charset="0"/>
                <a:cs typeface="Arial" panose="020B0604020202020204" pitchFamily="34" charset="0"/>
              </a:rPr>
            </a:br>
            <a:r>
              <a:rPr lang="en-GB" sz="2400" dirty="0">
                <a:solidFill>
                  <a:schemeClr val="accent6"/>
                </a:solidFill>
                <a:latin typeface="Brown-light"/>
                <a:ea typeface="Lato" panose="020F0502020204030203" pitchFamily="34" charset="0"/>
                <a:cs typeface="Arial" panose="020B0604020202020204" pitchFamily="34" charset="0"/>
              </a:rPr>
              <a:t>in </a:t>
            </a:r>
            <a:r>
              <a:rPr lang="en-GB" sz="2400" b="1" dirty="0">
                <a:solidFill>
                  <a:schemeClr val="accent2"/>
                </a:solidFill>
                <a:latin typeface="Brown-light"/>
                <a:ea typeface="Lato" panose="020F0502020204030203" pitchFamily="34" charset="0"/>
                <a:cs typeface="Arial" panose="020B0604020202020204" pitchFamily="34" charset="0"/>
              </a:rPr>
              <a:t>people older than 65 years</a:t>
            </a:r>
            <a:r>
              <a:rPr lang="en-GB" sz="2400" baseline="30000" dirty="0">
                <a:solidFill>
                  <a:schemeClr val="accent6"/>
                </a:solidFill>
                <a:latin typeface="Brown-light"/>
                <a:ea typeface="Lato" panose="020F0502020204030203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258DB9B3-23D1-728A-224D-91381B93BB35}"/>
              </a:ext>
            </a:extLst>
          </p:cNvPr>
          <p:cNvSpPr>
            <a:spLocks noChangeAspect="1"/>
          </p:cNvSpPr>
          <p:nvPr/>
        </p:nvSpPr>
        <p:spPr>
          <a:xfrm>
            <a:off x="11112000" y="0"/>
            <a:ext cx="1080000" cy="1080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" name="Segnaposto immagine 20">
            <a:extLst>
              <a:ext uri="{FF2B5EF4-FFF2-40B4-BE49-F238E27FC236}">
                <a16:creationId xmlns:a16="http://schemas.microsoft.com/office/drawing/2014/main" id="{C4B7293F-FC67-BAF0-C55A-34E94B9A75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l="22995" r="43861"/>
          <a:stretch/>
        </p:blipFill>
        <p:spPr>
          <a:xfrm>
            <a:off x="8150542" y="0"/>
            <a:ext cx="4041459" cy="6858000"/>
          </a:xfrm>
        </p:spPr>
      </p:pic>
    </p:spTree>
    <p:extLst>
      <p:ext uri="{BB962C8B-B14F-4D97-AF65-F5344CB8AC3E}">
        <p14:creationId xmlns:p14="http://schemas.microsoft.com/office/powerpoint/2010/main" val="634548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o 11">
            <a:extLst>
              <a:ext uri="{FF2B5EF4-FFF2-40B4-BE49-F238E27FC236}">
                <a16:creationId xmlns:a16="http://schemas.microsoft.com/office/drawing/2014/main" id="{61A6EB33-0A13-4DC9-22F8-948051FC272D}"/>
              </a:ext>
            </a:extLst>
          </p:cNvPr>
          <p:cNvGrpSpPr/>
          <p:nvPr/>
        </p:nvGrpSpPr>
        <p:grpSpPr>
          <a:xfrm>
            <a:off x="4548000" y="2140843"/>
            <a:ext cx="3096000" cy="3476648"/>
            <a:chOff x="665799" y="2140843"/>
            <a:chExt cx="3096000" cy="3476648"/>
          </a:xfrm>
        </p:grpSpPr>
        <p:sp>
          <p:nvSpPr>
            <p:cNvPr id="13" name="Rectangle 7">
              <a:extLst>
                <a:ext uri="{FF2B5EF4-FFF2-40B4-BE49-F238E27FC236}">
                  <a16:creationId xmlns:a16="http://schemas.microsoft.com/office/drawing/2014/main" id="{F802DFD1-A3F3-7ED4-1031-55212513D5A5}"/>
                </a:ext>
              </a:extLst>
            </p:cNvPr>
            <p:cNvSpPr/>
            <p:nvPr/>
          </p:nvSpPr>
          <p:spPr>
            <a:xfrm>
              <a:off x="665799" y="2160644"/>
              <a:ext cx="3096000" cy="342454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14" name="Left Bracket 246">
              <a:extLst>
                <a:ext uri="{FF2B5EF4-FFF2-40B4-BE49-F238E27FC236}">
                  <a16:creationId xmlns:a16="http://schemas.microsoft.com/office/drawing/2014/main" id="{7D2D30E0-A862-AD3D-4237-34D110403A89}"/>
                </a:ext>
              </a:extLst>
            </p:cNvPr>
            <p:cNvSpPr/>
            <p:nvPr/>
          </p:nvSpPr>
          <p:spPr>
            <a:xfrm rot="5400000">
              <a:off x="2052177" y="754465"/>
              <a:ext cx="323244" cy="3096000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15" name="Left Bracket 246">
              <a:extLst>
                <a:ext uri="{FF2B5EF4-FFF2-40B4-BE49-F238E27FC236}">
                  <a16:creationId xmlns:a16="http://schemas.microsoft.com/office/drawing/2014/main" id="{3F38A874-B829-E89C-8007-B76DC34DE88C}"/>
                </a:ext>
              </a:extLst>
            </p:cNvPr>
            <p:cNvSpPr/>
            <p:nvPr/>
          </p:nvSpPr>
          <p:spPr>
            <a:xfrm rot="16200000">
              <a:off x="2052177" y="3907869"/>
              <a:ext cx="323244" cy="3096000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B27F5960-985B-6277-4C48-465B215B6C1A}"/>
              </a:ext>
            </a:extLst>
          </p:cNvPr>
          <p:cNvGrpSpPr/>
          <p:nvPr/>
        </p:nvGrpSpPr>
        <p:grpSpPr>
          <a:xfrm>
            <a:off x="8430201" y="2140843"/>
            <a:ext cx="3096000" cy="3476648"/>
            <a:chOff x="665799" y="2140843"/>
            <a:chExt cx="3096000" cy="3476648"/>
          </a:xfrm>
        </p:grpSpPr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EEA0D0A2-EA63-8881-910D-FE401F3F2A14}"/>
                </a:ext>
              </a:extLst>
            </p:cNvPr>
            <p:cNvSpPr/>
            <p:nvPr/>
          </p:nvSpPr>
          <p:spPr>
            <a:xfrm>
              <a:off x="665799" y="2160644"/>
              <a:ext cx="3096000" cy="342454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18" name="Left Bracket 246">
              <a:extLst>
                <a:ext uri="{FF2B5EF4-FFF2-40B4-BE49-F238E27FC236}">
                  <a16:creationId xmlns:a16="http://schemas.microsoft.com/office/drawing/2014/main" id="{869525F8-864A-4037-6BBA-D1C4A989BCBF}"/>
                </a:ext>
              </a:extLst>
            </p:cNvPr>
            <p:cNvSpPr/>
            <p:nvPr/>
          </p:nvSpPr>
          <p:spPr>
            <a:xfrm rot="5400000">
              <a:off x="2052177" y="754465"/>
              <a:ext cx="323244" cy="3096000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26" name="Left Bracket 246">
              <a:extLst>
                <a:ext uri="{FF2B5EF4-FFF2-40B4-BE49-F238E27FC236}">
                  <a16:creationId xmlns:a16="http://schemas.microsoft.com/office/drawing/2014/main" id="{423D964D-90AA-C9A0-BCBE-A57204BF81B5}"/>
                </a:ext>
              </a:extLst>
            </p:cNvPr>
            <p:cNvSpPr/>
            <p:nvPr/>
          </p:nvSpPr>
          <p:spPr>
            <a:xfrm rot="16200000">
              <a:off x="2052177" y="3907869"/>
              <a:ext cx="323244" cy="3096000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B723D880-8998-775B-7C96-EAD67F337F96}"/>
              </a:ext>
            </a:extLst>
          </p:cNvPr>
          <p:cNvGrpSpPr/>
          <p:nvPr/>
        </p:nvGrpSpPr>
        <p:grpSpPr>
          <a:xfrm>
            <a:off x="665799" y="2140843"/>
            <a:ext cx="3096000" cy="3476648"/>
            <a:chOff x="665799" y="2140843"/>
            <a:chExt cx="3096000" cy="3476648"/>
          </a:xfrm>
        </p:grpSpPr>
        <p:sp>
          <p:nvSpPr>
            <p:cNvPr id="5" name="Rectangle 7">
              <a:extLst>
                <a:ext uri="{FF2B5EF4-FFF2-40B4-BE49-F238E27FC236}">
                  <a16:creationId xmlns:a16="http://schemas.microsoft.com/office/drawing/2014/main" id="{7ABA4EAC-BF31-CFDB-D4D7-B1473DEFD684}"/>
                </a:ext>
              </a:extLst>
            </p:cNvPr>
            <p:cNvSpPr/>
            <p:nvPr/>
          </p:nvSpPr>
          <p:spPr>
            <a:xfrm>
              <a:off x="665799" y="2160644"/>
              <a:ext cx="3096000" cy="342454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21" name="Left Bracket 246">
              <a:extLst>
                <a:ext uri="{FF2B5EF4-FFF2-40B4-BE49-F238E27FC236}">
                  <a16:creationId xmlns:a16="http://schemas.microsoft.com/office/drawing/2014/main" id="{CA251F0D-4F87-7803-35AE-74042E8D184F}"/>
                </a:ext>
              </a:extLst>
            </p:cNvPr>
            <p:cNvSpPr/>
            <p:nvPr/>
          </p:nvSpPr>
          <p:spPr>
            <a:xfrm rot="5400000">
              <a:off x="2052177" y="754465"/>
              <a:ext cx="323244" cy="3096000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28" name="Left Bracket 246">
              <a:extLst>
                <a:ext uri="{FF2B5EF4-FFF2-40B4-BE49-F238E27FC236}">
                  <a16:creationId xmlns:a16="http://schemas.microsoft.com/office/drawing/2014/main" id="{BCE5A77E-D5FF-7AEF-0E28-C31BDC31CE53}"/>
                </a:ext>
              </a:extLst>
            </p:cNvPr>
            <p:cNvSpPr/>
            <p:nvPr/>
          </p:nvSpPr>
          <p:spPr>
            <a:xfrm rot="16200000">
              <a:off x="2052177" y="3907869"/>
              <a:ext cx="323244" cy="3096000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BDAED319-19B3-7A93-0637-F1D529A791EB}"/>
              </a:ext>
            </a:extLst>
          </p:cNvPr>
          <p:cNvSpPr txBox="1"/>
          <p:nvPr/>
        </p:nvSpPr>
        <p:spPr>
          <a:xfrm>
            <a:off x="4547999" y="2355459"/>
            <a:ext cx="3096001" cy="595804"/>
          </a:xfrm>
          <a:prstGeom prst="rect">
            <a:avLst/>
          </a:prstGeom>
          <a:noFill/>
        </p:spPr>
        <p:txBody>
          <a:bodyPr wrap="square" lIns="144000" tIns="0" rIns="144000" bIns="0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Affects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~1/3 of patients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with COPD plus </a:t>
            </a:r>
            <a:r>
              <a:rPr lang="en-GB" sz="16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patients with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normal lung function</a:t>
            </a:r>
            <a:r>
              <a:rPr lang="en-GB" sz="1600" baseline="300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kumimoji="0" lang="en-GB" sz="1600" b="0" i="0" u="none" strike="noStrike" kern="1200" cap="none" spc="0" normalizeH="0" baseline="3000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CDF0C59F-D10C-A204-9B4B-B1F2E4A53AEA}"/>
              </a:ext>
            </a:extLst>
          </p:cNvPr>
          <p:cNvSpPr/>
          <p:nvPr/>
        </p:nvSpPr>
        <p:spPr>
          <a:xfrm>
            <a:off x="4638367" y="3086103"/>
            <a:ext cx="2907022" cy="1426388"/>
          </a:xfrm>
          <a:prstGeom prst="roundRect">
            <a:avLst>
              <a:gd name="adj" fmla="val 8465"/>
            </a:avLst>
          </a:prstGeom>
          <a:solidFill>
            <a:schemeClr val="bg1"/>
          </a:solidFill>
          <a:ln w="19050" cap="rnd" cmpd="sng" algn="ctr">
            <a:solidFill>
              <a:schemeClr val="accent2"/>
            </a:solidFill>
            <a:prstDash val="sysDash"/>
            <a:miter lim="800000"/>
          </a:ln>
          <a:effectLst>
            <a:outerShdw blurRad="635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pPr marL="449263" marR="0" lvl="0" indent="-285750" algn="l" defTabSz="914400" rtl="0" eaLnBrk="1" fontAlgn="auto" latinLnBrk="0" hangingPunct="1"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sz="130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F0EAECA-4B54-2E80-D722-9C097E8E508D}"/>
              </a:ext>
            </a:extLst>
          </p:cNvPr>
          <p:cNvSpPr txBox="1"/>
          <p:nvPr/>
        </p:nvSpPr>
        <p:spPr>
          <a:xfrm>
            <a:off x="6180422" y="3327789"/>
            <a:ext cx="1285682" cy="94301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180000" indent="-180000">
              <a:lnSpc>
                <a:spcPct val="80000"/>
              </a:lnSpc>
              <a:spcAft>
                <a:spcPts val="600"/>
              </a:spcAft>
            </a:pPr>
            <a:r>
              <a:rPr kumimoji="0" lang="en-GB" sz="1400" b="1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GB" sz="14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organisms persist in </a:t>
            </a:r>
            <a:r>
              <a:rPr kumimoji="0" lang="en-GB" sz="14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airways</a:t>
            </a:r>
          </a:p>
          <a:p>
            <a:pPr marL="180000" indent="-180000">
              <a:lnSpc>
                <a:spcPct val="80000"/>
              </a:lnSpc>
              <a:spcAft>
                <a:spcPts val="600"/>
              </a:spcAft>
            </a:pPr>
            <a:r>
              <a:rPr kumimoji="0" lang="en-GB" sz="1400" b="1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kumimoji="0" lang="en-GB" sz="14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subsequent infection</a:t>
            </a:r>
            <a:r>
              <a:rPr lang="en-GB" sz="1400" baseline="300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kumimoji="0" lang="en-GB" sz="1400" b="0" i="0" u="none" strike="noStrike" kern="1200" cap="none" spc="0" normalizeH="0" baseline="3000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BC6DBFC9-6CC3-E71D-0F85-6717A57001CC}"/>
              </a:ext>
            </a:extLst>
          </p:cNvPr>
          <p:cNvSpPr txBox="1"/>
          <p:nvPr/>
        </p:nvSpPr>
        <p:spPr>
          <a:xfrm>
            <a:off x="4738260" y="3289317"/>
            <a:ext cx="1287054" cy="101995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144000" marR="0" lvl="0" indent="-14400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Excess mucus</a:t>
            </a:r>
          </a:p>
          <a:p>
            <a:pPr marL="144000" marR="0" lvl="0" indent="-14400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4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kumimoji="0" lang="en-GB" sz="14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ess efficient cough</a:t>
            </a:r>
          </a:p>
          <a:p>
            <a:pPr marL="144000" marR="0" lvl="0" indent="-14400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40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Loss</a:t>
            </a:r>
            <a:r>
              <a:rPr kumimoji="0" lang="en-GB" sz="14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of normal </a:t>
            </a:r>
            <a:br>
              <a:rPr kumimoji="0" lang="en-GB" sz="14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GB" sz="14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ciliary function</a:t>
            </a:r>
          </a:p>
        </p:txBody>
      </p:sp>
      <p:sp>
        <p:nvSpPr>
          <p:cNvPr id="99" name="Right Bracket 98">
            <a:extLst>
              <a:ext uri="{FF2B5EF4-FFF2-40B4-BE49-F238E27FC236}">
                <a16:creationId xmlns:a16="http://schemas.microsoft.com/office/drawing/2014/main" id="{6BDC24EB-55A2-A856-E8DB-92DF76F0067A}"/>
              </a:ext>
            </a:extLst>
          </p:cNvPr>
          <p:cNvSpPr/>
          <p:nvPr/>
        </p:nvSpPr>
        <p:spPr>
          <a:xfrm>
            <a:off x="5980854" y="3241125"/>
            <a:ext cx="103335" cy="1116343"/>
          </a:xfrm>
          <a:prstGeom prst="rightBracket">
            <a:avLst>
              <a:gd name="adj" fmla="val 0"/>
            </a:avLst>
          </a:prstGeom>
          <a:ln w="158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0B8F342-8DA5-5CB6-4DAD-69F70459526D}"/>
              </a:ext>
            </a:extLst>
          </p:cNvPr>
          <p:cNvSpPr txBox="1"/>
          <p:nvPr/>
        </p:nvSpPr>
        <p:spPr>
          <a:xfrm>
            <a:off x="8430201" y="2355459"/>
            <a:ext cx="3096000" cy="3248838"/>
          </a:xfrm>
          <a:prstGeom prst="rect">
            <a:avLst/>
          </a:prstGeom>
          <a:noFill/>
        </p:spPr>
        <p:txBody>
          <a:bodyPr wrap="square" lIns="144000" tIns="0" rIns="144000" bIns="0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6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Estimated to affect </a:t>
            </a:r>
            <a:r>
              <a:rPr kumimoji="0" lang="en-GB" sz="1600" b="1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~11% of the European general population</a:t>
            </a:r>
            <a:r>
              <a:rPr kumimoji="0" lang="en-GB" sz="1600" i="0" u="none" strike="noStrike" kern="1200" cap="none" spc="0" normalizeH="0" baseline="3000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kumimoji="0" lang="en-GB" sz="1600" i="0" u="none" strike="noStrike" kern="1200" cap="none" spc="0" normalizeH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1600" b="0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1600" i="0" u="none" strike="noStrike" kern="1200" cap="none" spc="0" normalizeH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1600" b="0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1600" i="0" u="none" strike="noStrike" kern="1200" cap="none" spc="0" normalizeH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1600" b="0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600" b="1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Respiratory viruses are present in over 50% of samples </a:t>
            </a:r>
            <a:r>
              <a:rPr kumimoji="0" lang="en-GB" sz="160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from patients with CRS</a:t>
            </a:r>
            <a:r>
              <a:rPr kumimoji="0" lang="en-GB" sz="1600" i="0" u="none" strike="noStrike" kern="1200" cap="none" spc="0" normalizeH="0" baseline="3000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kumimoji="0" lang="en-GB" sz="160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1600" b="0" i="0" u="none" strike="noStrike" kern="1200" cap="none" spc="0" normalizeH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5ABE89-7AF9-72CD-4893-317FE4E45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 spc="-50" dirty="0"/>
              <a:t>Respiratory viral infections have been identified as the most important environmental trigger of exacerbations of chronic respiratory conditions</a:t>
            </a:r>
          </a:p>
        </p:txBody>
      </p:sp>
      <p:sp>
        <p:nvSpPr>
          <p:cNvPr id="19" name="Segnaposto testo 18">
            <a:extLst>
              <a:ext uri="{FF2B5EF4-FFF2-40B4-BE49-F238E27FC236}">
                <a16:creationId xmlns:a16="http://schemas.microsoft.com/office/drawing/2014/main" id="{4DD22E3C-48E7-9A81-0F63-504272C4306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it-IT" spc="-20" dirty="0"/>
              <a:t>CB, chronic bronchitis; COPD, chronic obstructive pulmonary disease; CRS, chronic rhinosinusitis.</a:t>
            </a:r>
          </a:p>
          <a:p>
            <a:r>
              <a:rPr lang="it-IT" spc="-20" dirty="0"/>
              <a:t>1. Blanco I, et al. Int J Chron Obstruc Pulmon Dis. 2017;13:57-67. 2. Su YC, et al. Front Immunol. 2018;9:2530. 3. Bhat TA, et al. Ann Am Thorac Soc. 2015;12(Suppl 2):S169-S175. 4. Barnes PJ. Clin Sci (Lond). 2017;131:1541-1558. </a:t>
            </a:r>
            <a:br>
              <a:rPr lang="it-IT" spc="-20" dirty="0"/>
            </a:br>
            <a:r>
              <a:rPr lang="it-IT" spc="-20" dirty="0"/>
              <a:t>5. Pappas K, et al. Cytokine. 2013;64:613-625. 6. Zdrenghea MT, et al. Eur J Clin Invest. 2012;42:1010-1015. 7. Seemungal T, et al. Am J Respir Crit Care Med. 2001;164:1618-1623. 8. Mejza F, et al. Eur Respir J. 2017;50:1700621. </a:t>
            </a:r>
            <a:br>
              <a:rPr lang="it-IT" spc="-20" dirty="0"/>
            </a:br>
            <a:r>
              <a:rPr lang="it-IT" spc="-20" dirty="0"/>
              <a:t>9. Sethi S. J Antimicrob Chemother. 1999;43:97-105. 10. Hastan D, et al. Allergy. 2011;66(9):1216-1223. 11. Michalik M, Krawczyk B. Int J Mol Sci. 2024;25:3201. 12. Cho GS, et al. J Clin Microbiol. 2013;51(3):979-984.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44428585-9BF6-9A3B-11CF-E6DA2523A405}"/>
              </a:ext>
            </a:extLst>
          </p:cNvPr>
          <p:cNvSpPr>
            <a:spLocks/>
          </p:cNvSpPr>
          <p:nvPr/>
        </p:nvSpPr>
        <p:spPr>
          <a:xfrm>
            <a:off x="521799" y="1461477"/>
            <a:ext cx="3384000" cy="43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 algn="ctr">
            <a:noFill/>
            <a:prstDash val="solid"/>
            <a:miter lim="800000"/>
            <a:headEnd/>
            <a:tailEnd/>
          </a:ln>
          <a:effectLst/>
        </p:spPr>
        <p:txBody>
          <a:bodyPr wrap="none" t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FFFFFF"/>
                </a:solidFill>
              </a:rPr>
              <a:t>COPD</a:t>
            </a: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58768B9C-8A16-C5E8-A8B6-429EB28D7F9B}"/>
              </a:ext>
            </a:extLst>
          </p:cNvPr>
          <p:cNvSpPr>
            <a:spLocks/>
          </p:cNvSpPr>
          <p:nvPr/>
        </p:nvSpPr>
        <p:spPr>
          <a:xfrm>
            <a:off x="4404000" y="1461477"/>
            <a:ext cx="3384000" cy="432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 algn="ctr">
            <a:noFill/>
            <a:prstDash val="solid"/>
            <a:miter lim="800000"/>
            <a:headEnd/>
            <a:tailEnd/>
          </a:ln>
          <a:effectLst/>
        </p:spPr>
        <p:txBody>
          <a:bodyPr wrap="none" t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>
                <a:solidFill>
                  <a:srgbClr val="FFFFFF"/>
                </a:solidFill>
              </a:rPr>
              <a:t>CB</a:t>
            </a:r>
            <a:endParaRPr kumimoji="0" lang="en-GB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B54958CF-8828-DFD3-D80F-8E4307C61BCA}"/>
              </a:ext>
            </a:extLst>
          </p:cNvPr>
          <p:cNvSpPr>
            <a:spLocks/>
          </p:cNvSpPr>
          <p:nvPr/>
        </p:nvSpPr>
        <p:spPr>
          <a:xfrm>
            <a:off x="8286201" y="1461477"/>
            <a:ext cx="3384000" cy="43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 algn="ctr">
            <a:noFill/>
            <a:prstDash val="solid"/>
            <a:miter lim="800000"/>
            <a:headEnd/>
            <a:tailEnd/>
          </a:ln>
          <a:effectLst/>
        </p:spPr>
        <p:txBody>
          <a:bodyPr wrap="none" t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FFFFFF"/>
                </a:solidFill>
              </a:rPr>
              <a:t>CRS</a:t>
            </a: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230F0EB-DED3-065E-ADF3-BF29C1F3F575}"/>
              </a:ext>
            </a:extLst>
          </p:cNvPr>
          <p:cNvSpPr txBox="1"/>
          <p:nvPr/>
        </p:nvSpPr>
        <p:spPr>
          <a:xfrm>
            <a:off x="695325" y="2355459"/>
            <a:ext cx="3066474" cy="3094950"/>
          </a:xfrm>
          <a:prstGeom prst="rect">
            <a:avLst/>
          </a:prstGeom>
          <a:noFill/>
        </p:spPr>
        <p:txBody>
          <a:bodyPr wrap="square" lIns="144000" tIns="0" rIns="144000" bIns="0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buClrTx/>
              <a:buSzTx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Calibri" panose="020F0502020204030204" pitchFamily="34" charset="0"/>
              </a:rPr>
              <a:t>Estimated to affect 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Calibri" panose="020F0502020204030204" pitchFamily="34" charset="0"/>
              </a:rPr>
              <a:t>~12% of the global population</a:t>
            </a:r>
            <a:r>
              <a:rPr kumimoji="0" lang="en-GB" sz="1600" b="0" i="0" u="none" strike="noStrike" kern="1200" cap="none" spc="0" normalizeH="0" baseline="3000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Calibri" panose="020F0502020204030204" pitchFamily="34" charset="0"/>
              </a:rPr>
              <a:t>1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buClrTx/>
              <a:buSzTx/>
              <a:tabLst/>
              <a:defRPr/>
            </a:pPr>
            <a:endParaRPr lang="en-GB" sz="1600" dirty="0">
              <a:solidFill>
                <a:schemeClr val="accent6"/>
              </a:solidFill>
            </a:endParaRPr>
          </a:p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buClrTx/>
              <a:buSzTx/>
              <a:tabLst/>
              <a:defRPr/>
            </a:pPr>
            <a:endParaRPr lang="en-GB" sz="1600" dirty="0">
              <a:solidFill>
                <a:schemeClr val="accent6"/>
              </a:solidFill>
            </a:endParaRPr>
          </a:p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buClrTx/>
              <a:buSzTx/>
              <a:tabLst/>
              <a:defRPr/>
            </a:pPr>
            <a:endParaRPr lang="en-GB" sz="1600" dirty="0">
              <a:solidFill>
                <a:schemeClr val="accent6"/>
              </a:solidFill>
            </a:endParaRPr>
          </a:p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buClrTx/>
              <a:buSzTx/>
              <a:tabLst/>
              <a:defRPr/>
            </a:pPr>
            <a:endParaRPr lang="en-GB" sz="1600" dirty="0">
              <a:solidFill>
                <a:schemeClr val="accent6"/>
              </a:solidFill>
            </a:endParaRPr>
          </a:p>
          <a:p>
            <a:pPr>
              <a:lnSpc>
                <a:spcPct val="80000"/>
              </a:lnSpc>
              <a:spcBef>
                <a:spcPts val="2400"/>
              </a:spcBef>
              <a:defRPr/>
            </a:pPr>
            <a:br>
              <a:rPr lang="en-GB" sz="1600" b="1" dirty="0">
                <a:solidFill>
                  <a:schemeClr val="accent6"/>
                </a:solidFill>
                <a:cs typeface="Calibri" panose="020F0502020204030204" pitchFamily="34" charset="0"/>
              </a:rPr>
            </a:br>
            <a:br>
              <a:rPr lang="en-GB" sz="1600" b="1" dirty="0">
                <a:solidFill>
                  <a:schemeClr val="accent6"/>
                </a:solidFill>
                <a:cs typeface="Calibri" panose="020F0502020204030204" pitchFamily="34" charset="0"/>
              </a:rPr>
            </a:b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Calibri" panose="020F0502020204030204" pitchFamily="34" charset="0"/>
              </a:rPr>
              <a:t>≥40% of exacerbations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Calibri" panose="020F0502020204030204" pitchFamily="34" charset="0"/>
              </a:rPr>
              <a:t>in COPD are associated with viral infections</a:t>
            </a:r>
            <a:r>
              <a:rPr kumimoji="0" lang="en-GB" sz="1600" b="0" i="0" u="none" strike="noStrike" kern="1200" cap="none" spc="0" normalizeH="0" baseline="3000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Calibri" panose="020F0502020204030204" pitchFamily="34" charset="0"/>
              </a:rPr>
              <a:t>7</a:t>
            </a:r>
          </a:p>
        </p:txBody>
      </p:sp>
      <p:sp>
        <p:nvSpPr>
          <p:cNvPr id="29" name="TextBox 94">
            <a:extLst>
              <a:ext uri="{FF2B5EF4-FFF2-40B4-BE49-F238E27FC236}">
                <a16:creationId xmlns:a16="http://schemas.microsoft.com/office/drawing/2014/main" id="{64554836-54D5-9318-F4F5-418A46A510F9}"/>
              </a:ext>
            </a:extLst>
          </p:cNvPr>
          <p:cNvSpPr txBox="1"/>
          <p:nvPr/>
        </p:nvSpPr>
        <p:spPr>
          <a:xfrm>
            <a:off x="4547999" y="4672007"/>
            <a:ext cx="3096001" cy="398827"/>
          </a:xfrm>
          <a:prstGeom prst="rect">
            <a:avLst/>
          </a:prstGeom>
          <a:noFill/>
        </p:spPr>
        <p:txBody>
          <a:bodyPr wrap="square" lIns="144000" tIns="0" rIns="144000" bIns="0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6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Viruses are responsible for </a:t>
            </a:r>
            <a:r>
              <a:rPr kumimoji="0" lang="en-GB" sz="1600" b="1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~30% </a:t>
            </a:r>
            <a:r>
              <a:rPr kumimoji="0" lang="en-GB" sz="16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of acute CB exacerbations</a:t>
            </a:r>
            <a:r>
              <a:rPr kumimoji="0" lang="en-GB" sz="1600" b="0" i="0" u="none" strike="noStrike" kern="1200" cap="none" spc="0" normalizeH="0" baseline="3000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3" name="TextBox 138">
            <a:extLst>
              <a:ext uri="{FF2B5EF4-FFF2-40B4-BE49-F238E27FC236}">
                <a16:creationId xmlns:a16="http://schemas.microsoft.com/office/drawing/2014/main" id="{6A6FD40D-7D8F-2614-1110-25D6A5B6A58A}"/>
              </a:ext>
            </a:extLst>
          </p:cNvPr>
          <p:cNvSpPr txBox="1"/>
          <p:nvPr/>
        </p:nvSpPr>
        <p:spPr>
          <a:xfrm>
            <a:off x="11229795" y="287001"/>
            <a:ext cx="779381" cy="2742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Chronic airway</a:t>
            </a:r>
            <a:b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</a:br>
            <a: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disorders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5205A72-9770-521B-3876-49426EFB9DD6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15" descr="Lungs with solid fill">
            <a:extLst>
              <a:ext uri="{FF2B5EF4-FFF2-40B4-BE49-F238E27FC236}">
                <a16:creationId xmlns:a16="http://schemas.microsoft.com/office/drawing/2014/main" id="{2E0FE654-1514-6390-9700-B985ABC194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39377" y="523494"/>
            <a:ext cx="603280" cy="603281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6DF5AE1E-9DFA-3239-7A9A-7E64051F1231}"/>
              </a:ext>
            </a:extLst>
          </p:cNvPr>
          <p:cNvGrpSpPr/>
          <p:nvPr/>
        </p:nvGrpSpPr>
        <p:grpSpPr>
          <a:xfrm>
            <a:off x="760287" y="2908826"/>
            <a:ext cx="2907022" cy="1841568"/>
            <a:chOff x="760287" y="2842151"/>
            <a:chExt cx="2907022" cy="1841568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B9500845-EAA1-73E0-7298-9C9FA4ACEAAD}"/>
                </a:ext>
              </a:extLst>
            </p:cNvPr>
            <p:cNvSpPr/>
            <p:nvPr/>
          </p:nvSpPr>
          <p:spPr>
            <a:xfrm>
              <a:off x="760287" y="2842151"/>
              <a:ext cx="2907022" cy="1763181"/>
            </a:xfrm>
            <a:prstGeom prst="roundRect">
              <a:avLst>
                <a:gd name="adj" fmla="val 8465"/>
              </a:avLst>
            </a:prstGeom>
            <a:solidFill>
              <a:schemeClr val="bg1"/>
            </a:solidFill>
            <a:ln w="19050" cap="rnd" cmpd="sng" algn="ctr">
              <a:solidFill>
                <a:schemeClr val="accent2"/>
              </a:solidFill>
              <a:prstDash val="sysDash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449263" marR="0" lvl="0" indent="-285750" algn="l" defTabSz="914400" rtl="0" eaLnBrk="1" fontAlgn="auto" latinLnBrk="0" hangingPunct="1"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GB" sz="130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D5FD539-A938-0FD0-F343-535A569C7D72}"/>
                </a:ext>
              </a:extLst>
            </p:cNvPr>
            <p:cNvSpPr txBox="1"/>
            <p:nvPr/>
          </p:nvSpPr>
          <p:spPr>
            <a:xfrm>
              <a:off x="809626" y="2979470"/>
              <a:ext cx="2848157" cy="1704249"/>
            </a:xfrm>
            <a:prstGeom prst="rect">
              <a:avLst/>
            </a:prstGeom>
            <a:noFill/>
          </p:spPr>
          <p:txBody>
            <a:bodyPr wrap="square" lIns="144000" tIns="0" rIns="144000" bIns="0" rtlCol="0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80000"/>
                </a:lnSpc>
                <a:spcBef>
                  <a:spcPts val="1200"/>
                </a:spcBef>
                <a:buClrTx/>
                <a:buSzTx/>
                <a:tabLst/>
                <a:defRPr/>
              </a:pPr>
              <a:r>
                <a:rPr kumimoji="0" lang="en-GB" sz="15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Macrophage-activated inflammation </a:t>
              </a:r>
              <a:r>
                <a:rPr kumimoji="0" lang="en-GB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→</a:t>
              </a:r>
              <a:r>
                <a:rPr kumimoji="0" lang="en-GB" sz="15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 </a:t>
              </a:r>
              <a:r>
                <a:rPr kumimoji="0" lang="en-GB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weakened adaptive immune system</a:t>
              </a:r>
              <a:r>
                <a:rPr lang="en-GB" sz="1500" baseline="30000" dirty="0">
                  <a:solidFill>
                    <a:schemeClr val="accent6"/>
                  </a:solidFill>
                  <a:cs typeface="Calibri" panose="020F0502020204030204" pitchFamily="34" charset="0"/>
                </a:rPr>
                <a:t>2-6</a:t>
              </a:r>
              <a:endParaRPr kumimoji="0" lang="en-GB" sz="1500" b="0" i="0" u="none" strike="noStrike" kern="1200" cap="none" spc="0" normalizeH="0" baseline="3000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  <a:p>
              <a:pPr marL="269875" defTabSz="269875">
                <a:lnSpc>
                  <a:spcPct val="80000"/>
                </a:lnSpc>
                <a:spcBef>
                  <a:spcPts val="2400"/>
                </a:spcBef>
                <a:defRPr/>
              </a:pPr>
              <a:r>
                <a:rPr lang="en-GB" sz="1500" b="1" dirty="0">
                  <a:solidFill>
                    <a:schemeClr val="accent6"/>
                  </a:solidFill>
                </a:rPr>
                <a:t>Risk of hospitalization </a:t>
              </a:r>
              <a:br>
                <a:rPr lang="en-GB" sz="1500" b="1" dirty="0">
                  <a:solidFill>
                    <a:schemeClr val="accent6"/>
                  </a:solidFill>
                </a:rPr>
              </a:br>
              <a:r>
                <a:rPr lang="en-GB" sz="1500" dirty="0">
                  <a:solidFill>
                    <a:schemeClr val="accent6"/>
                  </a:solidFill>
                </a:rPr>
                <a:t>for lower RTIs/pneumonia and upper RTIs </a:t>
              </a:r>
            </a:p>
            <a:p>
              <a:pPr>
                <a:lnSpc>
                  <a:spcPct val="80000"/>
                </a:lnSpc>
                <a:spcBef>
                  <a:spcPts val="1200"/>
                </a:spcBef>
                <a:defRPr/>
              </a:pPr>
              <a:endParaRPr lang="en-GB" sz="1600" baseline="30000" dirty="0">
                <a:solidFill>
                  <a:schemeClr val="accent6"/>
                </a:solidFill>
              </a:endParaRPr>
            </a:p>
          </p:txBody>
        </p:sp>
        <p:sp>
          <p:nvSpPr>
            <p:cNvPr id="35" name="Arrow: Down 34">
              <a:extLst>
                <a:ext uri="{FF2B5EF4-FFF2-40B4-BE49-F238E27FC236}">
                  <a16:creationId xmlns:a16="http://schemas.microsoft.com/office/drawing/2014/main" id="{D60E15EF-9476-A0F5-492E-3F870B9C311B}"/>
                </a:ext>
              </a:extLst>
            </p:cNvPr>
            <p:cNvSpPr/>
            <p:nvPr/>
          </p:nvSpPr>
          <p:spPr>
            <a:xfrm flipV="1">
              <a:off x="895349" y="3844146"/>
              <a:ext cx="252000" cy="492443"/>
            </a:xfrm>
            <a:prstGeom prst="downArrow">
              <a:avLst/>
            </a:prstGeom>
            <a:gradFill>
              <a:gsLst>
                <a:gs pos="7000">
                  <a:schemeClr val="bg1">
                    <a:lumMod val="95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5FB3A45-4B96-EEB1-D92C-39CC38F28F75}"/>
              </a:ext>
            </a:extLst>
          </p:cNvPr>
          <p:cNvGrpSpPr/>
          <p:nvPr/>
        </p:nvGrpSpPr>
        <p:grpSpPr>
          <a:xfrm>
            <a:off x="8533212" y="2849259"/>
            <a:ext cx="2907022" cy="1663231"/>
            <a:chOff x="8237437" y="4498756"/>
            <a:chExt cx="2907022" cy="1663231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D5D9B245-E092-877E-0D04-2DD54619BEC6}"/>
                </a:ext>
              </a:extLst>
            </p:cNvPr>
            <p:cNvSpPr/>
            <p:nvPr/>
          </p:nvSpPr>
          <p:spPr>
            <a:xfrm>
              <a:off x="8237437" y="4498756"/>
              <a:ext cx="2907022" cy="1663231"/>
            </a:xfrm>
            <a:prstGeom prst="roundRect">
              <a:avLst>
                <a:gd name="adj" fmla="val 8465"/>
              </a:avLst>
            </a:prstGeom>
            <a:solidFill>
              <a:schemeClr val="bg1"/>
            </a:solidFill>
            <a:ln w="19050" cap="rnd" cmpd="sng" algn="ctr">
              <a:solidFill>
                <a:schemeClr val="accent2"/>
              </a:solidFill>
              <a:prstDash val="sysDash"/>
              <a:miter lim="800000"/>
            </a:ln>
            <a:effectLst>
              <a:outerShdw blurRad="63500" algn="ctr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marL="449263" marR="0" lvl="0" indent="-285750" algn="l" defTabSz="914400" rtl="0" eaLnBrk="1" fontAlgn="auto" latinLnBrk="0" hangingPunct="1"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lang="en-GB" sz="130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86CE506-D470-D514-2D96-087080DE3255}"/>
                </a:ext>
              </a:extLst>
            </p:cNvPr>
            <p:cNvSpPr txBox="1"/>
            <p:nvPr/>
          </p:nvSpPr>
          <p:spPr>
            <a:xfrm>
              <a:off x="8266869" y="4585987"/>
              <a:ext cx="2848157" cy="1497333"/>
            </a:xfrm>
            <a:prstGeom prst="rect">
              <a:avLst/>
            </a:prstGeom>
            <a:noFill/>
          </p:spPr>
          <p:txBody>
            <a:bodyPr wrap="square" lIns="144000" tIns="0" rIns="144000" bIns="0" rtlCol="0">
              <a:spAutoFit/>
            </a:bodyPr>
            <a:lstStyle/>
            <a:p>
              <a:pPr marR="0" lvl="0" algn="l" defTabSz="914400" rtl="0" eaLnBrk="1" fontAlgn="auto" latinLnBrk="0" hangingPunct="1">
                <a:lnSpc>
                  <a:spcPct val="8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GB" sz="1500" b="0" i="0" u="none" strike="noStrike" kern="1200" cap="none" spc="0" normalizeH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Associated with </a:t>
              </a:r>
              <a:r>
                <a:rPr kumimoji="0" lang="en-GB" sz="1500" b="1" i="0" u="none" strike="noStrike" kern="1200" cap="none" spc="0" normalizeH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failure of mechanical and immunological barriers </a:t>
              </a:r>
              <a:r>
                <a:rPr kumimoji="0" lang="en-GB" sz="1500" b="0" i="0" u="none" strike="noStrike" kern="1200" cap="none" spc="0" normalizeH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across the nasal mucosa</a:t>
              </a:r>
              <a:r>
                <a:rPr kumimoji="0" lang="en-GB" sz="1500" b="0" i="0" u="none" strike="noStrike" kern="1200" cap="none" spc="0" normalizeH="0" baseline="3000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</a:p>
            <a:p>
              <a:pPr marR="0" lvl="0" algn="l" defTabSz="914400" rtl="0" eaLnBrk="1" fontAlgn="auto" latinLnBrk="0" hangingPunct="1">
                <a:lnSpc>
                  <a:spcPct val="80000"/>
                </a:lnSpc>
                <a:spcBef>
                  <a:spcPts val="18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GB" sz="1500" b="0" i="0" u="none" strike="noStrike" kern="1200" cap="none" spc="0" normalizeH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Patients with CR have:</a:t>
              </a:r>
              <a:r>
                <a:rPr lang="en-GB" sz="1500" baseline="30000" dirty="0">
                  <a:solidFill>
                    <a:schemeClr val="accent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11</a:t>
              </a:r>
              <a:endParaRPr kumimoji="0" lang="en-GB" sz="15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R="0" lvl="0" algn="l" defTabSz="914400" rtl="0" eaLnBrk="1" fontAlgn="auto" latinLnBrk="0" hangingPunct="1">
                <a:lnSpc>
                  <a:spcPct val="8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tabLst>
                  <a:tab pos="228600" algn="l"/>
                </a:tabLst>
                <a:defRPr/>
              </a:pPr>
              <a:r>
                <a:rPr kumimoji="0" lang="en-GB" sz="1500" b="1" i="0" u="none" strike="noStrike" kern="1200" cap="none" spc="0" normalizeH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↓</a:t>
              </a:r>
              <a:r>
                <a:rPr kumimoji="0" lang="en-GB" sz="1500" b="0" i="0" u="none" strike="noStrike" kern="1200" cap="none" spc="0" normalizeH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mucociliary function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48637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8" name="Connettore diritto 4">
            <a:extLst>
              <a:ext uri="{FF2B5EF4-FFF2-40B4-BE49-F238E27FC236}">
                <a16:creationId xmlns:a16="http://schemas.microsoft.com/office/drawing/2014/main" id="{2C8D59E9-95A6-97CD-CC45-22059BBBE3AF}"/>
              </a:ext>
            </a:extLst>
          </p:cNvPr>
          <p:cNvCxnSpPr>
            <a:cxnSpLocks/>
          </p:cNvCxnSpPr>
          <p:nvPr/>
        </p:nvCxnSpPr>
        <p:spPr>
          <a:xfrm flipV="1">
            <a:off x="9142088" y="2235199"/>
            <a:ext cx="0" cy="2406073"/>
          </a:xfrm>
          <a:prstGeom prst="line">
            <a:avLst/>
          </a:prstGeom>
          <a:ln w="9525" cap="rnd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0" name="Content Placeholder 5">
            <a:extLst>
              <a:ext uri="{FF2B5EF4-FFF2-40B4-BE49-F238E27FC236}">
                <a16:creationId xmlns:a16="http://schemas.microsoft.com/office/drawing/2014/main" id="{2564C9C9-5413-622A-3DBC-A97F89E5A7D2}"/>
              </a:ext>
            </a:extLst>
          </p:cNvPr>
          <p:cNvSpPr txBox="1">
            <a:spLocks/>
          </p:cNvSpPr>
          <p:nvPr/>
        </p:nvSpPr>
        <p:spPr>
          <a:xfrm>
            <a:off x="11278610" y="4724442"/>
            <a:ext cx="319088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50</a:t>
            </a:r>
          </a:p>
        </p:txBody>
      </p: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D0565D8F-3143-4218-19F3-FE2C36FD6BF1}"/>
              </a:ext>
            </a:extLst>
          </p:cNvPr>
          <p:cNvCxnSpPr>
            <a:cxnSpLocks/>
          </p:cNvCxnSpPr>
          <p:nvPr/>
        </p:nvCxnSpPr>
        <p:spPr>
          <a:xfrm>
            <a:off x="6454486" y="4644342"/>
            <a:ext cx="535824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2" name="Content Placeholder 5">
            <a:extLst>
              <a:ext uri="{FF2B5EF4-FFF2-40B4-BE49-F238E27FC236}">
                <a16:creationId xmlns:a16="http://schemas.microsoft.com/office/drawing/2014/main" id="{4B064441-390D-359C-E449-692FB96C8038}"/>
              </a:ext>
            </a:extLst>
          </p:cNvPr>
          <p:cNvSpPr txBox="1">
            <a:spLocks/>
          </p:cNvSpPr>
          <p:nvPr/>
        </p:nvSpPr>
        <p:spPr>
          <a:xfrm>
            <a:off x="10330873" y="4724442"/>
            <a:ext cx="319088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10</a:t>
            </a:r>
          </a:p>
        </p:txBody>
      </p:sp>
      <p:sp>
        <p:nvSpPr>
          <p:cNvPr id="233" name="Content Placeholder 5">
            <a:extLst>
              <a:ext uri="{FF2B5EF4-FFF2-40B4-BE49-F238E27FC236}">
                <a16:creationId xmlns:a16="http://schemas.microsoft.com/office/drawing/2014/main" id="{E0C200D4-5C45-9413-2ED0-231C55F08F08}"/>
              </a:ext>
            </a:extLst>
          </p:cNvPr>
          <p:cNvSpPr txBox="1">
            <a:spLocks/>
          </p:cNvSpPr>
          <p:nvPr/>
        </p:nvSpPr>
        <p:spPr>
          <a:xfrm>
            <a:off x="8987848" y="4724442"/>
            <a:ext cx="319088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</a:p>
        </p:txBody>
      </p:sp>
      <p:sp>
        <p:nvSpPr>
          <p:cNvPr id="234" name="Content Placeholder 5">
            <a:extLst>
              <a:ext uri="{FF2B5EF4-FFF2-40B4-BE49-F238E27FC236}">
                <a16:creationId xmlns:a16="http://schemas.microsoft.com/office/drawing/2014/main" id="{1CE4CBAC-5978-DD5D-0DA4-8FBECC010A97}"/>
              </a:ext>
            </a:extLst>
          </p:cNvPr>
          <p:cNvSpPr txBox="1">
            <a:spLocks/>
          </p:cNvSpPr>
          <p:nvPr/>
        </p:nvSpPr>
        <p:spPr>
          <a:xfrm>
            <a:off x="7573385" y="4724442"/>
            <a:ext cx="319088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0.01</a:t>
            </a:r>
          </a:p>
        </p:txBody>
      </p:sp>
      <p:sp>
        <p:nvSpPr>
          <p:cNvPr id="235" name="Content Placeholder 5">
            <a:extLst>
              <a:ext uri="{FF2B5EF4-FFF2-40B4-BE49-F238E27FC236}">
                <a16:creationId xmlns:a16="http://schemas.microsoft.com/office/drawing/2014/main" id="{EDA9556F-1608-2FD0-0491-C74EA0B64C4C}"/>
              </a:ext>
            </a:extLst>
          </p:cNvPr>
          <p:cNvSpPr txBox="1">
            <a:spLocks/>
          </p:cNvSpPr>
          <p:nvPr/>
        </p:nvSpPr>
        <p:spPr>
          <a:xfrm>
            <a:off x="6551036" y="4724442"/>
            <a:ext cx="319088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0.02</a:t>
            </a:r>
          </a:p>
        </p:txBody>
      </p:sp>
      <p:sp>
        <p:nvSpPr>
          <p:cNvPr id="236" name="Diamond 235">
            <a:extLst>
              <a:ext uri="{FF2B5EF4-FFF2-40B4-BE49-F238E27FC236}">
                <a16:creationId xmlns:a16="http://schemas.microsoft.com/office/drawing/2014/main" id="{92B13EBB-41F5-379A-ADD6-AAE55AFF39B8}"/>
              </a:ext>
            </a:extLst>
          </p:cNvPr>
          <p:cNvSpPr/>
          <p:nvPr/>
        </p:nvSpPr>
        <p:spPr>
          <a:xfrm rot="5400000">
            <a:off x="8653045" y="3629646"/>
            <a:ext cx="224077" cy="65623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50838F3A-3203-290E-F193-7472CD497C05}"/>
              </a:ext>
            </a:extLst>
          </p:cNvPr>
          <p:cNvSpPr txBox="1"/>
          <p:nvPr/>
        </p:nvSpPr>
        <p:spPr>
          <a:xfrm>
            <a:off x="9414382" y="2426375"/>
            <a:ext cx="487313" cy="18466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Arial" pitchFamily="34" charset="0"/>
              </a:rPr>
              <a:t>Li, 2004</a:t>
            </a: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CFFCC09E-94CD-58E3-0FA2-95233305DD41}"/>
              </a:ext>
            </a:extLst>
          </p:cNvPr>
          <p:cNvSpPr txBox="1"/>
          <p:nvPr/>
        </p:nvSpPr>
        <p:spPr>
          <a:xfrm>
            <a:off x="9414382" y="2885008"/>
            <a:ext cx="705321" cy="184666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Arial" pitchFamily="34" charset="0"/>
              </a:rPr>
              <a:t>Solèr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Arial" pitchFamily="34" charset="0"/>
              </a:rPr>
              <a:t>, 2007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DF957C2F-A491-E2DA-1DE7-7E63578E7C2A}"/>
              </a:ext>
            </a:extLst>
          </p:cNvPr>
          <p:cNvSpPr txBox="1"/>
          <p:nvPr/>
        </p:nvSpPr>
        <p:spPr>
          <a:xfrm>
            <a:off x="9414382" y="3354318"/>
            <a:ext cx="705321" cy="1661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Arial" pitchFamily="34" charset="0"/>
              </a:rPr>
              <a:t>Zeng, 2019</a:t>
            </a:r>
          </a:p>
        </p:txBody>
      </p:sp>
      <p:grpSp>
        <p:nvGrpSpPr>
          <p:cNvPr id="241" name="Group 240">
            <a:extLst>
              <a:ext uri="{FF2B5EF4-FFF2-40B4-BE49-F238E27FC236}">
                <a16:creationId xmlns:a16="http://schemas.microsoft.com/office/drawing/2014/main" id="{6A78ACC4-A433-8FC6-04F7-7427EBC550F7}"/>
              </a:ext>
            </a:extLst>
          </p:cNvPr>
          <p:cNvGrpSpPr/>
          <p:nvPr/>
        </p:nvGrpSpPr>
        <p:grpSpPr>
          <a:xfrm>
            <a:off x="8009731" y="2499256"/>
            <a:ext cx="483394" cy="72000"/>
            <a:chOff x="2339181" y="2459059"/>
            <a:chExt cx="483394" cy="72000"/>
          </a:xfrm>
          <a:solidFill>
            <a:schemeClr val="accent2"/>
          </a:solidFill>
        </p:grpSpPr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1BBCD918-4B57-C746-6887-10F1158CA4FD}"/>
                </a:ext>
              </a:extLst>
            </p:cNvPr>
            <p:cNvCxnSpPr>
              <a:cxnSpLocks/>
            </p:cNvCxnSpPr>
            <p:nvPr/>
          </p:nvCxnSpPr>
          <p:spPr>
            <a:xfrm>
              <a:off x="2339181" y="2495059"/>
              <a:ext cx="48339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0C20284D-F545-8428-9D83-BD930033D814}"/>
                </a:ext>
              </a:extLst>
            </p:cNvPr>
            <p:cNvSpPr/>
            <p:nvPr/>
          </p:nvSpPr>
          <p:spPr>
            <a:xfrm>
              <a:off x="2552435" y="2459059"/>
              <a:ext cx="72000" cy="7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55" name="Rectangle 254">
            <a:extLst>
              <a:ext uri="{FF2B5EF4-FFF2-40B4-BE49-F238E27FC236}">
                <a16:creationId xmlns:a16="http://schemas.microsoft.com/office/drawing/2014/main" id="{9D185E60-F1AB-2CDE-52E8-0D29631E8FF6}"/>
              </a:ext>
            </a:extLst>
          </p:cNvPr>
          <p:cNvSpPr/>
          <p:nvPr/>
        </p:nvSpPr>
        <p:spPr>
          <a:xfrm>
            <a:off x="8999272" y="2931310"/>
            <a:ext cx="97103" cy="971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45" name="Group 244">
            <a:extLst>
              <a:ext uri="{FF2B5EF4-FFF2-40B4-BE49-F238E27FC236}">
                <a16:creationId xmlns:a16="http://schemas.microsoft.com/office/drawing/2014/main" id="{824743B5-07B5-A5B5-9ADF-53B08005B704}"/>
              </a:ext>
            </a:extLst>
          </p:cNvPr>
          <p:cNvGrpSpPr/>
          <p:nvPr/>
        </p:nvGrpSpPr>
        <p:grpSpPr>
          <a:xfrm>
            <a:off x="8816181" y="3388467"/>
            <a:ext cx="267494" cy="97200"/>
            <a:chOff x="3259931" y="2459059"/>
            <a:chExt cx="267494" cy="97200"/>
          </a:xfrm>
          <a:solidFill>
            <a:schemeClr val="accent2"/>
          </a:solidFill>
        </p:grpSpPr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119804E0-D10C-FE39-0721-2BDA5B6C7794}"/>
                </a:ext>
              </a:extLst>
            </p:cNvPr>
            <p:cNvCxnSpPr>
              <a:cxnSpLocks/>
            </p:cNvCxnSpPr>
            <p:nvPr/>
          </p:nvCxnSpPr>
          <p:spPr>
            <a:xfrm>
              <a:off x="3259931" y="2495059"/>
              <a:ext cx="267494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B41E1341-F28B-6A12-F723-4837CB967FE4}"/>
                </a:ext>
              </a:extLst>
            </p:cNvPr>
            <p:cNvSpPr/>
            <p:nvPr/>
          </p:nvSpPr>
          <p:spPr>
            <a:xfrm>
              <a:off x="3349360" y="2459059"/>
              <a:ext cx="97200" cy="97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46" name="TextBox 245">
            <a:extLst>
              <a:ext uri="{FF2B5EF4-FFF2-40B4-BE49-F238E27FC236}">
                <a16:creationId xmlns:a16="http://schemas.microsoft.com/office/drawing/2014/main" id="{00707A28-DF2A-6CBF-BA38-E6D8181A6959}"/>
              </a:ext>
            </a:extLst>
          </p:cNvPr>
          <p:cNvSpPr txBox="1"/>
          <p:nvPr/>
        </p:nvSpPr>
        <p:spPr>
          <a:xfrm>
            <a:off x="9414382" y="3880361"/>
            <a:ext cx="1840247" cy="32438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Total </a:t>
            </a:r>
            <a:r>
              <a:rPr kumimoji="0" lang="it-IT" sz="12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(95% CI): </a:t>
            </a:r>
            <a:br>
              <a:rPr kumimoji="0" lang="it-IT" sz="12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</a:b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</a:rPr>
              <a:t>-0.72</a:t>
            </a:r>
            <a:r>
              <a:rPr kumimoji="0" lang="it-IT" sz="12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 </a:t>
            </a:r>
            <a:r>
              <a:rPr kumimoji="0" lang="it-IT" sz="12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(–1.35, –0.09); </a:t>
            </a:r>
            <a:r>
              <a:rPr kumimoji="0" lang="it-IT" sz="12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</a:rPr>
              <a:t>P=0.02</a:t>
            </a:r>
          </a:p>
        </p:txBody>
      </p:sp>
      <p:sp>
        <p:nvSpPr>
          <p:cNvPr id="182" name="Text Placeholder 181">
            <a:extLst>
              <a:ext uri="{FF2B5EF4-FFF2-40B4-BE49-F238E27FC236}">
                <a16:creationId xmlns:a16="http://schemas.microsoft.com/office/drawing/2014/main" id="{D7101CB1-50E3-EDC0-0E31-D0D188B762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pc="-70" dirty="0"/>
              <a:t>Meta-analysis of the rate and number of exacerbations in adult with COPD treated with OM-85 versus control</a:t>
            </a:r>
            <a:r>
              <a:rPr lang="en-GB" spc="-70" baseline="30000" dirty="0"/>
              <a:t>1</a:t>
            </a:r>
          </a:p>
        </p:txBody>
      </p:sp>
      <p:sp>
        <p:nvSpPr>
          <p:cNvPr id="181" name="Title 180">
            <a:extLst>
              <a:ext uri="{FF2B5EF4-FFF2-40B4-BE49-F238E27FC236}">
                <a16:creationId xmlns:a16="http://schemas.microsoft.com/office/drawing/2014/main" id="{BDD458A1-3F3C-D2E8-418D-47CF077B6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Preventative treatment with OM-85 was associated </a:t>
            </a:r>
            <a:br>
              <a:rPr lang="en-GB" dirty="0"/>
            </a:br>
            <a:r>
              <a:rPr lang="en-GB" dirty="0"/>
              <a:t>with a reduction of RTI-related exacerbations in adults with COPD</a:t>
            </a:r>
          </a:p>
        </p:txBody>
      </p:sp>
      <p:sp>
        <p:nvSpPr>
          <p:cNvPr id="183" name="Text Placeholder 182">
            <a:extLst>
              <a:ext uri="{FF2B5EF4-FFF2-40B4-BE49-F238E27FC236}">
                <a16:creationId xmlns:a16="http://schemas.microsoft.com/office/drawing/2014/main" id="{B0FA64EE-88C9-C43A-B652-6A01A6BEBE4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Figures from Huang et al. 2022.</a:t>
            </a:r>
            <a:r>
              <a:rPr lang="en-GB" baseline="30000" dirty="0"/>
              <a:t>1</a:t>
            </a:r>
          </a:p>
          <a:p>
            <a:r>
              <a:rPr lang="en-GB" dirty="0"/>
              <a:t>*IV, random refers to a random-effects method used for meta-analysis based on an inverse variance approach.</a:t>
            </a:r>
          </a:p>
          <a:p>
            <a:r>
              <a:rPr lang="en-GB" dirty="0"/>
              <a:t>CI, confidence interval; COPD, chronic obstructive pulmonary disease; MD, mean difference; RR, relative risk.</a:t>
            </a:r>
          </a:p>
          <a:p>
            <a:r>
              <a:rPr lang="en-GB" dirty="0"/>
              <a:t>1. Huang Y, et al. Front Med (Lausanne). 2022;9:877124.</a:t>
            </a:r>
          </a:p>
        </p:txBody>
      </p:sp>
      <p:sp>
        <p:nvSpPr>
          <p:cNvPr id="150" name="Content Placeholder 5">
            <a:extLst>
              <a:ext uri="{FF2B5EF4-FFF2-40B4-BE49-F238E27FC236}">
                <a16:creationId xmlns:a16="http://schemas.microsoft.com/office/drawing/2014/main" id="{C769A46D-53C5-7D96-8864-FCE1476BD5BD}"/>
              </a:ext>
            </a:extLst>
          </p:cNvPr>
          <p:cNvSpPr txBox="1">
            <a:spLocks/>
          </p:cNvSpPr>
          <p:nvPr/>
        </p:nvSpPr>
        <p:spPr>
          <a:xfrm>
            <a:off x="1231323" y="5034725"/>
            <a:ext cx="1795463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Favors OM-85</a:t>
            </a:r>
          </a:p>
        </p:txBody>
      </p:sp>
      <p:sp>
        <p:nvSpPr>
          <p:cNvPr id="151" name="Content Placeholder 5">
            <a:extLst>
              <a:ext uri="{FF2B5EF4-FFF2-40B4-BE49-F238E27FC236}">
                <a16:creationId xmlns:a16="http://schemas.microsoft.com/office/drawing/2014/main" id="{D947BB19-A33D-BEFB-002E-4B3312E9C02D}"/>
              </a:ext>
            </a:extLst>
          </p:cNvPr>
          <p:cNvSpPr txBox="1">
            <a:spLocks/>
          </p:cNvSpPr>
          <p:nvPr/>
        </p:nvSpPr>
        <p:spPr>
          <a:xfrm>
            <a:off x="3110923" y="5034725"/>
            <a:ext cx="1795463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Favors control</a:t>
            </a:r>
          </a:p>
        </p:txBody>
      </p: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58F6D199-DB93-BE31-7CFE-3263BADCDF34}"/>
              </a:ext>
            </a:extLst>
          </p:cNvPr>
          <p:cNvCxnSpPr>
            <a:cxnSpLocks/>
          </p:cNvCxnSpPr>
          <p:nvPr/>
        </p:nvCxnSpPr>
        <p:spPr>
          <a:xfrm>
            <a:off x="3124926" y="4958195"/>
            <a:ext cx="1132172" cy="0"/>
          </a:xfrm>
          <a:prstGeom prst="straightConnector1">
            <a:avLst/>
          </a:prstGeom>
          <a:ln w="25400" cap="rnd">
            <a:solidFill>
              <a:schemeClr val="tx1"/>
            </a:solidFill>
            <a:round/>
            <a:tailEnd type="stealth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BF808FC6-8E78-C333-4748-625F56C04B71}"/>
              </a:ext>
            </a:extLst>
          </p:cNvPr>
          <p:cNvCxnSpPr>
            <a:cxnSpLocks/>
          </p:cNvCxnSpPr>
          <p:nvPr/>
        </p:nvCxnSpPr>
        <p:spPr>
          <a:xfrm flipH="1">
            <a:off x="1790700" y="4958195"/>
            <a:ext cx="1224973" cy="0"/>
          </a:xfrm>
          <a:prstGeom prst="straightConnector1">
            <a:avLst/>
          </a:prstGeom>
          <a:ln w="25400" cap="rnd">
            <a:solidFill>
              <a:schemeClr val="tx1"/>
            </a:solidFill>
            <a:round/>
            <a:tailEnd type="stealth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4" name="Rettangolo 40">
            <a:extLst>
              <a:ext uri="{FF2B5EF4-FFF2-40B4-BE49-F238E27FC236}">
                <a16:creationId xmlns:a16="http://schemas.microsoft.com/office/drawing/2014/main" id="{EE8DBE3B-790A-FA57-ADDC-A0933BF18945}"/>
              </a:ext>
            </a:extLst>
          </p:cNvPr>
          <p:cNvSpPr/>
          <p:nvPr/>
        </p:nvSpPr>
        <p:spPr>
          <a:xfrm>
            <a:off x="-1" y="1419417"/>
            <a:ext cx="1416051" cy="280796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Content Placeholder 5">
            <a:extLst>
              <a:ext uri="{FF2B5EF4-FFF2-40B4-BE49-F238E27FC236}">
                <a16:creationId xmlns:a16="http://schemas.microsoft.com/office/drawing/2014/main" id="{EAB19C45-F4E6-95CD-6316-53D92F2E7555}"/>
              </a:ext>
            </a:extLst>
          </p:cNvPr>
          <p:cNvSpPr txBox="1">
            <a:spLocks/>
          </p:cNvSpPr>
          <p:nvPr/>
        </p:nvSpPr>
        <p:spPr>
          <a:xfrm>
            <a:off x="371475" y="1456361"/>
            <a:ext cx="4802505" cy="252377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ctr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GB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Rate of exacerbations</a:t>
            </a:r>
          </a:p>
        </p:txBody>
      </p:sp>
      <p:sp>
        <p:nvSpPr>
          <p:cNvPr id="156" name="Rectangle: Rounded Corners 39">
            <a:extLst>
              <a:ext uri="{FF2B5EF4-FFF2-40B4-BE49-F238E27FC236}">
                <a16:creationId xmlns:a16="http://schemas.microsoft.com/office/drawing/2014/main" id="{74757321-1DC4-7353-70A5-F92B681FC329}"/>
              </a:ext>
            </a:extLst>
          </p:cNvPr>
          <p:cNvSpPr/>
          <p:nvPr/>
        </p:nvSpPr>
        <p:spPr>
          <a:xfrm>
            <a:off x="371475" y="5357431"/>
            <a:ext cx="5358246" cy="576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GB" sz="1600" b="1" dirty="0">
                <a:solidFill>
                  <a:schemeClr val="accent2"/>
                </a:solidFill>
              </a:rPr>
              <a:t>OM-85 reduced the exacerbation rate by 13%</a:t>
            </a:r>
          </a:p>
          <a:p>
            <a:pPr algn="ctr">
              <a:lnSpc>
                <a:spcPct val="80000"/>
              </a:lnSpc>
            </a:pPr>
            <a:r>
              <a:rPr lang="en-GB" sz="1600" dirty="0">
                <a:solidFill>
                  <a:schemeClr val="accent6"/>
                </a:solidFill>
              </a:rPr>
              <a:t>RR = 0.87 (0.77, 0.98); P=0.02</a:t>
            </a:r>
          </a:p>
        </p:txBody>
      </p:sp>
      <p:sp>
        <p:nvSpPr>
          <p:cNvPr id="167" name="Content Placeholder 5">
            <a:extLst>
              <a:ext uri="{FF2B5EF4-FFF2-40B4-BE49-F238E27FC236}">
                <a16:creationId xmlns:a16="http://schemas.microsoft.com/office/drawing/2014/main" id="{5D6B82AE-EF3F-3AD4-A476-E70720D4BB2E}"/>
              </a:ext>
            </a:extLst>
          </p:cNvPr>
          <p:cNvSpPr txBox="1">
            <a:spLocks/>
          </p:cNvSpPr>
          <p:nvPr/>
        </p:nvSpPr>
        <p:spPr>
          <a:xfrm>
            <a:off x="7307588" y="5034725"/>
            <a:ext cx="1795463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Favors OM-85</a:t>
            </a:r>
          </a:p>
        </p:txBody>
      </p:sp>
      <p:sp>
        <p:nvSpPr>
          <p:cNvPr id="168" name="Content Placeholder 5">
            <a:extLst>
              <a:ext uri="{FF2B5EF4-FFF2-40B4-BE49-F238E27FC236}">
                <a16:creationId xmlns:a16="http://schemas.microsoft.com/office/drawing/2014/main" id="{D5B70356-4304-E45F-9EBC-D0AD73DE96E3}"/>
              </a:ext>
            </a:extLst>
          </p:cNvPr>
          <p:cNvSpPr txBox="1">
            <a:spLocks/>
          </p:cNvSpPr>
          <p:nvPr/>
        </p:nvSpPr>
        <p:spPr>
          <a:xfrm>
            <a:off x="9187188" y="5034725"/>
            <a:ext cx="1795463" cy="151452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2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Favors control</a:t>
            </a:r>
          </a:p>
        </p:txBody>
      </p: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8FEF760A-8925-FA1D-ACB2-73FD174372EF}"/>
              </a:ext>
            </a:extLst>
          </p:cNvPr>
          <p:cNvCxnSpPr>
            <a:cxnSpLocks/>
          </p:cNvCxnSpPr>
          <p:nvPr/>
        </p:nvCxnSpPr>
        <p:spPr>
          <a:xfrm>
            <a:off x="9201191" y="4958195"/>
            <a:ext cx="1132172" cy="0"/>
          </a:xfrm>
          <a:prstGeom prst="straightConnector1">
            <a:avLst/>
          </a:prstGeom>
          <a:ln w="25400" cap="rnd">
            <a:solidFill>
              <a:schemeClr val="tx1"/>
            </a:solidFill>
            <a:round/>
            <a:tailEnd type="stealth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EDB86D19-87A8-9319-DB6B-F8A87D6CF1C2}"/>
              </a:ext>
            </a:extLst>
          </p:cNvPr>
          <p:cNvCxnSpPr>
            <a:cxnSpLocks/>
          </p:cNvCxnSpPr>
          <p:nvPr/>
        </p:nvCxnSpPr>
        <p:spPr>
          <a:xfrm flipH="1">
            <a:off x="7867650" y="4958195"/>
            <a:ext cx="1224288" cy="0"/>
          </a:xfrm>
          <a:prstGeom prst="straightConnector1">
            <a:avLst/>
          </a:prstGeom>
          <a:ln w="25400" cap="rnd">
            <a:solidFill>
              <a:schemeClr val="tx1"/>
            </a:solidFill>
            <a:round/>
            <a:tailEnd type="stealth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1" name="Rettangolo 40">
            <a:extLst>
              <a:ext uri="{FF2B5EF4-FFF2-40B4-BE49-F238E27FC236}">
                <a16:creationId xmlns:a16="http://schemas.microsoft.com/office/drawing/2014/main" id="{414012F3-939A-90DB-EC9D-1C600483C54C}"/>
              </a:ext>
            </a:extLst>
          </p:cNvPr>
          <p:cNvSpPr/>
          <p:nvPr/>
        </p:nvSpPr>
        <p:spPr>
          <a:xfrm>
            <a:off x="6076264" y="1419417"/>
            <a:ext cx="1416051" cy="280796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2" name="Content Placeholder 5">
            <a:extLst>
              <a:ext uri="{FF2B5EF4-FFF2-40B4-BE49-F238E27FC236}">
                <a16:creationId xmlns:a16="http://schemas.microsoft.com/office/drawing/2014/main" id="{EA068A4B-0C4C-6D18-BC70-318D83CA3D07}"/>
              </a:ext>
            </a:extLst>
          </p:cNvPr>
          <p:cNvSpPr txBox="1">
            <a:spLocks/>
          </p:cNvSpPr>
          <p:nvPr/>
        </p:nvSpPr>
        <p:spPr>
          <a:xfrm>
            <a:off x="6308436" y="1456361"/>
            <a:ext cx="4941809" cy="252377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ctr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GB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Number of exacerbations</a:t>
            </a:r>
          </a:p>
        </p:txBody>
      </p:sp>
      <p:sp>
        <p:nvSpPr>
          <p:cNvPr id="173" name="Rectangle: Rounded Corners 39">
            <a:extLst>
              <a:ext uri="{FF2B5EF4-FFF2-40B4-BE49-F238E27FC236}">
                <a16:creationId xmlns:a16="http://schemas.microsoft.com/office/drawing/2014/main" id="{D242A540-4E83-FFB8-D066-828E95A329D1}"/>
              </a:ext>
            </a:extLst>
          </p:cNvPr>
          <p:cNvSpPr/>
          <p:nvPr/>
        </p:nvSpPr>
        <p:spPr>
          <a:xfrm>
            <a:off x="6447740" y="5357431"/>
            <a:ext cx="5358246" cy="576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108000" rIns="36000" bIns="10800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GB" sz="1600" b="1" dirty="0">
                <a:solidFill>
                  <a:schemeClr val="accent2"/>
                </a:solidFill>
              </a:rPr>
              <a:t>OM-85 reduced the mean number of exacerbations </a:t>
            </a:r>
            <a:br>
              <a:rPr lang="en-GB" sz="1600" dirty="0">
                <a:solidFill>
                  <a:schemeClr val="accent6"/>
                </a:solidFill>
              </a:rPr>
            </a:br>
            <a:r>
              <a:rPr lang="en-GB" sz="1600" dirty="0">
                <a:solidFill>
                  <a:schemeClr val="accent6"/>
                </a:solidFill>
              </a:rPr>
              <a:t>MD = –0.72 (–1.35, –0.09); P=0.02</a:t>
            </a:r>
          </a:p>
        </p:txBody>
      </p:sp>
      <p:sp>
        <p:nvSpPr>
          <p:cNvPr id="174" name="Content Placeholder 5">
            <a:extLst>
              <a:ext uri="{FF2B5EF4-FFF2-40B4-BE49-F238E27FC236}">
                <a16:creationId xmlns:a16="http://schemas.microsoft.com/office/drawing/2014/main" id="{93B7F9C5-ACB9-39C9-3392-085178D94E6F}"/>
              </a:ext>
            </a:extLst>
          </p:cNvPr>
          <p:cNvSpPr txBox="1">
            <a:spLocks/>
          </p:cNvSpPr>
          <p:nvPr/>
        </p:nvSpPr>
        <p:spPr>
          <a:xfrm>
            <a:off x="371476" y="1794616"/>
            <a:ext cx="2644198" cy="398827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sv-SE" sz="160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Risk ratio</a:t>
            </a:r>
            <a:br>
              <a:rPr kumimoji="0" lang="sv-SE" sz="160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sv-SE" sz="160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IV, random</a:t>
            </a:r>
            <a:r>
              <a:rPr kumimoji="0" lang="sv-SE" sz="16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*</a:t>
            </a:r>
            <a:r>
              <a:rPr kumimoji="0" lang="sv-SE" sz="160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sv-SE" sz="16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(95% CI)</a:t>
            </a:r>
          </a:p>
        </p:txBody>
      </p:sp>
      <p:sp>
        <p:nvSpPr>
          <p:cNvPr id="175" name="Content Placeholder 5">
            <a:extLst>
              <a:ext uri="{FF2B5EF4-FFF2-40B4-BE49-F238E27FC236}">
                <a16:creationId xmlns:a16="http://schemas.microsoft.com/office/drawing/2014/main" id="{F7663D73-7D0D-1201-FD2E-B4B7F1B2094C}"/>
              </a:ext>
            </a:extLst>
          </p:cNvPr>
          <p:cNvSpPr txBox="1">
            <a:spLocks/>
          </p:cNvSpPr>
          <p:nvPr/>
        </p:nvSpPr>
        <p:spPr>
          <a:xfrm>
            <a:off x="6308436" y="1794616"/>
            <a:ext cx="2892755" cy="398827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GB" sz="160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Mean difference</a:t>
            </a:r>
            <a:br>
              <a:rPr lang="en-GB" sz="1600" dirty="0">
                <a:solidFill>
                  <a:schemeClr val="accent6"/>
                </a:solidFill>
              </a:rPr>
            </a:br>
            <a:r>
              <a:rPr kumimoji="0" lang="en-GB" sz="160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IV, random</a:t>
            </a:r>
            <a:r>
              <a:rPr kumimoji="0" lang="en-GB" sz="16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*</a:t>
            </a:r>
            <a:r>
              <a:rPr lang="en-GB" sz="1600" b="0" baseline="30000" dirty="0">
                <a:solidFill>
                  <a:schemeClr val="accent6"/>
                </a:solidFill>
              </a:rPr>
              <a:t> </a:t>
            </a:r>
            <a:r>
              <a:rPr kumimoji="0" lang="en-GB" sz="1600" b="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(95% CI)</a:t>
            </a:r>
          </a:p>
        </p:txBody>
      </p:sp>
      <p:sp>
        <p:nvSpPr>
          <p:cNvPr id="184" name="Content Placeholder 5">
            <a:extLst>
              <a:ext uri="{FF2B5EF4-FFF2-40B4-BE49-F238E27FC236}">
                <a16:creationId xmlns:a16="http://schemas.microsoft.com/office/drawing/2014/main" id="{0224E66C-C54F-7D2A-1F7B-D75C5304AF85}"/>
              </a:ext>
            </a:extLst>
          </p:cNvPr>
          <p:cNvSpPr txBox="1">
            <a:spLocks/>
          </p:cNvSpPr>
          <p:nvPr/>
        </p:nvSpPr>
        <p:spPr>
          <a:xfrm>
            <a:off x="3142956" y="1794616"/>
            <a:ext cx="2644198" cy="201850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GB" sz="160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Study</a:t>
            </a:r>
            <a:endParaRPr kumimoji="0" lang="en-GB" sz="1600" b="0" i="0" u="none" strike="noStrike" kern="1200" cap="none" spc="0" normalizeH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5" name="Content Placeholder 5">
            <a:extLst>
              <a:ext uri="{FF2B5EF4-FFF2-40B4-BE49-F238E27FC236}">
                <a16:creationId xmlns:a16="http://schemas.microsoft.com/office/drawing/2014/main" id="{5534F5F2-FFB3-B596-098C-58E986E28E8F}"/>
              </a:ext>
            </a:extLst>
          </p:cNvPr>
          <p:cNvSpPr txBox="1">
            <a:spLocks/>
          </p:cNvSpPr>
          <p:nvPr/>
        </p:nvSpPr>
        <p:spPr>
          <a:xfrm>
            <a:off x="9202464" y="1794616"/>
            <a:ext cx="2720897" cy="201850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GB" sz="1600" i="0" u="none" strike="noStrike" kern="1200" cap="none" spc="0" normalizeH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Study</a:t>
            </a:r>
            <a:endParaRPr kumimoji="0" lang="en-GB" sz="1600" b="0" i="0" u="none" strike="noStrike" kern="1200" cap="none" spc="0" normalizeH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A9CB6763-4A48-2BD3-CA57-863A484A8EDA}"/>
              </a:ext>
            </a:extLst>
          </p:cNvPr>
          <p:cNvGrpSpPr/>
          <p:nvPr/>
        </p:nvGrpSpPr>
        <p:grpSpPr>
          <a:xfrm>
            <a:off x="377536" y="2235199"/>
            <a:ext cx="5358246" cy="2640695"/>
            <a:chOff x="377536" y="2235199"/>
            <a:chExt cx="5358246" cy="2640695"/>
          </a:xfrm>
        </p:grpSpPr>
        <p:cxnSp>
          <p:nvCxnSpPr>
            <p:cNvPr id="161" name="Connettore diritto 4">
              <a:extLst>
                <a:ext uri="{FF2B5EF4-FFF2-40B4-BE49-F238E27FC236}">
                  <a16:creationId xmlns:a16="http://schemas.microsoft.com/office/drawing/2014/main" id="{425B019E-4BDE-216B-FBE8-0ABF9C8CFA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65138" y="2235199"/>
              <a:ext cx="0" cy="2406073"/>
            </a:xfrm>
            <a:prstGeom prst="line">
              <a:avLst/>
            </a:prstGeom>
            <a:ln w="9525" cap="rnd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94577F00-6A8A-588C-5FE3-3299C1446294}"/>
                </a:ext>
              </a:extLst>
            </p:cNvPr>
            <p:cNvGrpSpPr/>
            <p:nvPr/>
          </p:nvGrpSpPr>
          <p:grpSpPr>
            <a:xfrm>
              <a:off x="377536" y="2426375"/>
              <a:ext cx="5358246" cy="2449519"/>
              <a:chOff x="377536" y="2426375"/>
              <a:chExt cx="5358246" cy="2449519"/>
            </a:xfrm>
          </p:grpSpPr>
          <p:sp>
            <p:nvSpPr>
              <p:cNvPr id="143" name="Content Placeholder 5">
                <a:extLst>
                  <a:ext uri="{FF2B5EF4-FFF2-40B4-BE49-F238E27FC236}">
                    <a16:creationId xmlns:a16="http://schemas.microsoft.com/office/drawing/2014/main" id="{FC6BB351-E678-83FA-7A11-70C4FB8A40E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01660" y="4724442"/>
                <a:ext cx="319088" cy="151452"/>
              </a:xfrm>
              <a:prstGeom prst="rect">
                <a:avLst/>
              </a:prstGeom>
              <a:ln>
                <a:noFill/>
              </a:ln>
            </p:spPr>
            <p:txBody>
              <a:bodyPr vert="horz" wrap="square" lIns="0" tIns="0" rIns="0" bIns="0" rtlCol="0" anchor="t" anchorCtr="0">
                <a:spAutoFit/>
              </a:bodyPr>
              <a:lstStyle>
                <a:defPPr>
                  <a:defRPr lang="de-DE"/>
                </a:defPPr>
                <a:lvl1pPr marL="0" algn="r" defTabSz="914400" rtl="0" eaLnBrk="1" latinLnBrk="0" hangingPunct="1">
                  <a:defRPr sz="850" b="1" kern="120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algn="ctr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tabLst/>
                  <a:defRPr/>
                </a:pPr>
                <a:r>
                  <a:rPr kumimoji="0" lang="en-US" sz="1200" b="0" i="0" u="none" strike="noStrike" kern="1200" cap="none" spc="0" normalizeH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50</a:t>
                </a:r>
              </a:p>
            </p:txBody>
          </p:sp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1FE8E19C-A638-1724-F52D-40246A6437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7536" y="4644342"/>
                <a:ext cx="5358246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" name="Content Placeholder 5">
                <a:extLst>
                  <a:ext uri="{FF2B5EF4-FFF2-40B4-BE49-F238E27FC236}">
                    <a16:creationId xmlns:a16="http://schemas.microsoft.com/office/drawing/2014/main" id="{247FC610-126F-09B9-22DF-6EF9775800A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53923" y="4724442"/>
                <a:ext cx="319088" cy="151452"/>
              </a:xfrm>
              <a:prstGeom prst="rect">
                <a:avLst/>
              </a:prstGeom>
              <a:ln>
                <a:noFill/>
              </a:ln>
            </p:spPr>
            <p:txBody>
              <a:bodyPr vert="horz" wrap="square" lIns="0" tIns="0" rIns="0" bIns="0" rtlCol="0" anchor="t" anchorCtr="0">
                <a:spAutoFit/>
              </a:bodyPr>
              <a:lstStyle>
                <a:defPPr>
                  <a:defRPr lang="de-DE"/>
                </a:defPPr>
                <a:lvl1pPr marL="0" algn="r" defTabSz="914400" rtl="0" eaLnBrk="1" latinLnBrk="0" hangingPunct="1">
                  <a:defRPr sz="850" b="1" kern="120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algn="ctr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tabLst/>
                  <a:defRPr/>
                </a:pPr>
                <a:r>
                  <a:rPr kumimoji="0" lang="en-US" sz="1200" b="0" i="0" u="none" strike="noStrike" kern="1200" cap="none" spc="0" normalizeH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10</a:t>
                </a:r>
              </a:p>
            </p:txBody>
          </p:sp>
          <p:sp>
            <p:nvSpPr>
              <p:cNvPr id="146" name="Content Placeholder 5">
                <a:extLst>
                  <a:ext uri="{FF2B5EF4-FFF2-40B4-BE49-F238E27FC236}">
                    <a16:creationId xmlns:a16="http://schemas.microsoft.com/office/drawing/2014/main" id="{9F7C1A73-5AAA-A216-35F6-396BCFC9C1F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10898" y="4724442"/>
                <a:ext cx="319088" cy="151452"/>
              </a:xfrm>
              <a:prstGeom prst="rect">
                <a:avLst/>
              </a:prstGeom>
              <a:ln>
                <a:noFill/>
              </a:ln>
            </p:spPr>
            <p:txBody>
              <a:bodyPr vert="horz" wrap="square" lIns="0" tIns="0" rIns="0" bIns="0" rtlCol="0" anchor="t" anchorCtr="0">
                <a:spAutoFit/>
              </a:bodyPr>
              <a:lstStyle>
                <a:defPPr>
                  <a:defRPr lang="de-DE"/>
                </a:defPPr>
                <a:lvl1pPr marL="0" algn="r" defTabSz="914400" rtl="0" eaLnBrk="1" latinLnBrk="0" hangingPunct="1">
                  <a:defRPr sz="850" b="1" kern="120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algn="ctr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tabLst/>
                  <a:defRPr/>
                </a:pPr>
                <a:r>
                  <a:rPr kumimoji="0" lang="en-US" sz="1200" b="0" i="0" u="none" strike="noStrike" kern="1200" cap="none" spc="0" normalizeH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47" name="Content Placeholder 5">
                <a:extLst>
                  <a:ext uri="{FF2B5EF4-FFF2-40B4-BE49-F238E27FC236}">
                    <a16:creationId xmlns:a16="http://schemas.microsoft.com/office/drawing/2014/main" id="{850D3287-1662-D4E3-241B-47DFDD99B0D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96435" y="4724442"/>
                <a:ext cx="319088" cy="151452"/>
              </a:xfrm>
              <a:prstGeom prst="rect">
                <a:avLst/>
              </a:prstGeom>
              <a:ln>
                <a:noFill/>
              </a:ln>
            </p:spPr>
            <p:txBody>
              <a:bodyPr vert="horz" wrap="square" lIns="0" tIns="0" rIns="0" bIns="0" rtlCol="0" anchor="t" anchorCtr="0">
                <a:spAutoFit/>
              </a:bodyPr>
              <a:lstStyle>
                <a:defPPr>
                  <a:defRPr lang="de-DE"/>
                </a:defPPr>
                <a:lvl1pPr marL="0" algn="r" defTabSz="914400" rtl="0" eaLnBrk="1" latinLnBrk="0" hangingPunct="1">
                  <a:defRPr sz="850" b="1" kern="120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algn="ctr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tabLst/>
                  <a:defRPr/>
                </a:pPr>
                <a:r>
                  <a:rPr kumimoji="0" lang="en-US" sz="1200" b="0" i="0" u="none" strike="noStrike" kern="1200" cap="none" spc="0" normalizeH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0.01</a:t>
                </a:r>
              </a:p>
            </p:txBody>
          </p:sp>
          <p:sp>
            <p:nvSpPr>
              <p:cNvPr id="148" name="Content Placeholder 5">
                <a:extLst>
                  <a:ext uri="{FF2B5EF4-FFF2-40B4-BE49-F238E27FC236}">
                    <a16:creationId xmlns:a16="http://schemas.microsoft.com/office/drawing/2014/main" id="{8C1774A4-46D5-63C2-C70A-45D4E91BE11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4086" y="4724442"/>
                <a:ext cx="319088" cy="151452"/>
              </a:xfrm>
              <a:prstGeom prst="rect">
                <a:avLst/>
              </a:prstGeom>
              <a:ln>
                <a:noFill/>
              </a:ln>
            </p:spPr>
            <p:txBody>
              <a:bodyPr vert="horz" wrap="square" lIns="0" tIns="0" rIns="0" bIns="0" rtlCol="0" anchor="t" anchorCtr="0">
                <a:spAutoFit/>
              </a:bodyPr>
              <a:lstStyle>
                <a:defPPr>
                  <a:defRPr lang="de-DE"/>
                </a:defPPr>
                <a:lvl1pPr marL="0" algn="r" defTabSz="914400" rtl="0" eaLnBrk="1" latinLnBrk="0" hangingPunct="1">
                  <a:defRPr sz="850" b="1" kern="120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algn="ctr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tabLst/>
                  <a:defRPr/>
                </a:pPr>
                <a:r>
                  <a:rPr kumimoji="0" lang="en-US" sz="1200" b="0" i="0" u="none" strike="noStrike" kern="1200" cap="none" spc="0" normalizeH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0.02</a:t>
                </a:r>
              </a:p>
            </p:txBody>
          </p:sp>
          <p:sp>
            <p:nvSpPr>
              <p:cNvPr id="149" name="Diamond 148">
                <a:extLst>
                  <a:ext uri="{FF2B5EF4-FFF2-40B4-BE49-F238E27FC236}">
                    <a16:creationId xmlns:a16="http://schemas.microsoft.com/office/drawing/2014/main" id="{6A53D67D-3717-7695-1F0B-F5D3306C3B47}"/>
                  </a:ext>
                </a:extLst>
              </p:cNvPr>
              <p:cNvSpPr/>
              <p:nvPr/>
            </p:nvSpPr>
            <p:spPr>
              <a:xfrm rot="5400000">
                <a:off x="2874546" y="3844197"/>
                <a:ext cx="224077" cy="221885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93" name="TextBox 192">
                <a:extLst>
                  <a:ext uri="{FF2B5EF4-FFF2-40B4-BE49-F238E27FC236}">
                    <a16:creationId xmlns:a16="http://schemas.microsoft.com/office/drawing/2014/main" id="{F9D17A80-6B20-4229-3333-7CFF7DCEEF94}"/>
                  </a:ext>
                </a:extLst>
              </p:cNvPr>
              <p:cNvSpPr txBox="1"/>
              <p:nvPr/>
            </p:nvSpPr>
            <p:spPr>
              <a:xfrm>
                <a:off x="3337432" y="2426375"/>
                <a:ext cx="989053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cs typeface="Arial" pitchFamily="34" charset="0"/>
                  </a:rPr>
                  <a:t>Xinogalos</a:t>
                </a:r>
                <a:r>
                  <a:rPr kumimoji="0" lang="en-GB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cs typeface="Arial" pitchFamily="34" charset="0"/>
                  </a:rPr>
                  <a:t>, 1993</a:t>
                </a:r>
              </a:p>
            </p:txBody>
          </p:sp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id="{E3015C69-FCB8-BF31-FBDF-A78DB43A4F47}"/>
                  </a:ext>
                </a:extLst>
              </p:cNvPr>
              <p:cNvSpPr txBox="1"/>
              <p:nvPr/>
            </p:nvSpPr>
            <p:spPr>
              <a:xfrm>
                <a:off x="3337432" y="2691333"/>
                <a:ext cx="75020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cs typeface="Arial" pitchFamily="34" charset="0"/>
                  </a:rPr>
                  <a:t>Collet, 1997</a:t>
                </a:r>
              </a:p>
            </p:txBody>
          </p: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E6C42326-5667-B3BE-E6F3-C8250BCFCB8A}"/>
                  </a:ext>
                </a:extLst>
              </p:cNvPr>
              <p:cNvSpPr txBox="1"/>
              <p:nvPr/>
            </p:nvSpPr>
            <p:spPr>
              <a:xfrm>
                <a:off x="3337432" y="3868677"/>
                <a:ext cx="2156588" cy="32438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</a:rPr>
                  <a:t>Total </a:t>
                </a:r>
                <a:r>
                  <a:rPr kumimoji="0" lang="it-IT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</a:rPr>
                  <a:t>(95% CI): </a:t>
                </a:r>
                <a:br>
                  <a:rPr kumimoji="0" lang="it-IT" sz="12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</a:rPr>
                </a:br>
                <a:r>
                  <a:rPr kumimoji="0" lang="it-IT" sz="1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uLnTx/>
                    <a:uFillTx/>
                  </a:rPr>
                  <a:t>0.87</a:t>
                </a:r>
                <a:r>
                  <a:rPr kumimoji="0" lang="it-IT" sz="12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it-IT" sz="120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</a:rPr>
                  <a:t>(0.77, 0.98); </a:t>
                </a:r>
                <a:r>
                  <a:rPr kumimoji="0" lang="it-IT" sz="12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</a:rPr>
                  <a:t>P=0.02</a:t>
                </a:r>
              </a:p>
            </p:txBody>
          </p:sp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id="{C7EDA68D-6696-4432-9F10-F89EDFB0A7C6}"/>
                  </a:ext>
                </a:extLst>
              </p:cNvPr>
              <p:cNvSpPr txBox="1"/>
              <p:nvPr/>
            </p:nvSpPr>
            <p:spPr>
              <a:xfrm>
                <a:off x="3337432" y="2973318"/>
                <a:ext cx="705321" cy="166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cs typeface="Arial" pitchFamily="34" charset="0"/>
                  </a:rPr>
                  <a:t>Solèr</a:t>
                </a:r>
                <a:r>
                  <a:rPr kumimoji="0" lang="en-GB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cs typeface="Arial" pitchFamily="34" charset="0"/>
                  </a:rPr>
                  <a:t>, 2007</a:t>
                </a:r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1DAB8A5E-3F20-8275-DDF6-7D420F1F118D}"/>
                  </a:ext>
                </a:extLst>
              </p:cNvPr>
              <p:cNvGrpSpPr/>
              <p:nvPr/>
            </p:nvGrpSpPr>
            <p:grpSpPr>
              <a:xfrm>
                <a:off x="2548731" y="2499256"/>
                <a:ext cx="661194" cy="72000"/>
                <a:chOff x="2955131" y="2459059"/>
                <a:chExt cx="661194" cy="72000"/>
              </a:xfrm>
              <a:solidFill>
                <a:schemeClr val="accent2"/>
              </a:solidFill>
            </p:grpSpPr>
            <p:cxnSp>
              <p:nvCxnSpPr>
                <p:cNvPr id="198" name="Straight Connector 197">
                  <a:extLst>
                    <a:ext uri="{FF2B5EF4-FFF2-40B4-BE49-F238E27FC236}">
                      <a16:creationId xmlns:a16="http://schemas.microsoft.com/office/drawing/2014/main" id="{03CC96F8-4A24-815D-3BA1-62948FEE54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55131" y="2495059"/>
                  <a:ext cx="661194" cy="0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A90BADF0-CD0B-D678-F8DF-AB58A934F941}"/>
                    </a:ext>
                  </a:extLst>
                </p:cNvPr>
                <p:cNvSpPr/>
                <p:nvPr/>
              </p:nvSpPr>
              <p:spPr>
                <a:xfrm>
                  <a:off x="3241410" y="2459059"/>
                  <a:ext cx="72000" cy="72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00" name="Group 199">
                <a:extLst>
                  <a:ext uri="{FF2B5EF4-FFF2-40B4-BE49-F238E27FC236}">
                    <a16:creationId xmlns:a16="http://schemas.microsoft.com/office/drawing/2014/main" id="{930F33DE-0F57-8AEF-4B74-66B9C68D7C88}"/>
                  </a:ext>
                </a:extLst>
              </p:cNvPr>
              <p:cNvGrpSpPr/>
              <p:nvPr/>
            </p:nvGrpSpPr>
            <p:grpSpPr>
              <a:xfrm>
                <a:off x="2947988" y="2749788"/>
                <a:ext cx="276225" cy="97103"/>
                <a:chOff x="3140076" y="2459059"/>
                <a:chExt cx="276225" cy="97103"/>
              </a:xfrm>
              <a:solidFill>
                <a:schemeClr val="accent2"/>
              </a:solidFill>
            </p:grpSpPr>
            <p:cxnSp>
              <p:nvCxnSpPr>
                <p:cNvPr id="201" name="Straight Connector 200">
                  <a:extLst>
                    <a:ext uri="{FF2B5EF4-FFF2-40B4-BE49-F238E27FC236}">
                      <a16:creationId xmlns:a16="http://schemas.microsoft.com/office/drawing/2014/main" id="{2D5F83F5-9A5D-6DE1-A038-1099082194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40076" y="2509838"/>
                  <a:ext cx="276225" cy="0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9A10909B-2245-446A-863E-95F9F8603324}"/>
                    </a:ext>
                  </a:extLst>
                </p:cNvPr>
                <p:cNvSpPr/>
                <p:nvPr/>
              </p:nvSpPr>
              <p:spPr>
                <a:xfrm>
                  <a:off x="3241410" y="2459059"/>
                  <a:ext cx="97103" cy="9710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05" name="Group 204">
                <a:extLst>
                  <a:ext uri="{FF2B5EF4-FFF2-40B4-BE49-F238E27FC236}">
                    <a16:creationId xmlns:a16="http://schemas.microsoft.com/office/drawing/2014/main" id="{D0B2C1D1-40BA-FECB-4C8F-EA3561860B3E}"/>
                  </a:ext>
                </a:extLst>
              </p:cNvPr>
              <p:cNvGrpSpPr/>
              <p:nvPr/>
            </p:nvGrpSpPr>
            <p:grpSpPr>
              <a:xfrm>
                <a:off x="2938463" y="3275955"/>
                <a:ext cx="180972" cy="97103"/>
                <a:chOff x="3201988" y="2459059"/>
                <a:chExt cx="180972" cy="97103"/>
              </a:xfrm>
              <a:solidFill>
                <a:schemeClr val="accent2"/>
              </a:solidFill>
            </p:grpSpPr>
            <p:cxnSp>
              <p:nvCxnSpPr>
                <p:cNvPr id="206" name="Straight Connector 205">
                  <a:extLst>
                    <a:ext uri="{FF2B5EF4-FFF2-40B4-BE49-F238E27FC236}">
                      <a16:creationId xmlns:a16="http://schemas.microsoft.com/office/drawing/2014/main" id="{4D17CC59-578F-BDF8-493D-171D5EB93A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201988" y="2509838"/>
                  <a:ext cx="180972" cy="0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7" name="Rectangle 206">
                  <a:extLst>
                    <a:ext uri="{FF2B5EF4-FFF2-40B4-BE49-F238E27FC236}">
                      <a16:creationId xmlns:a16="http://schemas.microsoft.com/office/drawing/2014/main" id="{B4D8AED6-98F2-350B-9FCB-B858F9E24273}"/>
                    </a:ext>
                  </a:extLst>
                </p:cNvPr>
                <p:cNvSpPr/>
                <p:nvPr/>
              </p:nvSpPr>
              <p:spPr>
                <a:xfrm>
                  <a:off x="3241410" y="2459059"/>
                  <a:ext cx="97103" cy="9710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09" name="Group 208">
                <a:extLst>
                  <a:ext uri="{FF2B5EF4-FFF2-40B4-BE49-F238E27FC236}">
                    <a16:creationId xmlns:a16="http://schemas.microsoft.com/office/drawing/2014/main" id="{672B49C3-8FCD-AFBA-F6CA-90D7E3047851}"/>
                  </a:ext>
                </a:extLst>
              </p:cNvPr>
              <p:cNvGrpSpPr/>
              <p:nvPr/>
            </p:nvGrpSpPr>
            <p:grpSpPr>
              <a:xfrm>
                <a:off x="2876549" y="3551590"/>
                <a:ext cx="180972" cy="112979"/>
                <a:chOff x="3201988" y="2457472"/>
                <a:chExt cx="180972" cy="112979"/>
              </a:xfrm>
              <a:solidFill>
                <a:schemeClr val="accent2"/>
              </a:solidFill>
            </p:grpSpPr>
            <p:cxnSp>
              <p:nvCxnSpPr>
                <p:cNvPr id="210" name="Straight Connector 209">
                  <a:extLst>
                    <a:ext uri="{FF2B5EF4-FFF2-40B4-BE49-F238E27FC236}">
                      <a16:creationId xmlns:a16="http://schemas.microsoft.com/office/drawing/2014/main" id="{291A09F0-671E-EDA0-6B39-A684868E7A8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201988" y="2513961"/>
                  <a:ext cx="180972" cy="0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1" name="Rectangle 210">
                  <a:extLst>
                    <a:ext uri="{FF2B5EF4-FFF2-40B4-BE49-F238E27FC236}">
                      <a16:creationId xmlns:a16="http://schemas.microsoft.com/office/drawing/2014/main" id="{3A38632B-4585-796D-C83B-C5A3C4E447C2}"/>
                    </a:ext>
                  </a:extLst>
                </p:cNvPr>
                <p:cNvSpPr/>
                <p:nvPr/>
              </p:nvSpPr>
              <p:spPr>
                <a:xfrm>
                  <a:off x="3241410" y="2457472"/>
                  <a:ext cx="112979" cy="11297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13" name="Group 212">
                <a:extLst>
                  <a:ext uri="{FF2B5EF4-FFF2-40B4-BE49-F238E27FC236}">
                    <a16:creationId xmlns:a16="http://schemas.microsoft.com/office/drawing/2014/main" id="{738CBAFD-39D1-8129-EBC6-972ED08A40C0}"/>
                  </a:ext>
                </a:extLst>
              </p:cNvPr>
              <p:cNvGrpSpPr/>
              <p:nvPr/>
            </p:nvGrpSpPr>
            <p:grpSpPr>
              <a:xfrm>
                <a:off x="2482056" y="3025423"/>
                <a:ext cx="551657" cy="72000"/>
                <a:chOff x="3002756" y="2459059"/>
                <a:chExt cx="551657" cy="72000"/>
              </a:xfrm>
              <a:solidFill>
                <a:schemeClr val="accent2"/>
              </a:solidFill>
            </p:grpSpPr>
            <p:cxnSp>
              <p:nvCxnSpPr>
                <p:cNvPr id="214" name="Straight Connector 213">
                  <a:extLst>
                    <a:ext uri="{FF2B5EF4-FFF2-40B4-BE49-F238E27FC236}">
                      <a16:creationId xmlns:a16="http://schemas.microsoft.com/office/drawing/2014/main" id="{D76B5761-86D8-6027-BBC8-1FAF44B257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02756" y="2495059"/>
                  <a:ext cx="551657" cy="0"/>
                </a:xfrm>
                <a:prstGeom prst="line">
                  <a:avLst/>
                </a:prstGeom>
                <a:grp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5" name="Rectangle 214">
                  <a:extLst>
                    <a:ext uri="{FF2B5EF4-FFF2-40B4-BE49-F238E27FC236}">
                      <a16:creationId xmlns:a16="http://schemas.microsoft.com/office/drawing/2014/main" id="{99F68F60-30B6-9BAD-F542-ABED19BA8F0E}"/>
                    </a:ext>
                  </a:extLst>
                </p:cNvPr>
                <p:cNvSpPr/>
                <p:nvPr/>
              </p:nvSpPr>
              <p:spPr>
                <a:xfrm>
                  <a:off x="3241410" y="2459059"/>
                  <a:ext cx="72000" cy="7200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220" name="TextBox 219">
                <a:extLst>
                  <a:ext uri="{FF2B5EF4-FFF2-40B4-BE49-F238E27FC236}">
                    <a16:creationId xmlns:a16="http://schemas.microsoft.com/office/drawing/2014/main" id="{FF22C70B-03A3-87C3-35AF-3682D63B4B62}"/>
                  </a:ext>
                </a:extLst>
              </p:cNvPr>
              <p:cNvSpPr txBox="1"/>
              <p:nvPr/>
            </p:nvSpPr>
            <p:spPr>
              <a:xfrm>
                <a:off x="3337432" y="3224733"/>
                <a:ext cx="68929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200"/>
                  </a:spcBef>
                  <a:spcAft>
                    <a:spcPts val="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cs typeface="Arial" pitchFamily="34" charset="0"/>
                  </a:rPr>
                  <a:t>Tang, 2015</a:t>
                </a:r>
              </a:p>
            </p:txBody>
          </p:sp>
          <p:sp>
            <p:nvSpPr>
              <p:cNvPr id="221" name="TextBox 220">
                <a:extLst>
                  <a:ext uri="{FF2B5EF4-FFF2-40B4-BE49-F238E27FC236}">
                    <a16:creationId xmlns:a16="http://schemas.microsoft.com/office/drawing/2014/main" id="{BC2A13BE-8B7A-09AE-1E10-242B3AD6A85E}"/>
                  </a:ext>
                </a:extLst>
              </p:cNvPr>
              <p:cNvSpPr txBox="1"/>
              <p:nvPr/>
            </p:nvSpPr>
            <p:spPr>
              <a:xfrm>
                <a:off x="3337432" y="3530532"/>
                <a:ext cx="689291" cy="1661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cs typeface="Arial" pitchFamily="34" charset="0"/>
                  </a:rPr>
                  <a:t>Zeng, 2019</a:t>
                </a:r>
              </a:p>
            </p:txBody>
          </p:sp>
        </p:grpSp>
      </p:grpSp>
      <p:sp>
        <p:nvSpPr>
          <p:cNvPr id="2" name="TextBox 138">
            <a:extLst>
              <a:ext uri="{FF2B5EF4-FFF2-40B4-BE49-F238E27FC236}">
                <a16:creationId xmlns:a16="http://schemas.microsoft.com/office/drawing/2014/main" id="{5BAB8882-6F9E-F55A-4BD4-8889F1E8CE6E}"/>
              </a:ext>
            </a:extLst>
          </p:cNvPr>
          <p:cNvSpPr txBox="1"/>
          <p:nvPr/>
        </p:nvSpPr>
        <p:spPr>
          <a:xfrm>
            <a:off x="11229795" y="287001"/>
            <a:ext cx="779381" cy="2742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Chronic airway</a:t>
            </a:r>
            <a:b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</a:br>
            <a: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disorders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6D20438-BD76-0D91-78A7-1FF52C5D0B63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Graphic 15" descr="Lungs with solid fill">
            <a:extLst>
              <a:ext uri="{FF2B5EF4-FFF2-40B4-BE49-F238E27FC236}">
                <a16:creationId xmlns:a16="http://schemas.microsoft.com/office/drawing/2014/main" id="{7EDDB170-0ACC-062B-DC8F-75CEA474D9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39377" y="523494"/>
            <a:ext cx="603280" cy="60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298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1" name="GR1">
            <a:extLst>
              <a:ext uri="{FF2B5EF4-FFF2-40B4-BE49-F238E27FC236}">
                <a16:creationId xmlns:a16="http://schemas.microsoft.com/office/drawing/2014/main" id="{00F57DB4-D6D2-1A33-C21B-B0B4700BC4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2355512"/>
              </p:ext>
            </p:extLst>
          </p:nvPr>
        </p:nvGraphicFramePr>
        <p:xfrm>
          <a:off x="371474" y="1828800"/>
          <a:ext cx="11449049" cy="4175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Rectangle: Rounded Corners 39">
            <a:extLst>
              <a:ext uri="{FF2B5EF4-FFF2-40B4-BE49-F238E27FC236}">
                <a16:creationId xmlns:a16="http://schemas.microsoft.com/office/drawing/2014/main" id="{CF11C1A8-0488-CDF6-2E63-DC38222AF39F}"/>
              </a:ext>
            </a:extLst>
          </p:cNvPr>
          <p:cNvSpPr/>
          <p:nvPr/>
        </p:nvSpPr>
        <p:spPr>
          <a:xfrm>
            <a:off x="1457960" y="5412847"/>
            <a:ext cx="8567189" cy="576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48000" tIns="108000" rIns="180000" bIns="10800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GB" sz="1600" dirty="0">
                <a:solidFill>
                  <a:schemeClr val="accent6"/>
                </a:solidFill>
              </a:rPr>
              <a:t>OM-85 reduced the symptom severity score for cough and nasal </a:t>
            </a:r>
            <a:br>
              <a:rPr lang="en-GB" sz="1600" dirty="0">
                <a:solidFill>
                  <a:schemeClr val="accent6"/>
                </a:solidFill>
              </a:rPr>
            </a:br>
            <a:r>
              <a:rPr lang="en-GB" sz="1600" dirty="0">
                <a:solidFill>
                  <a:schemeClr val="accent6"/>
                </a:solidFill>
              </a:rPr>
              <a:t>from as early as 1 month after starting treatment</a:t>
            </a:r>
            <a:r>
              <a:rPr lang="en-GB" sz="1600" baseline="30000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26" name="Titolo 25">
            <a:extLst>
              <a:ext uri="{FF2B5EF4-FFF2-40B4-BE49-F238E27FC236}">
                <a16:creationId xmlns:a16="http://schemas.microsoft.com/office/drawing/2014/main" id="{5B6BD126-74AA-2F2E-DBE2-27B144E57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Preventative treatment with OM-85 demonstrated a reduction </a:t>
            </a:r>
            <a:br>
              <a:rPr lang="en-US" dirty="0"/>
            </a:br>
            <a:r>
              <a:rPr lang="en-US" dirty="0"/>
              <a:t>of symptoms in adults with chronic purulent rhinosinusitis</a:t>
            </a:r>
            <a:endParaRPr lang="it-IT" dirty="0"/>
          </a:p>
        </p:txBody>
      </p:sp>
      <p:sp>
        <p:nvSpPr>
          <p:cNvPr id="28" name="Segnaposto testo 27">
            <a:extLst>
              <a:ext uri="{FF2B5EF4-FFF2-40B4-BE49-F238E27FC236}">
                <a16:creationId xmlns:a16="http://schemas.microsoft.com/office/drawing/2014/main" id="{EC0CC4FE-A93F-D4F6-1ADE-FCE20F5D7A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it-IT" dirty="0"/>
              <a:t>*0, no </a:t>
            </a:r>
            <a:r>
              <a:rPr lang="it-IT" dirty="0" err="1"/>
              <a:t>symptoms</a:t>
            </a:r>
            <a:r>
              <a:rPr lang="it-IT" dirty="0"/>
              <a:t>; 1, light; 2, mild; 3, moderate; 4, severe.</a:t>
            </a:r>
          </a:p>
          <a:p>
            <a:r>
              <a:rPr lang="it-IT" dirty="0"/>
              <a:t>CRS, </a:t>
            </a:r>
            <a:r>
              <a:rPr lang="it-IT" dirty="0" err="1"/>
              <a:t>chronic</a:t>
            </a:r>
            <a:r>
              <a:rPr lang="it-IT" dirty="0"/>
              <a:t> </a:t>
            </a:r>
            <a:r>
              <a:rPr lang="it-IT" dirty="0" err="1"/>
              <a:t>rhinosinusitis</a:t>
            </a:r>
            <a:r>
              <a:rPr lang="it-IT" dirty="0"/>
              <a:t>.</a:t>
            </a:r>
          </a:p>
          <a:p>
            <a:r>
              <a:rPr lang="it-IT" dirty="0"/>
              <a:t>Heintz B, et al. Int J </a:t>
            </a:r>
            <a:r>
              <a:rPr lang="it-IT" dirty="0" err="1"/>
              <a:t>Clin</a:t>
            </a:r>
            <a:r>
              <a:rPr lang="it-IT" dirty="0"/>
              <a:t> </a:t>
            </a:r>
            <a:r>
              <a:rPr lang="it-IT" dirty="0" err="1"/>
              <a:t>Pharmacol</a:t>
            </a:r>
            <a:r>
              <a:rPr lang="it-IT" dirty="0"/>
              <a:t> </a:t>
            </a:r>
            <a:r>
              <a:rPr lang="it-IT" dirty="0" err="1"/>
              <a:t>Ther</a:t>
            </a:r>
            <a:r>
              <a:rPr lang="it-IT" dirty="0"/>
              <a:t> </a:t>
            </a:r>
            <a:r>
              <a:rPr lang="it-IT" dirty="0" err="1"/>
              <a:t>Toxicol</a:t>
            </a:r>
            <a:r>
              <a:rPr lang="it-IT" dirty="0"/>
              <a:t>. 1989;27:530-534.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E9EF901E-71AE-CFDA-5813-278325185D37}"/>
              </a:ext>
            </a:extLst>
          </p:cNvPr>
          <p:cNvSpPr/>
          <p:nvPr/>
        </p:nvSpPr>
        <p:spPr>
          <a:xfrm>
            <a:off x="-1" y="1419417"/>
            <a:ext cx="1416051" cy="288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Content Placeholder 5">
            <a:extLst>
              <a:ext uri="{FF2B5EF4-FFF2-40B4-BE49-F238E27FC236}">
                <a16:creationId xmlns:a16="http://schemas.microsoft.com/office/drawing/2014/main" id="{4EAF8012-1755-7E49-0874-8DA90D2825D4}"/>
              </a:ext>
            </a:extLst>
          </p:cNvPr>
          <p:cNvSpPr txBox="1">
            <a:spLocks/>
          </p:cNvSpPr>
          <p:nvPr/>
        </p:nvSpPr>
        <p:spPr>
          <a:xfrm>
            <a:off x="371475" y="1456361"/>
            <a:ext cx="11125200" cy="252377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Reduction of symptoms in CRS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20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42C968A3-9BCF-1B79-B1FB-345CDFDA56C8}"/>
              </a:ext>
            </a:extLst>
          </p:cNvPr>
          <p:cNvSpPr txBox="1"/>
          <p:nvPr/>
        </p:nvSpPr>
        <p:spPr>
          <a:xfrm rot="16200000">
            <a:off x="-648316" y="3376143"/>
            <a:ext cx="2697443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accent6"/>
                </a:solidFill>
              </a:rPr>
              <a:t>Severity of symptoms</a:t>
            </a:r>
            <a:r>
              <a:rPr lang="en-US" sz="1400" dirty="0">
                <a:solidFill>
                  <a:schemeClr val="accent6"/>
                </a:solidFill>
              </a:rPr>
              <a:t>*</a:t>
            </a:r>
            <a:endParaRPr lang="en-GB" sz="1400" dirty="0">
              <a:solidFill>
                <a:schemeClr val="accent6"/>
              </a:solidFill>
            </a:endParaRPr>
          </a:p>
        </p:txBody>
      </p:sp>
      <p:grpSp>
        <p:nvGrpSpPr>
          <p:cNvPr id="32" name="LEGENDA">
            <a:extLst>
              <a:ext uri="{FF2B5EF4-FFF2-40B4-BE49-F238E27FC236}">
                <a16:creationId xmlns:a16="http://schemas.microsoft.com/office/drawing/2014/main" id="{3F02A886-9F88-0FA3-92C2-75FE06CB114C}"/>
              </a:ext>
            </a:extLst>
          </p:cNvPr>
          <p:cNvGrpSpPr/>
          <p:nvPr/>
        </p:nvGrpSpPr>
        <p:grpSpPr>
          <a:xfrm>
            <a:off x="10355015" y="4594619"/>
            <a:ext cx="108000" cy="272339"/>
            <a:chOff x="4760306" y="5899101"/>
            <a:chExt cx="108000" cy="272339"/>
          </a:xfrm>
        </p:grpSpPr>
        <p:sp>
          <p:nvSpPr>
            <p:cNvPr id="33" name="TextBox 13">
              <a:extLst>
                <a:ext uri="{FF2B5EF4-FFF2-40B4-BE49-F238E27FC236}">
                  <a16:creationId xmlns:a16="http://schemas.microsoft.com/office/drawing/2014/main" id="{D137E46E-8509-31D2-0C67-32AB49BFABDA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760306" y="5899101"/>
              <a:ext cx="108000" cy="108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Placebo (n=141)</a:t>
              </a:r>
            </a:p>
          </p:txBody>
        </p:sp>
        <p:sp>
          <p:nvSpPr>
            <p:cNvPr id="34" name="TextBox 12">
              <a:extLst>
                <a:ext uri="{FF2B5EF4-FFF2-40B4-BE49-F238E27FC236}">
                  <a16:creationId xmlns:a16="http://schemas.microsoft.com/office/drawing/2014/main" id="{296AB395-E2A0-53F9-3859-A1486F7751C7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760306" y="6063440"/>
              <a:ext cx="108000" cy="108000"/>
            </a:xfrm>
            <a:prstGeom prst="rect">
              <a:avLst/>
            </a:prstGeom>
            <a:solidFill>
              <a:srgbClr val="316185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OM-85 (n=143)</a:t>
              </a:r>
            </a:p>
          </p:txBody>
        </p:sp>
      </p:grpSp>
      <p:sp>
        <p:nvSpPr>
          <p:cNvPr id="35" name="TextBox 21">
            <a:extLst>
              <a:ext uri="{FF2B5EF4-FFF2-40B4-BE49-F238E27FC236}">
                <a16:creationId xmlns:a16="http://schemas.microsoft.com/office/drawing/2014/main" id="{FC82278D-E764-524C-4901-7162FD2E34CD}"/>
              </a:ext>
            </a:extLst>
          </p:cNvPr>
          <p:cNvSpPr txBox="1"/>
          <p:nvPr/>
        </p:nvSpPr>
        <p:spPr>
          <a:xfrm>
            <a:off x="1410888" y="1953457"/>
            <a:ext cx="1568480" cy="213003"/>
          </a:xfrm>
          <a:prstGeom prst="rect">
            <a:avLst/>
          </a:prstGeom>
          <a:noFill/>
        </p:spPr>
        <p:txBody>
          <a:bodyPr wrap="square" lIns="0" tIns="0" rIns="0" bIns="3600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1400" b="1" dirty="0">
                <a:solidFill>
                  <a:schemeClr val="tx2"/>
                </a:solidFill>
                <a:cs typeface="Arial" panose="020B0604020202020204" pitchFamily="34" charset="0"/>
              </a:rPr>
              <a:t>Headache</a:t>
            </a:r>
            <a:endParaRPr lang="en-GB" sz="1400" b="1" dirty="0">
              <a:solidFill>
                <a:schemeClr val="tx2"/>
              </a:solidFill>
            </a:endParaRPr>
          </a:p>
        </p:txBody>
      </p:sp>
      <p:sp>
        <p:nvSpPr>
          <p:cNvPr id="36" name="TextBox 21">
            <a:extLst>
              <a:ext uri="{FF2B5EF4-FFF2-40B4-BE49-F238E27FC236}">
                <a16:creationId xmlns:a16="http://schemas.microsoft.com/office/drawing/2014/main" id="{847F3703-0D2E-30FB-589E-B8AE6399D5B1}"/>
              </a:ext>
            </a:extLst>
          </p:cNvPr>
          <p:cNvSpPr txBox="1"/>
          <p:nvPr/>
        </p:nvSpPr>
        <p:spPr>
          <a:xfrm>
            <a:off x="3773986" y="1781102"/>
            <a:ext cx="1568480" cy="385358"/>
          </a:xfrm>
          <a:prstGeom prst="rect">
            <a:avLst/>
          </a:prstGeom>
          <a:noFill/>
        </p:spPr>
        <p:txBody>
          <a:bodyPr wrap="square" lIns="0" tIns="0" rIns="0" bIns="3600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1400" b="1" dirty="0">
                <a:solidFill>
                  <a:schemeClr val="tx2"/>
                </a:solidFill>
                <a:cs typeface="Arial" panose="020B0604020202020204" pitchFamily="34" charset="0"/>
              </a:rPr>
              <a:t>Purulent nasal discharge</a:t>
            </a:r>
            <a:endParaRPr lang="en-GB" sz="1400" b="1" dirty="0">
              <a:solidFill>
                <a:schemeClr val="tx2"/>
              </a:solidFill>
            </a:endParaRPr>
          </a:p>
        </p:txBody>
      </p:sp>
      <p:sp>
        <p:nvSpPr>
          <p:cNvPr id="37" name="TextBox 21">
            <a:extLst>
              <a:ext uri="{FF2B5EF4-FFF2-40B4-BE49-F238E27FC236}">
                <a16:creationId xmlns:a16="http://schemas.microsoft.com/office/drawing/2014/main" id="{DD257ADD-1BE2-FFD3-FCB7-1DD18B008A1D}"/>
              </a:ext>
            </a:extLst>
          </p:cNvPr>
          <p:cNvSpPr txBox="1"/>
          <p:nvPr/>
        </p:nvSpPr>
        <p:spPr>
          <a:xfrm>
            <a:off x="6137084" y="1953457"/>
            <a:ext cx="1568480" cy="213003"/>
          </a:xfrm>
          <a:prstGeom prst="rect">
            <a:avLst/>
          </a:prstGeom>
          <a:noFill/>
        </p:spPr>
        <p:txBody>
          <a:bodyPr wrap="square" lIns="0" tIns="0" rIns="0" bIns="3600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1400" b="1" dirty="0">
                <a:solidFill>
                  <a:schemeClr val="tx2"/>
                </a:solidFill>
                <a:cs typeface="Arial" panose="020B0604020202020204" pitchFamily="34" charset="0"/>
              </a:rPr>
              <a:t>Coughing</a:t>
            </a:r>
            <a:endParaRPr lang="en-GB" sz="1400" b="1" dirty="0">
              <a:solidFill>
                <a:schemeClr val="tx2"/>
              </a:solidFill>
            </a:endParaRPr>
          </a:p>
        </p:txBody>
      </p:sp>
      <p:sp>
        <p:nvSpPr>
          <p:cNvPr id="38" name="TextBox 21">
            <a:extLst>
              <a:ext uri="{FF2B5EF4-FFF2-40B4-BE49-F238E27FC236}">
                <a16:creationId xmlns:a16="http://schemas.microsoft.com/office/drawing/2014/main" id="{B563BD3C-CA91-1E42-10C5-600C4075944C}"/>
              </a:ext>
            </a:extLst>
          </p:cNvPr>
          <p:cNvSpPr txBox="1"/>
          <p:nvPr/>
        </p:nvSpPr>
        <p:spPr>
          <a:xfrm>
            <a:off x="8500183" y="1953457"/>
            <a:ext cx="1568480" cy="213003"/>
          </a:xfrm>
          <a:prstGeom prst="rect">
            <a:avLst/>
          </a:prstGeom>
          <a:noFill/>
        </p:spPr>
        <p:txBody>
          <a:bodyPr wrap="square" lIns="0" tIns="0" rIns="0" bIns="36000" anchor="b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1400" b="1" dirty="0">
                <a:solidFill>
                  <a:schemeClr val="tx2"/>
                </a:solidFill>
                <a:cs typeface="Arial" panose="020B0604020202020204" pitchFamily="34" charset="0"/>
              </a:rPr>
              <a:t>Expectoration</a:t>
            </a:r>
            <a:endParaRPr lang="en-GB" sz="1400" b="1" dirty="0">
              <a:solidFill>
                <a:schemeClr val="tx2"/>
              </a:solidFill>
            </a:endParaRPr>
          </a:p>
        </p:txBody>
      </p:sp>
      <p:sp>
        <p:nvSpPr>
          <p:cNvPr id="39" name="Left Arrow 22">
            <a:extLst>
              <a:ext uri="{FF2B5EF4-FFF2-40B4-BE49-F238E27FC236}">
                <a16:creationId xmlns:a16="http://schemas.microsoft.com/office/drawing/2014/main" id="{30050778-D9FB-2B53-16EF-DB7BB621CEF5}"/>
              </a:ext>
            </a:extLst>
          </p:cNvPr>
          <p:cNvSpPr/>
          <p:nvPr/>
        </p:nvSpPr>
        <p:spPr>
          <a:xfrm rot="16200000">
            <a:off x="2591742" y="4116522"/>
            <a:ext cx="387503" cy="288000"/>
          </a:xfrm>
          <a:prstGeom prst="leftArrow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" wrap="none" lIns="432000" tIns="0" rIns="0" bIns="0" anchor="b" anchorCtr="0"/>
          <a:lstStyle/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–51%</a:t>
            </a:r>
          </a:p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(P&lt;0.001)</a:t>
            </a:r>
          </a:p>
        </p:txBody>
      </p:sp>
      <p:sp>
        <p:nvSpPr>
          <p:cNvPr id="40" name="Left Arrow 22">
            <a:extLst>
              <a:ext uri="{FF2B5EF4-FFF2-40B4-BE49-F238E27FC236}">
                <a16:creationId xmlns:a16="http://schemas.microsoft.com/office/drawing/2014/main" id="{A5E3F8BB-4D3B-9A1F-75C1-F9ACA8B1CD21}"/>
              </a:ext>
            </a:extLst>
          </p:cNvPr>
          <p:cNvSpPr/>
          <p:nvPr/>
        </p:nvSpPr>
        <p:spPr>
          <a:xfrm rot="16200000">
            <a:off x="4916666" y="4065357"/>
            <a:ext cx="459740" cy="288000"/>
          </a:xfrm>
          <a:prstGeom prst="leftArrow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" wrap="none" lIns="504000" tIns="0" rIns="0" bIns="0" anchor="b" anchorCtr="0"/>
          <a:lstStyle/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–55%</a:t>
            </a:r>
          </a:p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(P&lt;0.001)</a:t>
            </a:r>
          </a:p>
        </p:txBody>
      </p:sp>
      <p:sp>
        <p:nvSpPr>
          <p:cNvPr id="41" name="Left Arrow 22">
            <a:extLst>
              <a:ext uri="{FF2B5EF4-FFF2-40B4-BE49-F238E27FC236}">
                <a16:creationId xmlns:a16="http://schemas.microsoft.com/office/drawing/2014/main" id="{2F6141D9-D755-674D-9D6F-E704D19AEC9B}"/>
              </a:ext>
            </a:extLst>
          </p:cNvPr>
          <p:cNvSpPr/>
          <p:nvPr/>
        </p:nvSpPr>
        <p:spPr>
          <a:xfrm rot="16200000">
            <a:off x="7324701" y="4076969"/>
            <a:ext cx="362104" cy="324000"/>
          </a:xfrm>
          <a:prstGeom prst="leftArrow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" wrap="none" lIns="432000" tIns="0" rIns="0" bIns="0" anchor="b" anchorCtr="0"/>
          <a:lstStyle/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–51%</a:t>
            </a:r>
          </a:p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(P&lt;0.001)</a:t>
            </a:r>
          </a:p>
        </p:txBody>
      </p:sp>
      <p:sp>
        <p:nvSpPr>
          <p:cNvPr id="42" name="Left Arrow 22">
            <a:extLst>
              <a:ext uri="{FF2B5EF4-FFF2-40B4-BE49-F238E27FC236}">
                <a16:creationId xmlns:a16="http://schemas.microsoft.com/office/drawing/2014/main" id="{C6E941DC-CE9B-0355-85F0-12DCEB7A7DC6}"/>
              </a:ext>
            </a:extLst>
          </p:cNvPr>
          <p:cNvSpPr/>
          <p:nvPr/>
        </p:nvSpPr>
        <p:spPr>
          <a:xfrm rot="16200000">
            <a:off x="9673150" y="4163858"/>
            <a:ext cx="362104" cy="288000"/>
          </a:xfrm>
          <a:prstGeom prst="leftArrow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" wrap="none" lIns="432000" tIns="0" rIns="0" bIns="0" anchor="b" anchorCtr="0"/>
          <a:lstStyle/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–53%</a:t>
            </a:r>
          </a:p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(P&lt;0.001)</a:t>
            </a:r>
          </a:p>
        </p:txBody>
      </p:sp>
      <p:sp>
        <p:nvSpPr>
          <p:cNvPr id="3" name="TextBox 138">
            <a:extLst>
              <a:ext uri="{FF2B5EF4-FFF2-40B4-BE49-F238E27FC236}">
                <a16:creationId xmlns:a16="http://schemas.microsoft.com/office/drawing/2014/main" id="{E85BE606-42CE-2138-D415-E0D00E584868}"/>
              </a:ext>
            </a:extLst>
          </p:cNvPr>
          <p:cNvSpPr txBox="1"/>
          <p:nvPr/>
        </p:nvSpPr>
        <p:spPr>
          <a:xfrm>
            <a:off x="11229795" y="287001"/>
            <a:ext cx="779381" cy="2742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Chronic airway</a:t>
            </a:r>
            <a:b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</a:br>
            <a: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disorders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1088108-9609-20B4-7FC4-4F5A1DBF31EE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15" descr="Lungs with solid fill">
            <a:extLst>
              <a:ext uri="{FF2B5EF4-FFF2-40B4-BE49-F238E27FC236}">
                <a16:creationId xmlns:a16="http://schemas.microsoft.com/office/drawing/2014/main" id="{CE07E0A6-0B5F-D1B8-2029-2C4A058B2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39377" y="523494"/>
            <a:ext cx="603280" cy="60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4320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08C64E-CCAC-4028-5944-78696386E7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/>
              <a:t>History &amp; diagnosis</a:t>
            </a:r>
          </a:p>
        </p:txBody>
      </p:sp>
      <p:sp>
        <p:nvSpPr>
          <p:cNvPr id="31" name="Title 22">
            <a:extLst>
              <a:ext uri="{FF2B5EF4-FFF2-40B4-BE49-F238E27FC236}">
                <a16:creationId xmlns:a16="http://schemas.microsoft.com/office/drawing/2014/main" id="{22BC8F15-2FD7-707F-ED80-D3FAB002D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Clinical example:</a:t>
            </a:r>
            <a:br>
              <a:rPr lang="en-GB" noProof="0" dirty="0"/>
            </a:br>
            <a:r>
              <a:rPr lang="en-GB" b="0" noProof="0" dirty="0"/>
              <a:t>Recurrent RTIs in a 60-year-old man with asthma</a:t>
            </a:r>
            <a:endParaRPr lang="en-GB" b="0" dirty="0"/>
          </a:p>
        </p:txBody>
      </p:sp>
      <p:sp>
        <p:nvSpPr>
          <p:cNvPr id="68" name="Segnaposto testo 67">
            <a:extLst>
              <a:ext uri="{FF2B5EF4-FFF2-40B4-BE49-F238E27FC236}">
                <a16:creationId xmlns:a16="http://schemas.microsoft.com/office/drawing/2014/main" id="{AF096383-70B4-6265-0B6E-0A90E1848AE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CT, computed tomography; ICS, inhaled corticosteroid; LABA, long-acting beta agonist; RTI, respiratory tract infection.</a:t>
            </a:r>
          </a:p>
          <a:p>
            <a:r>
              <a:rPr lang="en-US" dirty="0"/>
              <a:t>Please note that while these cases cover real data and circumstances, the patient names and images used are fictitious. This case is based on local prescription guidelines.</a:t>
            </a:r>
            <a:endParaRPr lang="en-GB" dirty="0"/>
          </a:p>
        </p:txBody>
      </p: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1A0D1CB7-D9F8-7E5A-4D2F-4CC1DD3763F1}"/>
              </a:ext>
            </a:extLst>
          </p:cNvPr>
          <p:cNvGrpSpPr/>
          <p:nvPr/>
        </p:nvGrpSpPr>
        <p:grpSpPr>
          <a:xfrm>
            <a:off x="371399" y="3921989"/>
            <a:ext cx="2016000" cy="2097916"/>
            <a:chOff x="371399" y="3789254"/>
            <a:chExt cx="2016000" cy="2097916"/>
          </a:xfrm>
        </p:grpSpPr>
        <p:pic>
          <p:nvPicPr>
            <p:cNvPr id="71" name="object 25">
              <a:extLst>
                <a:ext uri="{FF2B5EF4-FFF2-40B4-BE49-F238E27FC236}">
                  <a16:creationId xmlns:a16="http://schemas.microsoft.com/office/drawing/2014/main" id="{22244FBC-5482-7F84-C280-BDFF93FE0B39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291" t="6183" r="9173" b="10735"/>
            <a:stretch/>
          </p:blipFill>
          <p:spPr>
            <a:xfrm>
              <a:off x="809245" y="3789254"/>
              <a:ext cx="1152000" cy="1152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127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23">
              <a:extLst>
                <a:ext uri="{FF2B5EF4-FFF2-40B4-BE49-F238E27FC236}">
                  <a16:creationId xmlns:a16="http://schemas.microsoft.com/office/drawing/2014/main" id="{A30D709B-ECAF-F21B-EB09-1E390DD4C066}"/>
                </a:ext>
              </a:extLst>
            </p:cNvPr>
            <p:cNvSpPr txBox="1"/>
            <p:nvPr/>
          </p:nvSpPr>
          <p:spPr>
            <a:xfrm>
              <a:off x="371399" y="5050917"/>
              <a:ext cx="2016000" cy="252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Dr Gerardo Palmiero</a:t>
              </a:r>
            </a:p>
          </p:txBody>
        </p:sp>
        <p:sp>
          <p:nvSpPr>
            <p:cNvPr id="13" name="TextBox 23">
              <a:extLst>
                <a:ext uri="{FF2B5EF4-FFF2-40B4-BE49-F238E27FC236}">
                  <a16:creationId xmlns:a16="http://schemas.microsoft.com/office/drawing/2014/main" id="{4117739D-D1E6-9EF9-080C-6F8E1477CC74}"/>
                </a:ext>
              </a:extLst>
            </p:cNvPr>
            <p:cNvSpPr txBox="1"/>
            <p:nvPr/>
          </p:nvSpPr>
          <p:spPr>
            <a:xfrm>
              <a:off x="371399" y="5302917"/>
              <a:ext cx="2016000" cy="584253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PNEUMONOLOGIST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UO </a:t>
              </a:r>
              <a:r>
                <a:rPr kumimoji="0" lang="en-US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Pneumologia</a:t>
              </a: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-Ospedale</a:t>
              </a:r>
              <a:b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Versilia, Lucca, Italy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4" name="object 30">
              <a:extLst>
                <a:ext uri="{FF2B5EF4-FFF2-40B4-BE49-F238E27FC236}">
                  <a16:creationId xmlns:a16="http://schemas.microsoft.com/office/drawing/2014/main" id="{FC153105-2952-D81F-A92A-1C76C4D93357}"/>
                </a:ext>
              </a:extLst>
            </p:cNvPr>
            <p:cNvSpPr txBox="1"/>
            <p:nvPr/>
          </p:nvSpPr>
          <p:spPr>
            <a:xfrm>
              <a:off x="1343399" y="4707810"/>
              <a:ext cx="1044000" cy="144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vert="horz" wrap="square" lIns="0" tIns="0" rIns="0" bIns="7200" rtlCol="0" anchor="ctr" anchorCtr="0">
              <a:noAutofit/>
            </a:bodyPr>
            <a:lstStyle>
              <a:defPPr>
                <a:defRPr kern="0"/>
              </a:defPPr>
            </a:lstStyle>
            <a:p>
              <a:pPr algn="ctr"/>
              <a:r>
                <a:rPr sz="900" dirty="0">
                  <a:solidFill>
                    <a:schemeClr val="accent1">
                      <a:lumMod val="50000"/>
                    </a:schemeClr>
                  </a:solidFill>
                  <a:cs typeface="Arial"/>
                </a:rPr>
                <a:t>Case presented by</a:t>
              </a:r>
            </a:p>
          </p:txBody>
        </p:sp>
        <p:cxnSp>
          <p:nvCxnSpPr>
            <p:cNvPr id="15" name="Connettore diritto 14">
              <a:extLst>
                <a:ext uri="{FF2B5EF4-FFF2-40B4-BE49-F238E27FC236}">
                  <a16:creationId xmlns:a16="http://schemas.microsoft.com/office/drawing/2014/main" id="{4C5A62FF-ECF5-09CD-D50E-FA1404149B38}"/>
                </a:ext>
              </a:extLst>
            </p:cNvPr>
            <p:cNvCxnSpPr>
              <a:cxnSpLocks/>
            </p:cNvCxnSpPr>
            <p:nvPr/>
          </p:nvCxnSpPr>
          <p:spPr>
            <a:xfrm>
              <a:off x="461399" y="5544127"/>
              <a:ext cx="1836000" cy="0"/>
            </a:xfrm>
            <a:prstGeom prst="line">
              <a:avLst/>
            </a:prstGeom>
            <a:ln w="15875" cap="rnd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63E388ED-3DA3-7FD8-F749-140528957A50}"/>
              </a:ext>
            </a:extLst>
          </p:cNvPr>
          <p:cNvGrpSpPr/>
          <p:nvPr/>
        </p:nvGrpSpPr>
        <p:grpSpPr>
          <a:xfrm>
            <a:off x="371399" y="1520825"/>
            <a:ext cx="2016000" cy="1953262"/>
            <a:chOff x="371399" y="1520825"/>
            <a:chExt cx="2016000" cy="1953262"/>
          </a:xfrm>
        </p:grpSpPr>
        <p:sp>
          <p:nvSpPr>
            <p:cNvPr id="26" name="TextBox 23">
              <a:extLst>
                <a:ext uri="{FF2B5EF4-FFF2-40B4-BE49-F238E27FC236}">
                  <a16:creationId xmlns:a16="http://schemas.microsoft.com/office/drawing/2014/main" id="{2C0FA968-0DE3-0531-51D1-04D33B57BA64}"/>
                </a:ext>
              </a:extLst>
            </p:cNvPr>
            <p:cNvSpPr txBox="1"/>
            <p:nvPr/>
          </p:nvSpPr>
          <p:spPr>
            <a:xfrm>
              <a:off x="371399" y="2785566"/>
              <a:ext cx="2016000" cy="252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Marco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1" name="TextBox 23">
              <a:extLst>
                <a:ext uri="{FF2B5EF4-FFF2-40B4-BE49-F238E27FC236}">
                  <a16:creationId xmlns:a16="http://schemas.microsoft.com/office/drawing/2014/main" id="{79D1C93B-B1F9-A2BC-56FB-F0FD20F6CE2B}"/>
                </a:ext>
              </a:extLst>
            </p:cNvPr>
            <p:cNvSpPr txBox="1"/>
            <p:nvPr/>
          </p:nvSpPr>
          <p:spPr>
            <a:xfrm>
              <a:off x="371399" y="3037566"/>
              <a:ext cx="2016000" cy="436521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60 YEARS OLD</a:t>
              </a:r>
              <a:endPara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Asthma and bronchiectasis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42" name="Connettore diritto 41">
              <a:extLst>
                <a:ext uri="{FF2B5EF4-FFF2-40B4-BE49-F238E27FC236}">
                  <a16:creationId xmlns:a16="http://schemas.microsoft.com/office/drawing/2014/main" id="{0D71B163-6FD8-2622-EF71-9E048212E81C}"/>
                </a:ext>
              </a:extLst>
            </p:cNvPr>
            <p:cNvCxnSpPr/>
            <p:nvPr/>
          </p:nvCxnSpPr>
          <p:spPr>
            <a:xfrm>
              <a:off x="461399" y="3269794"/>
              <a:ext cx="1836000" cy="0"/>
            </a:xfrm>
            <a:prstGeom prst="line">
              <a:avLst/>
            </a:prstGeom>
            <a:ln w="15875" cap="rnd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69" name="Picture 32">
              <a:extLst>
                <a:ext uri="{FF2B5EF4-FFF2-40B4-BE49-F238E27FC236}">
                  <a16:creationId xmlns:a16="http://schemas.microsoft.com/office/drawing/2014/main" id="{B7789628-C2EE-08C6-D4F6-C81397907A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2003" t="4303" r="16095" b="34570"/>
            <a:stretch/>
          </p:blipFill>
          <p:spPr>
            <a:xfrm>
              <a:off x="803399" y="1520825"/>
              <a:ext cx="1152000" cy="115200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  <a:effectLst>
              <a:outerShdw blurRad="127000" algn="ctr" rotWithShape="0">
                <a:schemeClr val="accent6">
                  <a:alpha val="40000"/>
                </a:schemeClr>
              </a:outerShdw>
            </a:effectLst>
          </p:spPr>
        </p:pic>
      </p:grpSp>
      <p:sp>
        <p:nvSpPr>
          <p:cNvPr id="74" name="TextBox 21">
            <a:extLst>
              <a:ext uri="{FF2B5EF4-FFF2-40B4-BE49-F238E27FC236}">
                <a16:creationId xmlns:a16="http://schemas.microsoft.com/office/drawing/2014/main" id="{4C78F9DB-5F92-A67E-8B7E-DC69C8C3B060}"/>
              </a:ext>
            </a:extLst>
          </p:cNvPr>
          <p:cNvSpPr txBox="1"/>
          <p:nvPr/>
        </p:nvSpPr>
        <p:spPr>
          <a:xfrm>
            <a:off x="2881640" y="1520825"/>
            <a:ext cx="8813664" cy="360000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Reactive management</a:t>
            </a:r>
            <a:endParaRPr lang="en-GB" dirty="0"/>
          </a:p>
        </p:txBody>
      </p: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A0CAB1D7-99E9-8255-7A61-1AE4193C04A8}"/>
              </a:ext>
            </a:extLst>
          </p:cNvPr>
          <p:cNvGrpSpPr/>
          <p:nvPr/>
        </p:nvGrpSpPr>
        <p:grpSpPr>
          <a:xfrm>
            <a:off x="3075322" y="2026256"/>
            <a:ext cx="4108760" cy="3980843"/>
            <a:chOff x="3104198" y="2026256"/>
            <a:chExt cx="4108760" cy="3980843"/>
          </a:xfrm>
        </p:grpSpPr>
        <p:sp>
          <p:nvSpPr>
            <p:cNvPr id="76" name="Rectangle 46">
              <a:extLst>
                <a:ext uri="{FF2B5EF4-FFF2-40B4-BE49-F238E27FC236}">
                  <a16:creationId xmlns:a16="http://schemas.microsoft.com/office/drawing/2014/main" id="{6DD53B22-C651-88C7-04A4-755F3977BA53}"/>
                </a:ext>
              </a:extLst>
            </p:cNvPr>
            <p:cNvSpPr/>
            <p:nvPr/>
          </p:nvSpPr>
          <p:spPr>
            <a:xfrm>
              <a:off x="3108958" y="2048316"/>
              <a:ext cx="4104000" cy="39587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77" name="Left Bracket 246">
              <a:extLst>
                <a:ext uri="{FF2B5EF4-FFF2-40B4-BE49-F238E27FC236}">
                  <a16:creationId xmlns:a16="http://schemas.microsoft.com/office/drawing/2014/main" id="{4978F071-3DAE-675E-0A6D-3B062F941192}"/>
                </a:ext>
              </a:extLst>
            </p:cNvPr>
            <p:cNvSpPr/>
            <p:nvPr/>
          </p:nvSpPr>
          <p:spPr>
            <a:xfrm rot="5400000">
              <a:off x="4993354" y="1371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78" name="Left Bracket 246">
              <a:extLst>
                <a:ext uri="{FF2B5EF4-FFF2-40B4-BE49-F238E27FC236}">
                  <a16:creationId xmlns:a16="http://schemas.microsoft.com/office/drawing/2014/main" id="{3AB21A16-7AD8-06EF-5A5E-DE26F6C165D6}"/>
                </a:ext>
              </a:extLst>
            </p:cNvPr>
            <p:cNvSpPr/>
            <p:nvPr/>
          </p:nvSpPr>
          <p:spPr>
            <a:xfrm rot="16200000">
              <a:off x="4993355" y="3794699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grpSp>
        <p:nvGrpSpPr>
          <p:cNvPr id="79" name="Gruppo 78">
            <a:extLst>
              <a:ext uri="{FF2B5EF4-FFF2-40B4-BE49-F238E27FC236}">
                <a16:creationId xmlns:a16="http://schemas.microsoft.com/office/drawing/2014/main" id="{0D4B3D9A-42E8-8A18-C7A2-CC41C2E49A56}"/>
              </a:ext>
            </a:extLst>
          </p:cNvPr>
          <p:cNvGrpSpPr/>
          <p:nvPr/>
        </p:nvGrpSpPr>
        <p:grpSpPr>
          <a:xfrm>
            <a:off x="7430700" y="2026257"/>
            <a:ext cx="4104239" cy="3980843"/>
            <a:chOff x="7392199" y="2026257"/>
            <a:chExt cx="4104239" cy="3980843"/>
          </a:xfrm>
        </p:grpSpPr>
        <p:sp>
          <p:nvSpPr>
            <p:cNvPr id="80" name="Rectangle 46">
              <a:extLst>
                <a:ext uri="{FF2B5EF4-FFF2-40B4-BE49-F238E27FC236}">
                  <a16:creationId xmlns:a16="http://schemas.microsoft.com/office/drawing/2014/main" id="{6E63945E-9D96-868F-5A0D-52B1CCCB1777}"/>
                </a:ext>
              </a:extLst>
            </p:cNvPr>
            <p:cNvSpPr/>
            <p:nvPr/>
          </p:nvSpPr>
          <p:spPr>
            <a:xfrm>
              <a:off x="7392199" y="2048316"/>
              <a:ext cx="4104000" cy="39587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81" name="Left Bracket 246">
              <a:extLst>
                <a:ext uri="{FF2B5EF4-FFF2-40B4-BE49-F238E27FC236}">
                  <a16:creationId xmlns:a16="http://schemas.microsoft.com/office/drawing/2014/main" id="{6CD17939-1B67-8D65-1DFB-4EF22EBD8B2E}"/>
                </a:ext>
              </a:extLst>
            </p:cNvPr>
            <p:cNvSpPr/>
            <p:nvPr/>
          </p:nvSpPr>
          <p:spPr>
            <a:xfrm rot="5400000">
              <a:off x="9284038" y="137101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82" name="Left Bracket 246">
              <a:extLst>
                <a:ext uri="{FF2B5EF4-FFF2-40B4-BE49-F238E27FC236}">
                  <a16:creationId xmlns:a16="http://schemas.microsoft.com/office/drawing/2014/main" id="{E29DE84A-F122-3EE1-2491-9838A4D0B6B7}"/>
                </a:ext>
              </a:extLst>
            </p:cNvPr>
            <p:cNvSpPr/>
            <p:nvPr/>
          </p:nvSpPr>
          <p:spPr>
            <a:xfrm rot="16200000">
              <a:off x="9284039" y="37947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sp>
        <p:nvSpPr>
          <p:cNvPr id="83" name="TextBox 20">
            <a:extLst>
              <a:ext uri="{FF2B5EF4-FFF2-40B4-BE49-F238E27FC236}">
                <a16:creationId xmlns:a16="http://schemas.microsoft.com/office/drawing/2014/main" id="{BF90A848-9E4D-6E3D-BFE4-9BB0B9A30102}"/>
              </a:ext>
            </a:extLst>
          </p:cNvPr>
          <p:cNvSpPr txBox="1"/>
          <p:nvPr/>
        </p:nvSpPr>
        <p:spPr>
          <a:xfrm>
            <a:off x="3260609" y="2903715"/>
            <a:ext cx="3600000" cy="25926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44000" marR="0" lvl="0" indent="-144000" algn="l" defTabSz="4572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Asthma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 with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arterial hypertension </a:t>
            </a:r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and no allergies</a:t>
            </a:r>
          </a:p>
          <a:p>
            <a:pPr marL="144000" marR="0" lvl="0" indent="-144000" algn="l" defTabSz="4572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Ex-smoker 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(1 pack/day for 20 years) 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  <a:r>
              <a:rPr kumimoji="0" lang="en-GB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respiratory infections </a:t>
            </a: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every winter</a:t>
            </a:r>
            <a:b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low fever, cough and yellowish phlegm)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1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Respiratory infections resolved with antibiotics: </a:t>
            </a:r>
          </a:p>
          <a:p>
            <a:pPr marL="144000" indent="-144000" defTabSz="457200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GB" sz="1400" i="1" kern="0" dirty="0">
                <a:solidFill>
                  <a:schemeClr val="accent6"/>
                </a:solidFill>
              </a:rPr>
              <a:t>Cefditoren 200 mg, twice daily for 10 days</a:t>
            </a:r>
          </a:p>
          <a:p>
            <a:pPr marL="144000" indent="-144000" defTabSz="457200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GB" sz="1400" i="1" kern="0" dirty="0">
                <a:solidFill>
                  <a:schemeClr val="accent6"/>
                </a:solidFill>
              </a:rPr>
              <a:t>Clarithromycin 500 mg twice daily for 5 days</a:t>
            </a:r>
            <a:endParaRPr kumimoji="0" lang="en-GB" sz="1400" b="0" i="1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1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Asthma managed with </a:t>
            </a:r>
            <a:r>
              <a:rPr kumimoji="0" lang="en-GB" sz="1400" b="1" i="1" u="none" strike="noStrike" kern="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ICS-LABA,</a:t>
            </a:r>
            <a:br>
              <a:rPr kumimoji="0" lang="en-GB" sz="1400" b="1" i="1" u="none" strike="noStrike" kern="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GB" sz="1400" b="1" i="1" u="none" strike="noStrike" kern="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2 </a:t>
            </a:r>
            <a:r>
              <a:rPr kumimoji="0" lang="en-GB" sz="1400" b="1" i="1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puffs twice daily</a:t>
            </a:r>
          </a:p>
        </p:txBody>
      </p:sp>
      <p:sp>
        <p:nvSpPr>
          <p:cNvPr id="84" name="TextBox 22">
            <a:extLst>
              <a:ext uri="{FF2B5EF4-FFF2-40B4-BE49-F238E27FC236}">
                <a16:creationId xmlns:a16="http://schemas.microsoft.com/office/drawing/2014/main" id="{2E26ABF8-7F54-AE41-BC18-3920437A2CED}"/>
              </a:ext>
            </a:extLst>
          </p:cNvPr>
          <p:cNvSpPr txBox="1"/>
          <p:nvPr/>
        </p:nvSpPr>
        <p:spPr>
          <a:xfrm>
            <a:off x="8229600" y="2898702"/>
            <a:ext cx="3161100" cy="398827"/>
          </a:xfrm>
          <a:prstGeom prst="rect">
            <a:avLst/>
          </a:prstGeom>
          <a:noFill/>
        </p:spPr>
        <p:txBody>
          <a:bodyPr wrap="square" lIns="0" tIns="0" rIns="14400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Some wheezing in forced vital capacity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85" name="Ovale 8">
            <a:extLst>
              <a:ext uri="{FF2B5EF4-FFF2-40B4-BE49-F238E27FC236}">
                <a16:creationId xmlns:a16="http://schemas.microsoft.com/office/drawing/2014/main" id="{0A80C5F8-C8C4-8B49-BF17-1D7A090D3211}"/>
              </a:ext>
            </a:extLst>
          </p:cNvPr>
          <p:cNvSpPr>
            <a:spLocks noChangeAspect="1"/>
          </p:cNvSpPr>
          <p:nvPr/>
        </p:nvSpPr>
        <p:spPr>
          <a:xfrm>
            <a:off x="7589164" y="2838752"/>
            <a:ext cx="468000" cy="468001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Ovale 8">
            <a:extLst>
              <a:ext uri="{FF2B5EF4-FFF2-40B4-BE49-F238E27FC236}">
                <a16:creationId xmlns:a16="http://schemas.microsoft.com/office/drawing/2014/main" id="{282E7D6C-CDF1-3763-94FE-91D0850ECDB3}"/>
              </a:ext>
            </a:extLst>
          </p:cNvPr>
          <p:cNvSpPr>
            <a:spLocks noChangeAspect="1"/>
          </p:cNvSpPr>
          <p:nvPr/>
        </p:nvSpPr>
        <p:spPr>
          <a:xfrm>
            <a:off x="7589164" y="3400189"/>
            <a:ext cx="468000" cy="468001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ttangolo 2">
            <a:extLst>
              <a:ext uri="{FF2B5EF4-FFF2-40B4-BE49-F238E27FC236}">
                <a16:creationId xmlns:a16="http://schemas.microsoft.com/office/drawing/2014/main" id="{F77550D0-00E5-15A2-FE98-B640341F8246}"/>
              </a:ext>
            </a:extLst>
          </p:cNvPr>
          <p:cNvSpPr/>
          <p:nvPr/>
        </p:nvSpPr>
        <p:spPr>
          <a:xfrm>
            <a:off x="3224082" y="2168888"/>
            <a:ext cx="38160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Medical history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 (2020–2022)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92" name="Rettangolo 2">
            <a:extLst>
              <a:ext uri="{FF2B5EF4-FFF2-40B4-BE49-F238E27FC236}">
                <a16:creationId xmlns:a16="http://schemas.microsoft.com/office/drawing/2014/main" id="{AAFBD1B0-97A9-DC1E-E1C3-5E9E0531AC3C}"/>
              </a:ext>
            </a:extLst>
          </p:cNvPr>
          <p:cNvSpPr/>
          <p:nvPr/>
        </p:nvSpPr>
        <p:spPr>
          <a:xfrm>
            <a:off x="7574700" y="2168888"/>
            <a:ext cx="38160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Consultation </a:t>
            </a: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notes</a:t>
            </a:r>
            <a:r>
              <a:rPr kumimoji="0" lang="en-GB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 (February 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2023)</a:t>
            </a:r>
          </a:p>
        </p:txBody>
      </p:sp>
      <p:sp>
        <p:nvSpPr>
          <p:cNvPr id="96" name="TextBox 22">
            <a:extLst>
              <a:ext uri="{FF2B5EF4-FFF2-40B4-BE49-F238E27FC236}">
                <a16:creationId xmlns:a16="http://schemas.microsoft.com/office/drawing/2014/main" id="{883EA197-48CD-D568-29F0-37EDF4C6FE5E}"/>
              </a:ext>
            </a:extLst>
          </p:cNvPr>
          <p:cNvSpPr txBox="1"/>
          <p:nvPr/>
        </p:nvSpPr>
        <p:spPr>
          <a:xfrm>
            <a:off x="8229600" y="3459686"/>
            <a:ext cx="3161100" cy="398827"/>
          </a:xfrm>
          <a:prstGeom prst="rect">
            <a:avLst/>
          </a:prstGeom>
          <a:noFill/>
        </p:spPr>
        <p:txBody>
          <a:bodyPr wrap="square" lIns="0" tIns="0" rIns="14400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Evidence of bronchiectasis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in chest CT scan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38">
            <a:extLst>
              <a:ext uri="{FF2B5EF4-FFF2-40B4-BE49-F238E27FC236}">
                <a16:creationId xmlns:a16="http://schemas.microsoft.com/office/drawing/2014/main" id="{A58F4FA3-308F-71D0-2D85-A5AAE765A838}"/>
              </a:ext>
            </a:extLst>
          </p:cNvPr>
          <p:cNvSpPr txBox="1"/>
          <p:nvPr/>
        </p:nvSpPr>
        <p:spPr>
          <a:xfrm>
            <a:off x="11229795" y="287001"/>
            <a:ext cx="779381" cy="2742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Chronic airway</a:t>
            </a:r>
            <a:b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</a:br>
            <a: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disorders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5B61B09-D9C9-9A9A-68CB-91B87DD87CBE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Graphic 15" descr="Lungs with solid fill">
            <a:extLst>
              <a:ext uri="{FF2B5EF4-FFF2-40B4-BE49-F238E27FC236}">
                <a16:creationId xmlns:a16="http://schemas.microsoft.com/office/drawing/2014/main" id="{4CE03409-1528-EA45-9E40-A2A4981959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39377" y="523494"/>
            <a:ext cx="603280" cy="603281"/>
          </a:xfrm>
          <a:prstGeom prst="rect">
            <a:avLst/>
          </a:prstGeom>
        </p:spPr>
      </p:pic>
      <p:sp>
        <p:nvSpPr>
          <p:cNvPr id="6" name="Graphic 121">
            <a:extLst>
              <a:ext uri="{FF2B5EF4-FFF2-40B4-BE49-F238E27FC236}">
                <a16:creationId xmlns:a16="http://schemas.microsoft.com/office/drawing/2014/main" id="{B6A0DF32-6643-B464-784F-F4B3AC660C43}"/>
              </a:ext>
            </a:extLst>
          </p:cNvPr>
          <p:cNvSpPr/>
          <p:nvPr/>
        </p:nvSpPr>
        <p:spPr>
          <a:xfrm>
            <a:off x="7678686" y="2922001"/>
            <a:ext cx="284213" cy="284265"/>
          </a:xfrm>
          <a:custGeom>
            <a:avLst/>
            <a:gdLst>
              <a:gd name="connsiteX0" fmla="*/ 96217 w 2757409"/>
              <a:gd name="connsiteY0" fmla="*/ 2752396 h 2757912"/>
              <a:gd name="connsiteX1" fmla="*/ 79639 w 2757409"/>
              <a:gd name="connsiteY1" fmla="*/ 2738101 h 2757912"/>
              <a:gd name="connsiteX2" fmla="*/ 3293 w 2757409"/>
              <a:gd name="connsiteY2" fmla="*/ 2555670 h 2757912"/>
              <a:gd name="connsiteX3" fmla="*/ 3475 w 2757409"/>
              <a:gd name="connsiteY3" fmla="*/ 2423773 h 2757912"/>
              <a:gd name="connsiteX4" fmla="*/ 54667 w 2757409"/>
              <a:gd name="connsiteY4" fmla="*/ 2185313 h 2757912"/>
              <a:gd name="connsiteX5" fmla="*/ 72165 w 2757409"/>
              <a:gd name="connsiteY5" fmla="*/ 2113910 h 2757912"/>
              <a:gd name="connsiteX6" fmla="*/ 83201 w 2757409"/>
              <a:gd name="connsiteY6" fmla="*/ 2080230 h 2757912"/>
              <a:gd name="connsiteX7" fmla="*/ 100524 w 2757409"/>
              <a:gd name="connsiteY7" fmla="*/ 2037119 h 2757912"/>
              <a:gd name="connsiteX8" fmla="*/ 236423 w 2757409"/>
              <a:gd name="connsiteY8" fmla="*/ 1699968 h 2757912"/>
              <a:gd name="connsiteX9" fmla="*/ 326669 w 2757409"/>
              <a:gd name="connsiteY9" fmla="*/ 1579800 h 2757912"/>
              <a:gd name="connsiteX10" fmla="*/ 368893 w 2757409"/>
              <a:gd name="connsiteY10" fmla="*/ 1570991 h 2757912"/>
              <a:gd name="connsiteX11" fmla="*/ 410712 w 2757409"/>
              <a:gd name="connsiteY11" fmla="*/ 1579308 h 2757912"/>
              <a:gd name="connsiteX12" fmla="*/ 479563 w 2757409"/>
              <a:gd name="connsiteY12" fmla="*/ 1762284 h 2757912"/>
              <a:gd name="connsiteX13" fmla="*/ 408665 w 2757409"/>
              <a:gd name="connsiteY13" fmla="*/ 2016680 h 2757912"/>
              <a:gd name="connsiteX14" fmla="*/ 381309 w 2757409"/>
              <a:gd name="connsiteY14" fmla="*/ 2112797 h 2757912"/>
              <a:gd name="connsiteX15" fmla="*/ 400600 w 2757409"/>
              <a:gd name="connsiteY15" fmla="*/ 2141607 h 2757912"/>
              <a:gd name="connsiteX16" fmla="*/ 548563 w 2757409"/>
              <a:gd name="connsiteY16" fmla="*/ 2423773 h 2757912"/>
              <a:gd name="connsiteX17" fmla="*/ 623760 w 2757409"/>
              <a:gd name="connsiteY17" fmla="*/ 2512711 h 2757912"/>
              <a:gd name="connsiteX18" fmla="*/ 791550 w 2757409"/>
              <a:gd name="connsiteY18" fmla="*/ 2683284 h 2757912"/>
              <a:gd name="connsiteX19" fmla="*/ 804078 w 2757409"/>
              <a:gd name="connsiteY19" fmla="*/ 2712923 h 2757912"/>
              <a:gd name="connsiteX20" fmla="*/ 746018 w 2757409"/>
              <a:gd name="connsiteY20" fmla="*/ 2753934 h 2757912"/>
              <a:gd name="connsiteX21" fmla="*/ 721348 w 2757409"/>
              <a:gd name="connsiteY21" fmla="*/ 2732731 h 2757912"/>
              <a:gd name="connsiteX22" fmla="*/ 584770 w 2757409"/>
              <a:gd name="connsiteY22" fmla="*/ 2592084 h 2757912"/>
              <a:gd name="connsiteX23" fmla="*/ 499947 w 2757409"/>
              <a:gd name="connsiteY23" fmla="*/ 2518165 h 2757912"/>
              <a:gd name="connsiteX24" fmla="*/ 478172 w 2757409"/>
              <a:gd name="connsiteY24" fmla="*/ 2478626 h 2757912"/>
              <a:gd name="connsiteX25" fmla="*/ 324231 w 2757409"/>
              <a:gd name="connsiteY25" fmla="*/ 2183893 h 2757912"/>
              <a:gd name="connsiteX26" fmla="*/ 189507 w 2757409"/>
              <a:gd name="connsiteY26" fmla="*/ 2100851 h 2757912"/>
              <a:gd name="connsiteX27" fmla="*/ 161742 w 2757409"/>
              <a:gd name="connsiteY27" fmla="*/ 2129250 h 2757912"/>
              <a:gd name="connsiteX28" fmla="*/ 162756 w 2757409"/>
              <a:gd name="connsiteY28" fmla="*/ 2160245 h 2757912"/>
              <a:gd name="connsiteX29" fmla="*/ 231653 w 2757409"/>
              <a:gd name="connsiteY29" fmla="*/ 2289066 h 2757912"/>
              <a:gd name="connsiteX30" fmla="*/ 274909 w 2757409"/>
              <a:gd name="connsiteY30" fmla="*/ 2366320 h 2757912"/>
              <a:gd name="connsiteX31" fmla="*/ 344875 w 2757409"/>
              <a:gd name="connsiteY31" fmla="*/ 2595061 h 2757912"/>
              <a:gd name="connsiteX32" fmla="*/ 341579 w 2757409"/>
              <a:gd name="connsiteY32" fmla="*/ 2655513 h 2757912"/>
              <a:gd name="connsiteX33" fmla="*/ 273000 w 2757409"/>
              <a:gd name="connsiteY33" fmla="*/ 2652801 h 2757912"/>
              <a:gd name="connsiteX34" fmla="*/ 259654 w 2757409"/>
              <a:gd name="connsiteY34" fmla="*/ 2608343 h 2757912"/>
              <a:gd name="connsiteX35" fmla="*/ 196436 w 2757409"/>
              <a:gd name="connsiteY35" fmla="*/ 2400870 h 2757912"/>
              <a:gd name="connsiteX36" fmla="*/ 122545 w 2757409"/>
              <a:gd name="connsiteY36" fmla="*/ 2274659 h 2757912"/>
              <a:gd name="connsiteX37" fmla="*/ 86097 w 2757409"/>
              <a:gd name="connsiteY37" fmla="*/ 2446694 h 2757912"/>
              <a:gd name="connsiteX38" fmla="*/ 85626 w 2757409"/>
              <a:gd name="connsiteY38" fmla="*/ 2530204 h 2757912"/>
              <a:gd name="connsiteX39" fmla="*/ 123612 w 2757409"/>
              <a:gd name="connsiteY39" fmla="*/ 2626784 h 2757912"/>
              <a:gd name="connsiteX40" fmla="*/ 156717 w 2757409"/>
              <a:gd name="connsiteY40" fmla="*/ 2719377 h 2757912"/>
              <a:gd name="connsiteX41" fmla="*/ 96216 w 2757409"/>
              <a:gd name="connsiteY41" fmla="*/ 2752396 h 2757912"/>
              <a:gd name="connsiteX42" fmla="*/ 319619 w 2757409"/>
              <a:gd name="connsiteY42" fmla="*/ 2012195 h 2757912"/>
              <a:gd name="connsiteX43" fmla="*/ 351394 w 2757409"/>
              <a:gd name="connsiteY43" fmla="*/ 1918563 h 2757912"/>
              <a:gd name="connsiteX44" fmla="*/ 382080 w 2757409"/>
              <a:gd name="connsiteY44" fmla="*/ 1664020 h 2757912"/>
              <a:gd name="connsiteX45" fmla="*/ 357122 w 2757409"/>
              <a:gd name="connsiteY45" fmla="*/ 1662755 h 2757912"/>
              <a:gd name="connsiteX46" fmla="*/ 211228 w 2757409"/>
              <a:gd name="connsiteY46" fmla="*/ 1982508 h 2757912"/>
              <a:gd name="connsiteX47" fmla="*/ 200879 w 2757409"/>
              <a:gd name="connsiteY47" fmla="*/ 2011522 h 2757912"/>
              <a:gd name="connsiteX48" fmla="*/ 214331 w 2757409"/>
              <a:gd name="connsiteY48" fmla="*/ 2011522 h 2757912"/>
              <a:gd name="connsiteX49" fmla="*/ 284299 w 2757409"/>
              <a:gd name="connsiteY49" fmla="*/ 2030182 h 2757912"/>
              <a:gd name="connsiteX50" fmla="*/ 307057 w 2757409"/>
              <a:gd name="connsiteY50" fmla="*/ 2040847 h 2757912"/>
              <a:gd name="connsiteX51" fmla="*/ 319619 w 2757409"/>
              <a:gd name="connsiteY51" fmla="*/ 2012195 h 2757912"/>
              <a:gd name="connsiteX52" fmla="*/ 1532762 w 2757409"/>
              <a:gd name="connsiteY52" fmla="*/ 2754095 h 2757912"/>
              <a:gd name="connsiteX53" fmla="*/ 1507567 w 2757409"/>
              <a:gd name="connsiteY53" fmla="*/ 2723408 h 2757912"/>
              <a:gd name="connsiteX54" fmla="*/ 1424591 w 2757409"/>
              <a:gd name="connsiteY54" fmla="*/ 2453412 h 2757912"/>
              <a:gd name="connsiteX55" fmla="*/ 1373618 w 2757409"/>
              <a:gd name="connsiteY55" fmla="*/ 2329746 h 2757912"/>
              <a:gd name="connsiteX56" fmla="*/ 1338286 w 2757409"/>
              <a:gd name="connsiteY56" fmla="*/ 2336966 h 2757912"/>
              <a:gd name="connsiteX57" fmla="*/ 1138749 w 2757409"/>
              <a:gd name="connsiteY57" fmla="*/ 2364462 h 2757912"/>
              <a:gd name="connsiteX58" fmla="*/ 1083629 w 2757409"/>
              <a:gd name="connsiteY58" fmla="*/ 2355316 h 2757912"/>
              <a:gd name="connsiteX59" fmla="*/ 962116 w 2757409"/>
              <a:gd name="connsiteY59" fmla="*/ 2251284 h 2757912"/>
              <a:gd name="connsiteX60" fmla="*/ 961422 w 2757409"/>
              <a:gd name="connsiteY60" fmla="*/ 2116139 h 2757912"/>
              <a:gd name="connsiteX61" fmla="*/ 970229 w 2757409"/>
              <a:gd name="connsiteY61" fmla="*/ 2081721 h 2757912"/>
              <a:gd name="connsiteX62" fmla="*/ 963271 w 2757409"/>
              <a:gd name="connsiteY62" fmla="*/ 2075265 h 2757912"/>
              <a:gd name="connsiteX63" fmla="*/ 936755 w 2757409"/>
              <a:gd name="connsiteY63" fmla="*/ 2054752 h 2757912"/>
              <a:gd name="connsiteX64" fmla="*/ 903773 w 2757409"/>
              <a:gd name="connsiteY64" fmla="*/ 2007945 h 2757912"/>
              <a:gd name="connsiteX65" fmla="*/ 940762 w 2757409"/>
              <a:gd name="connsiteY65" fmla="*/ 1928660 h 2757912"/>
              <a:gd name="connsiteX66" fmla="*/ 962543 w 2757409"/>
              <a:gd name="connsiteY66" fmla="*/ 1894403 h 2757912"/>
              <a:gd name="connsiteX67" fmla="*/ 934757 w 2757409"/>
              <a:gd name="connsiteY67" fmla="*/ 1876848 h 2757912"/>
              <a:gd name="connsiteX68" fmla="*/ 856798 w 2757409"/>
              <a:gd name="connsiteY68" fmla="*/ 1807117 h 2757912"/>
              <a:gd name="connsiteX69" fmla="*/ 862824 w 2757409"/>
              <a:gd name="connsiteY69" fmla="*/ 1744770 h 2757912"/>
              <a:gd name="connsiteX70" fmla="*/ 872751 w 2757409"/>
              <a:gd name="connsiteY70" fmla="*/ 1708041 h 2757912"/>
              <a:gd name="connsiteX71" fmla="*/ 874553 w 2757409"/>
              <a:gd name="connsiteY71" fmla="*/ 1694214 h 2757912"/>
              <a:gd name="connsiteX72" fmla="*/ 838645 w 2757409"/>
              <a:gd name="connsiteY72" fmla="*/ 1682668 h 2757912"/>
              <a:gd name="connsiteX73" fmla="*/ 732830 w 2757409"/>
              <a:gd name="connsiteY73" fmla="*/ 1613030 h 2757912"/>
              <a:gd name="connsiteX74" fmla="*/ 721972 w 2757409"/>
              <a:gd name="connsiteY74" fmla="*/ 1514576 h 2757912"/>
              <a:gd name="connsiteX75" fmla="*/ 764194 w 2757409"/>
              <a:gd name="connsiteY75" fmla="*/ 1429808 h 2757912"/>
              <a:gd name="connsiteX76" fmla="*/ 871583 w 2757409"/>
              <a:gd name="connsiteY76" fmla="*/ 1221673 h 2757912"/>
              <a:gd name="connsiteX77" fmla="*/ 867444 w 2757409"/>
              <a:gd name="connsiteY77" fmla="*/ 1198771 h 2757912"/>
              <a:gd name="connsiteX78" fmla="*/ 845855 w 2757409"/>
              <a:gd name="connsiteY78" fmla="*/ 1168121 h 2757912"/>
              <a:gd name="connsiteX79" fmla="*/ 827418 w 2757409"/>
              <a:gd name="connsiteY79" fmla="*/ 1142050 h 2757912"/>
              <a:gd name="connsiteX80" fmla="*/ 809524 w 2757409"/>
              <a:gd name="connsiteY80" fmla="*/ 908142 h 2757912"/>
              <a:gd name="connsiteX81" fmla="*/ 820171 w 2757409"/>
              <a:gd name="connsiteY81" fmla="*/ 633125 h 2757912"/>
              <a:gd name="connsiteX82" fmla="*/ 998825 w 2757409"/>
              <a:gd name="connsiteY82" fmla="*/ 339271 h 2757912"/>
              <a:gd name="connsiteX83" fmla="*/ 1588260 w 2757409"/>
              <a:gd name="connsiteY83" fmla="*/ 6362 h 2757912"/>
              <a:gd name="connsiteX84" fmla="*/ 1823882 w 2757409"/>
              <a:gd name="connsiteY84" fmla="*/ 5095 h 2757912"/>
              <a:gd name="connsiteX85" fmla="*/ 2335169 w 2757409"/>
              <a:gd name="connsiteY85" fmla="*/ 189122 h 2757912"/>
              <a:gd name="connsiteX86" fmla="*/ 2461149 w 2757409"/>
              <a:gd name="connsiteY86" fmla="*/ 294179 h 2757912"/>
              <a:gd name="connsiteX87" fmla="*/ 2710252 w 2757409"/>
              <a:gd name="connsiteY87" fmla="*/ 847517 h 2757912"/>
              <a:gd name="connsiteX88" fmla="*/ 2710236 w 2757409"/>
              <a:gd name="connsiteY88" fmla="*/ 1106649 h 2757912"/>
              <a:gd name="connsiteX89" fmla="*/ 2553489 w 2757409"/>
              <a:gd name="connsiteY89" fmla="*/ 1575019 h 2757912"/>
              <a:gd name="connsiteX90" fmla="*/ 2460736 w 2757409"/>
              <a:gd name="connsiteY90" fmla="*/ 1821562 h 2757912"/>
              <a:gd name="connsiteX91" fmla="*/ 2448964 w 2757409"/>
              <a:gd name="connsiteY91" fmla="*/ 1856590 h 2757912"/>
              <a:gd name="connsiteX92" fmla="*/ 2449079 w 2757409"/>
              <a:gd name="connsiteY92" fmla="*/ 1910479 h 2757912"/>
              <a:gd name="connsiteX93" fmla="*/ 2482356 w 2757409"/>
              <a:gd name="connsiteY93" fmla="*/ 2098996 h 2757912"/>
              <a:gd name="connsiteX94" fmla="*/ 2606689 w 2757409"/>
              <a:gd name="connsiteY94" fmla="*/ 2198901 h 2757912"/>
              <a:gd name="connsiteX95" fmla="*/ 2750540 w 2757409"/>
              <a:gd name="connsiteY95" fmla="*/ 2308543 h 2757912"/>
              <a:gd name="connsiteX96" fmla="*/ 2740667 w 2757409"/>
              <a:gd name="connsiteY96" fmla="*/ 2370868 h 2757912"/>
              <a:gd name="connsiteX97" fmla="*/ 2675309 w 2757409"/>
              <a:gd name="connsiteY97" fmla="*/ 2353962 h 2757912"/>
              <a:gd name="connsiteX98" fmla="*/ 2571558 w 2757409"/>
              <a:gd name="connsiteY98" fmla="*/ 2279516 h 2757912"/>
              <a:gd name="connsiteX99" fmla="*/ 2396378 w 2757409"/>
              <a:gd name="connsiteY99" fmla="*/ 2120156 h 2757912"/>
              <a:gd name="connsiteX100" fmla="*/ 2362862 w 2757409"/>
              <a:gd name="connsiteY100" fmla="*/ 1911826 h 2757912"/>
              <a:gd name="connsiteX101" fmla="*/ 2362746 w 2757409"/>
              <a:gd name="connsiteY101" fmla="*/ 1848507 h 2757912"/>
              <a:gd name="connsiteX102" fmla="*/ 2371793 w 2757409"/>
              <a:gd name="connsiteY102" fmla="*/ 1817595 h 2757912"/>
              <a:gd name="connsiteX103" fmla="*/ 2453564 w 2757409"/>
              <a:gd name="connsiteY103" fmla="*/ 1593881 h 2757912"/>
              <a:gd name="connsiteX104" fmla="*/ 2627966 w 2757409"/>
              <a:gd name="connsiteY104" fmla="*/ 1067895 h 2757912"/>
              <a:gd name="connsiteX105" fmla="*/ 2626781 w 2757409"/>
              <a:gd name="connsiteY105" fmla="*/ 889040 h 2757912"/>
              <a:gd name="connsiteX106" fmla="*/ 2413596 w 2757409"/>
              <a:gd name="connsiteY106" fmla="*/ 369143 h 2757912"/>
              <a:gd name="connsiteX107" fmla="*/ 1826577 w 2757409"/>
              <a:gd name="connsiteY107" fmla="*/ 94059 h 2757912"/>
              <a:gd name="connsiteX108" fmla="*/ 1617768 w 2757409"/>
              <a:gd name="connsiteY108" fmla="*/ 91532 h 2757912"/>
              <a:gd name="connsiteX109" fmla="*/ 1065740 w 2757409"/>
              <a:gd name="connsiteY109" fmla="*/ 393501 h 2757912"/>
              <a:gd name="connsiteX110" fmla="*/ 905175 w 2757409"/>
              <a:gd name="connsiteY110" fmla="*/ 650612 h 2757912"/>
              <a:gd name="connsiteX111" fmla="*/ 901061 w 2757409"/>
              <a:gd name="connsiteY111" fmla="*/ 1077715 h 2757912"/>
              <a:gd name="connsiteX112" fmla="*/ 921223 w 2757409"/>
              <a:gd name="connsiteY112" fmla="*/ 1124556 h 2757912"/>
              <a:gd name="connsiteX113" fmla="*/ 960805 w 2757409"/>
              <a:gd name="connsiteY113" fmla="*/ 1202076 h 2757912"/>
              <a:gd name="connsiteX114" fmla="*/ 957823 w 2757409"/>
              <a:gd name="connsiteY114" fmla="*/ 1238451 h 2757912"/>
              <a:gd name="connsiteX115" fmla="*/ 835351 w 2757409"/>
              <a:gd name="connsiteY115" fmla="*/ 1482061 h 2757912"/>
              <a:gd name="connsiteX116" fmla="*/ 805515 w 2757409"/>
              <a:gd name="connsiteY116" fmla="*/ 1550859 h 2757912"/>
              <a:gd name="connsiteX117" fmla="*/ 811020 w 2757409"/>
              <a:gd name="connsiteY117" fmla="*/ 1575049 h 2757912"/>
              <a:gd name="connsiteX118" fmla="*/ 863475 w 2757409"/>
              <a:gd name="connsiteY118" fmla="*/ 1600747 h 2757912"/>
              <a:gd name="connsiteX119" fmla="*/ 955290 w 2757409"/>
              <a:gd name="connsiteY119" fmla="*/ 1654394 h 2757912"/>
              <a:gd name="connsiteX120" fmla="*/ 949385 w 2757409"/>
              <a:gd name="connsiteY120" fmla="*/ 1762009 h 2757912"/>
              <a:gd name="connsiteX121" fmla="*/ 944201 w 2757409"/>
              <a:gd name="connsiteY121" fmla="*/ 1778451 h 2757912"/>
              <a:gd name="connsiteX122" fmla="*/ 951116 w 2757409"/>
              <a:gd name="connsiteY122" fmla="*/ 1784089 h 2757912"/>
              <a:gd name="connsiteX123" fmla="*/ 986275 w 2757409"/>
              <a:gd name="connsiteY123" fmla="*/ 1806991 h 2757912"/>
              <a:gd name="connsiteX124" fmla="*/ 1052139 w 2757409"/>
              <a:gd name="connsiteY124" fmla="*/ 1859651 h 2757912"/>
              <a:gd name="connsiteX125" fmla="*/ 1018872 w 2757409"/>
              <a:gd name="connsiteY125" fmla="*/ 1966736 h 2757912"/>
              <a:gd name="connsiteX126" fmla="*/ 1001405 w 2757409"/>
              <a:gd name="connsiteY126" fmla="*/ 1993355 h 2757912"/>
              <a:gd name="connsiteX127" fmla="*/ 1019542 w 2757409"/>
              <a:gd name="connsiteY127" fmla="*/ 2010465 h 2757912"/>
              <a:gd name="connsiteX128" fmla="*/ 1046735 w 2757409"/>
              <a:gd name="connsiteY128" fmla="*/ 2044472 h 2757912"/>
              <a:gd name="connsiteX129" fmla="*/ 1055732 w 2757409"/>
              <a:gd name="connsiteY129" fmla="*/ 2081577 h 2757912"/>
              <a:gd name="connsiteX130" fmla="*/ 1048317 w 2757409"/>
              <a:gd name="connsiteY130" fmla="*/ 2126035 h 2757912"/>
              <a:gd name="connsiteX131" fmla="*/ 1036906 w 2757409"/>
              <a:gd name="connsiteY131" fmla="*/ 2173748 h 2757912"/>
              <a:gd name="connsiteX132" fmla="*/ 1038744 w 2757409"/>
              <a:gd name="connsiteY132" fmla="*/ 2210905 h 2757912"/>
              <a:gd name="connsiteX133" fmla="*/ 1103094 w 2757409"/>
              <a:gd name="connsiteY133" fmla="*/ 2268375 h 2757912"/>
              <a:gd name="connsiteX134" fmla="*/ 1140131 w 2757409"/>
              <a:gd name="connsiteY134" fmla="*/ 2279565 h 2757912"/>
              <a:gd name="connsiteX135" fmla="*/ 1364954 w 2757409"/>
              <a:gd name="connsiteY135" fmla="*/ 2238825 h 2757912"/>
              <a:gd name="connsiteX136" fmla="*/ 1452629 w 2757409"/>
              <a:gd name="connsiteY136" fmla="*/ 2295873 h 2757912"/>
              <a:gd name="connsiteX137" fmla="*/ 1570522 w 2757409"/>
              <a:gd name="connsiteY137" fmla="*/ 2621815 h 2757912"/>
              <a:gd name="connsiteX138" fmla="*/ 1583661 w 2757409"/>
              <a:gd name="connsiteY138" fmla="*/ 2741735 h 2757912"/>
              <a:gd name="connsiteX139" fmla="*/ 1532763 w 2757409"/>
              <a:gd name="connsiteY139" fmla="*/ 2754095 h 2757912"/>
              <a:gd name="connsiteX140" fmla="*/ 1755177 w 2757409"/>
              <a:gd name="connsiteY140" fmla="*/ 2496201 h 2757912"/>
              <a:gd name="connsiteX141" fmla="*/ 1603812 w 2757409"/>
              <a:gd name="connsiteY141" fmla="*/ 2454117 h 2757912"/>
              <a:gd name="connsiteX142" fmla="*/ 1590824 w 2757409"/>
              <a:gd name="connsiteY142" fmla="*/ 2422247 h 2757912"/>
              <a:gd name="connsiteX143" fmla="*/ 1612542 w 2757409"/>
              <a:gd name="connsiteY143" fmla="*/ 2385967 h 2757912"/>
              <a:gd name="connsiteX144" fmla="*/ 1659733 w 2757409"/>
              <a:gd name="connsiteY144" fmla="*/ 2387174 h 2757912"/>
              <a:gd name="connsiteX145" fmla="*/ 1811758 w 2757409"/>
              <a:gd name="connsiteY145" fmla="*/ 2411378 h 2757912"/>
              <a:gd name="connsiteX146" fmla="*/ 1895439 w 2757409"/>
              <a:gd name="connsiteY146" fmla="*/ 2404072 h 2757912"/>
              <a:gd name="connsiteX147" fmla="*/ 2073060 w 2757409"/>
              <a:gd name="connsiteY147" fmla="*/ 2327354 h 2757912"/>
              <a:gd name="connsiteX148" fmla="*/ 2176172 w 2757409"/>
              <a:gd name="connsiteY148" fmla="*/ 2224337 h 2757912"/>
              <a:gd name="connsiteX149" fmla="*/ 2232071 w 2757409"/>
              <a:gd name="connsiteY149" fmla="*/ 2120466 h 2757912"/>
              <a:gd name="connsiteX150" fmla="*/ 2240893 w 2757409"/>
              <a:gd name="connsiteY150" fmla="*/ 2107634 h 2757912"/>
              <a:gd name="connsiteX151" fmla="*/ 2310334 w 2757409"/>
              <a:gd name="connsiteY151" fmla="*/ 2118216 h 2757912"/>
              <a:gd name="connsiteX152" fmla="*/ 2302157 w 2757409"/>
              <a:gd name="connsiteY152" fmla="*/ 2175806 h 2757912"/>
              <a:gd name="connsiteX153" fmla="*/ 2187840 w 2757409"/>
              <a:gd name="connsiteY153" fmla="*/ 2341789 h 2757912"/>
              <a:gd name="connsiteX154" fmla="*/ 1755177 w 2757409"/>
              <a:gd name="connsiteY154" fmla="*/ 2496201 h 2757912"/>
              <a:gd name="connsiteX155" fmla="*/ 669851 w 2757409"/>
              <a:gd name="connsiteY155" fmla="*/ 2365505 h 2757912"/>
              <a:gd name="connsiteX156" fmla="*/ 653686 w 2757409"/>
              <a:gd name="connsiteY156" fmla="*/ 2351477 h 2757912"/>
              <a:gd name="connsiteX157" fmla="*/ 652021 w 2757409"/>
              <a:gd name="connsiteY157" fmla="*/ 2303560 h 2757912"/>
              <a:gd name="connsiteX158" fmla="*/ 730630 w 2757409"/>
              <a:gd name="connsiteY158" fmla="*/ 2322366 h 2757912"/>
              <a:gd name="connsiteX159" fmla="*/ 669851 w 2757409"/>
              <a:gd name="connsiteY159" fmla="*/ 2365505 h 2757912"/>
              <a:gd name="connsiteX160" fmla="*/ 1775145 w 2757409"/>
              <a:gd name="connsiteY160" fmla="*/ 2308404 h 2757912"/>
              <a:gd name="connsiteX161" fmla="*/ 1767054 w 2757409"/>
              <a:gd name="connsiteY161" fmla="*/ 2240790 h 2757912"/>
              <a:gd name="connsiteX162" fmla="*/ 1817625 w 2757409"/>
              <a:gd name="connsiteY162" fmla="*/ 2228201 h 2757912"/>
              <a:gd name="connsiteX163" fmla="*/ 1883157 w 2757409"/>
              <a:gd name="connsiteY163" fmla="*/ 2217585 h 2757912"/>
              <a:gd name="connsiteX164" fmla="*/ 2075388 w 2757409"/>
              <a:gd name="connsiteY164" fmla="*/ 1984542 h 2757912"/>
              <a:gd name="connsiteX165" fmla="*/ 2119386 w 2757409"/>
              <a:gd name="connsiteY165" fmla="*/ 1932035 h 2757912"/>
              <a:gd name="connsiteX166" fmla="*/ 2155957 w 2757409"/>
              <a:gd name="connsiteY166" fmla="*/ 1952216 h 2757912"/>
              <a:gd name="connsiteX167" fmla="*/ 2157954 w 2757409"/>
              <a:gd name="connsiteY167" fmla="*/ 2016243 h 2757912"/>
              <a:gd name="connsiteX168" fmla="*/ 1968028 w 2757409"/>
              <a:gd name="connsiteY168" fmla="*/ 2275496 h 2757912"/>
              <a:gd name="connsiteX169" fmla="*/ 1822535 w 2757409"/>
              <a:gd name="connsiteY169" fmla="*/ 2312318 h 2757912"/>
              <a:gd name="connsiteX170" fmla="*/ 1775145 w 2757409"/>
              <a:gd name="connsiteY170" fmla="*/ 2308404 h 2757912"/>
              <a:gd name="connsiteX171" fmla="*/ 1769001 w 2757409"/>
              <a:gd name="connsiteY171" fmla="*/ 2128620 h 2757912"/>
              <a:gd name="connsiteX172" fmla="*/ 1655506 w 2757409"/>
              <a:gd name="connsiteY172" fmla="*/ 2041197 h 2757912"/>
              <a:gd name="connsiteX173" fmla="*/ 1663182 w 2757409"/>
              <a:gd name="connsiteY173" fmla="*/ 1875031 h 2757912"/>
              <a:gd name="connsiteX174" fmla="*/ 1923458 w 2757409"/>
              <a:gd name="connsiteY174" fmla="*/ 1845525 h 2757912"/>
              <a:gd name="connsiteX175" fmla="*/ 1952653 w 2757409"/>
              <a:gd name="connsiteY175" fmla="*/ 2044664 h 2757912"/>
              <a:gd name="connsiteX176" fmla="*/ 1769001 w 2757409"/>
              <a:gd name="connsiteY176" fmla="*/ 2128620 h 2757912"/>
              <a:gd name="connsiteX177" fmla="*/ 1844725 w 2757409"/>
              <a:gd name="connsiteY177" fmla="*/ 2030975 h 2757912"/>
              <a:gd name="connsiteX178" fmla="*/ 1869439 w 2757409"/>
              <a:gd name="connsiteY178" fmla="*/ 2012978 h 2757912"/>
              <a:gd name="connsiteX179" fmla="*/ 1847388 w 2757409"/>
              <a:gd name="connsiteY179" fmla="*/ 1883025 h 2757912"/>
              <a:gd name="connsiteX180" fmla="*/ 1776623 w 2757409"/>
              <a:gd name="connsiteY180" fmla="*/ 1881481 h 2757912"/>
              <a:gd name="connsiteX181" fmla="*/ 1735984 w 2757409"/>
              <a:gd name="connsiteY181" fmla="*/ 1922166 h 2757912"/>
              <a:gd name="connsiteX182" fmla="*/ 1736967 w 2757409"/>
              <a:gd name="connsiteY182" fmla="*/ 1991603 h 2757912"/>
              <a:gd name="connsiteX183" fmla="*/ 1783915 w 2757409"/>
              <a:gd name="connsiteY183" fmla="*/ 2033957 h 2757912"/>
              <a:gd name="connsiteX184" fmla="*/ 1844723 w 2757409"/>
              <a:gd name="connsiteY184" fmla="*/ 2030975 h 2757912"/>
              <a:gd name="connsiteX185" fmla="*/ 540524 w 2757409"/>
              <a:gd name="connsiteY185" fmla="*/ 2020615 h 2757912"/>
              <a:gd name="connsiteX186" fmla="*/ 524358 w 2757409"/>
              <a:gd name="connsiteY186" fmla="*/ 2006587 h 2757912"/>
              <a:gd name="connsiteX187" fmla="*/ 522693 w 2757409"/>
              <a:gd name="connsiteY187" fmla="*/ 1958670 h 2757912"/>
              <a:gd name="connsiteX188" fmla="*/ 601303 w 2757409"/>
              <a:gd name="connsiteY188" fmla="*/ 1977476 h 2757912"/>
              <a:gd name="connsiteX189" fmla="*/ 540524 w 2757409"/>
              <a:gd name="connsiteY189" fmla="*/ 2020615 h 2757912"/>
              <a:gd name="connsiteX190" fmla="*/ 777624 w 2757409"/>
              <a:gd name="connsiteY190" fmla="*/ 2020615 h 2757912"/>
              <a:gd name="connsiteX191" fmla="*/ 761458 w 2757409"/>
              <a:gd name="connsiteY191" fmla="*/ 2006587 h 2757912"/>
              <a:gd name="connsiteX192" fmla="*/ 759794 w 2757409"/>
              <a:gd name="connsiteY192" fmla="*/ 1958670 h 2757912"/>
              <a:gd name="connsiteX193" fmla="*/ 838403 w 2757409"/>
              <a:gd name="connsiteY193" fmla="*/ 1977476 h 2757912"/>
              <a:gd name="connsiteX194" fmla="*/ 777624 w 2757409"/>
              <a:gd name="connsiteY194" fmla="*/ 2020615 h 2757912"/>
              <a:gd name="connsiteX195" fmla="*/ 1477282 w 2757409"/>
              <a:gd name="connsiteY195" fmla="*/ 1984310 h 2757912"/>
              <a:gd name="connsiteX196" fmla="*/ 1460173 w 2757409"/>
              <a:gd name="connsiteY196" fmla="*/ 1904410 h 2757912"/>
              <a:gd name="connsiteX197" fmla="*/ 1520985 w 2757409"/>
              <a:gd name="connsiteY197" fmla="*/ 1755548 h 2757912"/>
              <a:gd name="connsiteX198" fmla="*/ 1609684 w 2757409"/>
              <a:gd name="connsiteY198" fmla="*/ 1668879 h 2757912"/>
              <a:gd name="connsiteX199" fmla="*/ 1810234 w 2757409"/>
              <a:gd name="connsiteY199" fmla="*/ 1607782 h 2757912"/>
              <a:gd name="connsiteX200" fmla="*/ 1859734 w 2757409"/>
              <a:gd name="connsiteY200" fmla="*/ 1631761 h 2757912"/>
              <a:gd name="connsiteX201" fmla="*/ 1839871 w 2757409"/>
              <a:gd name="connsiteY201" fmla="*/ 1688227 h 2757912"/>
              <a:gd name="connsiteX202" fmla="*/ 1804058 w 2757409"/>
              <a:gd name="connsiteY202" fmla="*/ 1693576 h 2757912"/>
              <a:gd name="connsiteX203" fmla="*/ 1645261 w 2757409"/>
              <a:gd name="connsiteY203" fmla="*/ 1749431 h 2757912"/>
              <a:gd name="connsiteX204" fmla="*/ 1542692 w 2757409"/>
              <a:gd name="connsiteY204" fmla="*/ 1936570 h 2757912"/>
              <a:gd name="connsiteX205" fmla="*/ 1501349 w 2757409"/>
              <a:gd name="connsiteY205" fmla="*/ 1989157 h 2757912"/>
              <a:gd name="connsiteX206" fmla="*/ 1477282 w 2757409"/>
              <a:gd name="connsiteY206" fmla="*/ 1984310 h 2757912"/>
              <a:gd name="connsiteX207" fmla="*/ 1325434 w 2757409"/>
              <a:gd name="connsiteY207" fmla="*/ 1821472 h 2757912"/>
              <a:gd name="connsiteX208" fmla="*/ 1303392 w 2757409"/>
              <a:gd name="connsiteY208" fmla="*/ 1788720 h 2757912"/>
              <a:gd name="connsiteX209" fmla="*/ 1360731 w 2757409"/>
              <a:gd name="connsiteY209" fmla="*/ 1662286 h 2757912"/>
              <a:gd name="connsiteX210" fmla="*/ 1662223 w 2757409"/>
              <a:gd name="connsiteY210" fmla="*/ 1442480 h 2757912"/>
              <a:gd name="connsiteX211" fmla="*/ 1807716 w 2757409"/>
              <a:gd name="connsiteY211" fmla="*/ 1423235 h 2757912"/>
              <a:gd name="connsiteX212" fmla="*/ 1945126 w 2757409"/>
              <a:gd name="connsiteY212" fmla="*/ 1439438 h 2757912"/>
              <a:gd name="connsiteX213" fmla="*/ 2027303 w 2757409"/>
              <a:gd name="connsiteY213" fmla="*/ 1497462 h 2757912"/>
              <a:gd name="connsiteX214" fmla="*/ 2005715 w 2757409"/>
              <a:gd name="connsiteY214" fmla="*/ 1533862 h 2757912"/>
              <a:gd name="connsiteX215" fmla="*/ 1962268 w 2757409"/>
              <a:gd name="connsiteY215" fmla="*/ 1534456 h 2757912"/>
              <a:gd name="connsiteX216" fmla="*/ 1866062 w 2757409"/>
              <a:gd name="connsiteY216" fmla="*/ 1511585 h 2757912"/>
              <a:gd name="connsiteX217" fmla="*/ 1624541 w 2757409"/>
              <a:gd name="connsiteY217" fmla="*/ 1547585 h 2757912"/>
              <a:gd name="connsiteX218" fmla="*/ 1489475 w 2757409"/>
              <a:gd name="connsiteY218" fmla="*/ 1640835 h 2757912"/>
              <a:gd name="connsiteX219" fmla="*/ 1391491 w 2757409"/>
              <a:gd name="connsiteY219" fmla="*/ 1786005 h 2757912"/>
              <a:gd name="connsiteX220" fmla="*/ 1370254 w 2757409"/>
              <a:gd name="connsiteY220" fmla="*/ 1819013 h 2757912"/>
              <a:gd name="connsiteX221" fmla="*/ 1325434 w 2757409"/>
              <a:gd name="connsiteY221" fmla="*/ 1821471 h 275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</a:cxnLst>
            <a:rect l="l" t="t" r="r" b="b"/>
            <a:pathLst>
              <a:path w="2757409" h="2757912">
                <a:moveTo>
                  <a:pt x="96217" y="2752396"/>
                </a:moveTo>
                <a:cubicBezTo>
                  <a:pt x="89956" y="2749213"/>
                  <a:pt x="82496" y="2742781"/>
                  <a:pt x="79639" y="2738101"/>
                </a:cubicBezTo>
                <a:cubicBezTo>
                  <a:pt x="70648" y="2723370"/>
                  <a:pt x="6905" y="2571054"/>
                  <a:pt x="3293" y="2555670"/>
                </a:cubicBezTo>
                <a:cubicBezTo>
                  <a:pt x="-1182" y="2536609"/>
                  <a:pt x="-1072" y="2457607"/>
                  <a:pt x="3475" y="2423773"/>
                </a:cubicBezTo>
                <a:cubicBezTo>
                  <a:pt x="12919" y="2353525"/>
                  <a:pt x="30657" y="2270899"/>
                  <a:pt x="54667" y="2185313"/>
                </a:cubicBezTo>
                <a:cubicBezTo>
                  <a:pt x="63398" y="2154193"/>
                  <a:pt x="71272" y="2122061"/>
                  <a:pt x="72165" y="2113910"/>
                </a:cubicBezTo>
                <a:cubicBezTo>
                  <a:pt x="73132" y="2105085"/>
                  <a:pt x="77596" y="2091462"/>
                  <a:pt x="83201" y="2080230"/>
                </a:cubicBezTo>
                <a:cubicBezTo>
                  <a:pt x="88377" y="2069856"/>
                  <a:pt x="96173" y="2050456"/>
                  <a:pt x="100524" y="2037119"/>
                </a:cubicBezTo>
                <a:cubicBezTo>
                  <a:pt x="136677" y="1926304"/>
                  <a:pt x="192920" y="1786770"/>
                  <a:pt x="236423" y="1699968"/>
                </a:cubicBezTo>
                <a:cubicBezTo>
                  <a:pt x="275364" y="1622267"/>
                  <a:pt x="295868" y="1594964"/>
                  <a:pt x="326669" y="1579800"/>
                </a:cubicBezTo>
                <a:cubicBezTo>
                  <a:pt x="342909" y="1571805"/>
                  <a:pt x="346866" y="1570979"/>
                  <a:pt x="368893" y="1570991"/>
                </a:cubicBezTo>
                <a:cubicBezTo>
                  <a:pt x="390442" y="1571003"/>
                  <a:pt x="395185" y="1571947"/>
                  <a:pt x="410712" y="1579308"/>
                </a:cubicBezTo>
                <a:cubicBezTo>
                  <a:pt x="465650" y="1605355"/>
                  <a:pt x="490814" y="1672228"/>
                  <a:pt x="479563" y="1762284"/>
                </a:cubicBezTo>
                <a:cubicBezTo>
                  <a:pt x="471154" y="1829598"/>
                  <a:pt x="461799" y="1863166"/>
                  <a:pt x="408665" y="2016680"/>
                </a:cubicBezTo>
                <a:cubicBezTo>
                  <a:pt x="380099" y="2099212"/>
                  <a:pt x="377820" y="2107220"/>
                  <a:pt x="381309" y="2112797"/>
                </a:cubicBezTo>
                <a:cubicBezTo>
                  <a:pt x="383403" y="2116143"/>
                  <a:pt x="392084" y="2129108"/>
                  <a:pt x="400600" y="2141607"/>
                </a:cubicBezTo>
                <a:cubicBezTo>
                  <a:pt x="430661" y="2185729"/>
                  <a:pt x="513169" y="2343072"/>
                  <a:pt x="548563" y="2423773"/>
                </a:cubicBezTo>
                <a:cubicBezTo>
                  <a:pt x="567259" y="2466400"/>
                  <a:pt x="572810" y="2472965"/>
                  <a:pt x="623760" y="2512711"/>
                </a:cubicBezTo>
                <a:cubicBezTo>
                  <a:pt x="695067" y="2568336"/>
                  <a:pt x="753923" y="2628169"/>
                  <a:pt x="791550" y="2683284"/>
                </a:cubicBezTo>
                <a:cubicBezTo>
                  <a:pt x="801549" y="2697932"/>
                  <a:pt x="804081" y="2703922"/>
                  <a:pt x="804078" y="2712923"/>
                </a:cubicBezTo>
                <a:cubicBezTo>
                  <a:pt x="804067" y="2743903"/>
                  <a:pt x="774477" y="2764803"/>
                  <a:pt x="746018" y="2753934"/>
                </a:cubicBezTo>
                <a:cubicBezTo>
                  <a:pt x="736975" y="2750481"/>
                  <a:pt x="730853" y="2745219"/>
                  <a:pt x="721348" y="2732731"/>
                </a:cubicBezTo>
                <a:cubicBezTo>
                  <a:pt x="682993" y="2682339"/>
                  <a:pt x="628898" y="2626632"/>
                  <a:pt x="584770" y="2592084"/>
                </a:cubicBezTo>
                <a:cubicBezTo>
                  <a:pt x="539294" y="2556480"/>
                  <a:pt x="510174" y="2531104"/>
                  <a:pt x="499947" y="2518165"/>
                </a:cubicBezTo>
                <a:cubicBezTo>
                  <a:pt x="494305" y="2511027"/>
                  <a:pt x="484506" y="2493234"/>
                  <a:pt x="478172" y="2478626"/>
                </a:cubicBezTo>
                <a:cubicBezTo>
                  <a:pt x="439442" y="2389295"/>
                  <a:pt x="358092" y="2233545"/>
                  <a:pt x="324231" y="2183893"/>
                </a:cubicBezTo>
                <a:cubicBezTo>
                  <a:pt x="280610" y="2119931"/>
                  <a:pt x="228304" y="2087690"/>
                  <a:pt x="189507" y="2100851"/>
                </a:cubicBezTo>
                <a:cubicBezTo>
                  <a:pt x="172779" y="2106524"/>
                  <a:pt x="166752" y="2112689"/>
                  <a:pt x="161742" y="2129250"/>
                </a:cubicBezTo>
                <a:cubicBezTo>
                  <a:pt x="157106" y="2144578"/>
                  <a:pt x="157126" y="2145209"/>
                  <a:pt x="162756" y="2160245"/>
                </a:cubicBezTo>
                <a:cubicBezTo>
                  <a:pt x="171947" y="2184795"/>
                  <a:pt x="197466" y="2232509"/>
                  <a:pt x="231653" y="2289066"/>
                </a:cubicBezTo>
                <a:cubicBezTo>
                  <a:pt x="249115" y="2317956"/>
                  <a:pt x="268580" y="2352719"/>
                  <a:pt x="274909" y="2366320"/>
                </a:cubicBezTo>
                <a:cubicBezTo>
                  <a:pt x="294512" y="2408448"/>
                  <a:pt x="325942" y="2511203"/>
                  <a:pt x="344875" y="2595061"/>
                </a:cubicBezTo>
                <a:cubicBezTo>
                  <a:pt x="353151" y="2631718"/>
                  <a:pt x="352565" y="2642456"/>
                  <a:pt x="341579" y="2655513"/>
                </a:cubicBezTo>
                <a:cubicBezTo>
                  <a:pt x="322467" y="2678228"/>
                  <a:pt x="290354" y="2676958"/>
                  <a:pt x="273000" y="2652801"/>
                </a:cubicBezTo>
                <a:cubicBezTo>
                  <a:pt x="270338" y="2649097"/>
                  <a:pt x="264333" y="2629090"/>
                  <a:pt x="259654" y="2608343"/>
                </a:cubicBezTo>
                <a:cubicBezTo>
                  <a:pt x="241970" y="2529917"/>
                  <a:pt x="213438" y="2436280"/>
                  <a:pt x="196436" y="2400870"/>
                </a:cubicBezTo>
                <a:cubicBezTo>
                  <a:pt x="186035" y="2379207"/>
                  <a:pt x="128169" y="2280368"/>
                  <a:pt x="122545" y="2274659"/>
                </a:cubicBezTo>
                <a:cubicBezTo>
                  <a:pt x="118147" y="2270194"/>
                  <a:pt x="92684" y="2390375"/>
                  <a:pt x="86097" y="2446694"/>
                </a:cubicBezTo>
                <a:cubicBezTo>
                  <a:pt x="81128" y="2489169"/>
                  <a:pt x="81017" y="2508964"/>
                  <a:pt x="85626" y="2530204"/>
                </a:cubicBezTo>
                <a:cubicBezTo>
                  <a:pt x="87556" y="2539096"/>
                  <a:pt x="104649" y="2582557"/>
                  <a:pt x="123612" y="2626784"/>
                </a:cubicBezTo>
                <a:cubicBezTo>
                  <a:pt x="154902" y="2699764"/>
                  <a:pt x="157963" y="2708324"/>
                  <a:pt x="156717" y="2719377"/>
                </a:cubicBezTo>
                <a:cubicBezTo>
                  <a:pt x="153337" y="2749365"/>
                  <a:pt x="122915" y="2765968"/>
                  <a:pt x="96216" y="2752396"/>
                </a:cubicBezTo>
                <a:close/>
                <a:moveTo>
                  <a:pt x="319619" y="2012195"/>
                </a:moveTo>
                <a:cubicBezTo>
                  <a:pt x="325005" y="1996264"/>
                  <a:pt x="339304" y="1954129"/>
                  <a:pt x="351394" y="1918563"/>
                </a:cubicBezTo>
                <a:cubicBezTo>
                  <a:pt x="399250" y="1777785"/>
                  <a:pt x="409094" y="1696127"/>
                  <a:pt x="382080" y="1664020"/>
                </a:cubicBezTo>
                <a:cubicBezTo>
                  <a:pt x="373688" y="1654046"/>
                  <a:pt x="367824" y="1653749"/>
                  <a:pt x="357122" y="1662755"/>
                </a:cubicBezTo>
                <a:cubicBezTo>
                  <a:pt x="330003" y="1685575"/>
                  <a:pt x="271080" y="1814716"/>
                  <a:pt x="211228" y="1982508"/>
                </a:cubicBezTo>
                <a:lnTo>
                  <a:pt x="200879" y="2011522"/>
                </a:lnTo>
                <a:lnTo>
                  <a:pt x="214331" y="2011522"/>
                </a:lnTo>
                <a:cubicBezTo>
                  <a:pt x="235062" y="2011522"/>
                  <a:pt x="262288" y="2018783"/>
                  <a:pt x="284299" y="2030182"/>
                </a:cubicBezTo>
                <a:cubicBezTo>
                  <a:pt x="295293" y="2035875"/>
                  <a:pt x="305534" y="2040675"/>
                  <a:pt x="307057" y="2040847"/>
                </a:cubicBezTo>
                <a:cubicBezTo>
                  <a:pt x="308580" y="2041009"/>
                  <a:pt x="314233" y="2028126"/>
                  <a:pt x="319619" y="2012195"/>
                </a:cubicBezTo>
                <a:close/>
                <a:moveTo>
                  <a:pt x="1532762" y="2754095"/>
                </a:moveTo>
                <a:cubicBezTo>
                  <a:pt x="1521901" y="2749364"/>
                  <a:pt x="1510752" y="2735785"/>
                  <a:pt x="1507567" y="2723408"/>
                </a:cubicBezTo>
                <a:cubicBezTo>
                  <a:pt x="1476050" y="2600929"/>
                  <a:pt x="1458247" y="2543001"/>
                  <a:pt x="1424591" y="2453412"/>
                </a:cubicBezTo>
                <a:cubicBezTo>
                  <a:pt x="1411554" y="2418710"/>
                  <a:pt x="1376036" y="2332540"/>
                  <a:pt x="1373618" y="2329746"/>
                </a:cubicBezTo>
                <a:cubicBezTo>
                  <a:pt x="1373109" y="2329159"/>
                  <a:pt x="1357210" y="2332408"/>
                  <a:pt x="1338286" y="2336966"/>
                </a:cubicBezTo>
                <a:cubicBezTo>
                  <a:pt x="1268563" y="2353761"/>
                  <a:pt x="1190547" y="2364512"/>
                  <a:pt x="1138749" y="2364462"/>
                </a:cubicBezTo>
                <a:cubicBezTo>
                  <a:pt x="1105779" y="2364439"/>
                  <a:pt x="1103720" y="2364088"/>
                  <a:pt x="1083629" y="2355316"/>
                </a:cubicBezTo>
                <a:cubicBezTo>
                  <a:pt x="1030624" y="2332174"/>
                  <a:pt x="981055" y="2289736"/>
                  <a:pt x="962116" y="2251284"/>
                </a:cubicBezTo>
                <a:cubicBezTo>
                  <a:pt x="943543" y="2213577"/>
                  <a:pt x="943404" y="2186550"/>
                  <a:pt x="961422" y="2116139"/>
                </a:cubicBezTo>
                <a:lnTo>
                  <a:pt x="970229" y="2081721"/>
                </a:lnTo>
                <a:lnTo>
                  <a:pt x="963271" y="2075265"/>
                </a:lnTo>
                <a:cubicBezTo>
                  <a:pt x="959443" y="2071714"/>
                  <a:pt x="947512" y="2062483"/>
                  <a:pt x="936755" y="2054752"/>
                </a:cubicBezTo>
                <a:cubicBezTo>
                  <a:pt x="914760" y="2038942"/>
                  <a:pt x="903773" y="2023350"/>
                  <a:pt x="903773" y="2007945"/>
                </a:cubicBezTo>
                <a:cubicBezTo>
                  <a:pt x="903773" y="1991998"/>
                  <a:pt x="916603" y="1964498"/>
                  <a:pt x="940762" y="1928660"/>
                </a:cubicBezTo>
                <a:cubicBezTo>
                  <a:pt x="953205" y="1910202"/>
                  <a:pt x="963007" y="1894786"/>
                  <a:pt x="962543" y="1894403"/>
                </a:cubicBezTo>
                <a:cubicBezTo>
                  <a:pt x="962080" y="1894020"/>
                  <a:pt x="949576" y="1886121"/>
                  <a:pt x="934757" y="1876848"/>
                </a:cubicBezTo>
                <a:cubicBezTo>
                  <a:pt x="888617" y="1847977"/>
                  <a:pt x="868641" y="1830111"/>
                  <a:pt x="856798" y="1807117"/>
                </a:cubicBezTo>
                <a:cubicBezTo>
                  <a:pt x="850456" y="1794805"/>
                  <a:pt x="852472" y="1773951"/>
                  <a:pt x="862824" y="1744770"/>
                </a:cubicBezTo>
                <a:cubicBezTo>
                  <a:pt x="867293" y="1732174"/>
                  <a:pt x="871760" y="1715645"/>
                  <a:pt x="872751" y="1708041"/>
                </a:cubicBezTo>
                <a:lnTo>
                  <a:pt x="874553" y="1694214"/>
                </a:lnTo>
                <a:lnTo>
                  <a:pt x="838645" y="1682668"/>
                </a:lnTo>
                <a:cubicBezTo>
                  <a:pt x="774015" y="1661889"/>
                  <a:pt x="749368" y="1645668"/>
                  <a:pt x="732830" y="1613030"/>
                </a:cubicBezTo>
                <a:cubicBezTo>
                  <a:pt x="717979" y="1583722"/>
                  <a:pt x="713810" y="1545916"/>
                  <a:pt x="721972" y="1514576"/>
                </a:cubicBezTo>
                <a:cubicBezTo>
                  <a:pt x="724500" y="1504873"/>
                  <a:pt x="740743" y="1472260"/>
                  <a:pt x="764194" y="1429808"/>
                </a:cubicBezTo>
                <a:cubicBezTo>
                  <a:pt x="805037" y="1355869"/>
                  <a:pt x="865975" y="1237764"/>
                  <a:pt x="871583" y="1221673"/>
                </a:cubicBezTo>
                <a:cubicBezTo>
                  <a:pt x="874743" y="1212610"/>
                  <a:pt x="874430" y="1210883"/>
                  <a:pt x="867444" y="1198771"/>
                </a:cubicBezTo>
                <a:cubicBezTo>
                  <a:pt x="863287" y="1191566"/>
                  <a:pt x="853573" y="1177773"/>
                  <a:pt x="845855" y="1168121"/>
                </a:cubicBezTo>
                <a:cubicBezTo>
                  <a:pt x="838138" y="1158468"/>
                  <a:pt x="829841" y="1146736"/>
                  <a:pt x="827418" y="1142050"/>
                </a:cubicBezTo>
                <a:cubicBezTo>
                  <a:pt x="815386" y="1118781"/>
                  <a:pt x="809567" y="1042718"/>
                  <a:pt x="809524" y="908142"/>
                </a:cubicBezTo>
                <a:cubicBezTo>
                  <a:pt x="809481" y="769285"/>
                  <a:pt x="813689" y="660581"/>
                  <a:pt x="820171" y="633125"/>
                </a:cubicBezTo>
                <a:cubicBezTo>
                  <a:pt x="837824" y="558358"/>
                  <a:pt x="897697" y="459876"/>
                  <a:pt x="998825" y="339271"/>
                </a:cubicBezTo>
                <a:cubicBezTo>
                  <a:pt x="1160674" y="146249"/>
                  <a:pt x="1352005" y="38187"/>
                  <a:pt x="1588260" y="6362"/>
                </a:cubicBezTo>
                <a:cubicBezTo>
                  <a:pt x="1647150" y="-1571"/>
                  <a:pt x="1762224" y="-2190"/>
                  <a:pt x="1823882" y="5095"/>
                </a:cubicBezTo>
                <a:cubicBezTo>
                  <a:pt x="2008693" y="26931"/>
                  <a:pt x="2186469" y="90918"/>
                  <a:pt x="2335169" y="189122"/>
                </a:cubicBezTo>
                <a:cubicBezTo>
                  <a:pt x="2384368" y="221614"/>
                  <a:pt x="2416521" y="248427"/>
                  <a:pt x="2461149" y="294179"/>
                </a:cubicBezTo>
                <a:cubicBezTo>
                  <a:pt x="2597710" y="434184"/>
                  <a:pt x="2683197" y="624079"/>
                  <a:pt x="2710252" y="847517"/>
                </a:cubicBezTo>
                <a:cubicBezTo>
                  <a:pt x="2720496" y="932125"/>
                  <a:pt x="2720489" y="1047492"/>
                  <a:pt x="2710236" y="1106649"/>
                </a:cubicBezTo>
                <a:cubicBezTo>
                  <a:pt x="2694634" y="1196669"/>
                  <a:pt x="2653619" y="1319224"/>
                  <a:pt x="2553489" y="1575019"/>
                </a:cubicBezTo>
                <a:cubicBezTo>
                  <a:pt x="2504129" y="1701118"/>
                  <a:pt x="2476825" y="1773693"/>
                  <a:pt x="2460736" y="1821562"/>
                </a:cubicBezTo>
                <a:lnTo>
                  <a:pt x="2448964" y="1856590"/>
                </a:lnTo>
                <a:lnTo>
                  <a:pt x="2449079" y="1910479"/>
                </a:lnTo>
                <a:cubicBezTo>
                  <a:pt x="2449241" y="1989199"/>
                  <a:pt x="2460404" y="2052424"/>
                  <a:pt x="2482356" y="2098996"/>
                </a:cubicBezTo>
                <a:cubicBezTo>
                  <a:pt x="2498443" y="2133125"/>
                  <a:pt x="2514097" y="2145704"/>
                  <a:pt x="2606689" y="2198901"/>
                </a:cubicBezTo>
                <a:cubicBezTo>
                  <a:pt x="2705297" y="2255555"/>
                  <a:pt x="2735673" y="2278708"/>
                  <a:pt x="2750540" y="2308543"/>
                </a:cubicBezTo>
                <a:cubicBezTo>
                  <a:pt x="2762506" y="2332557"/>
                  <a:pt x="2758604" y="2357186"/>
                  <a:pt x="2740667" y="2370868"/>
                </a:cubicBezTo>
                <a:cubicBezTo>
                  <a:pt x="2718472" y="2387798"/>
                  <a:pt x="2690032" y="2380442"/>
                  <a:pt x="2675309" y="2353962"/>
                </a:cubicBezTo>
                <a:cubicBezTo>
                  <a:pt x="2665189" y="2335761"/>
                  <a:pt x="2647587" y="2323131"/>
                  <a:pt x="2571558" y="2279516"/>
                </a:cubicBezTo>
                <a:cubicBezTo>
                  <a:pt x="2447734" y="2208482"/>
                  <a:pt x="2421689" y="2184789"/>
                  <a:pt x="2396378" y="2120156"/>
                </a:cubicBezTo>
                <a:cubicBezTo>
                  <a:pt x="2372675" y="2059627"/>
                  <a:pt x="2363019" y="1999612"/>
                  <a:pt x="2362862" y="1911826"/>
                </a:cubicBezTo>
                <a:lnTo>
                  <a:pt x="2362746" y="1848507"/>
                </a:lnTo>
                <a:lnTo>
                  <a:pt x="2371793" y="1817595"/>
                </a:lnTo>
                <a:cubicBezTo>
                  <a:pt x="2384810" y="1773119"/>
                  <a:pt x="2401909" y="1726338"/>
                  <a:pt x="2453564" y="1593881"/>
                </a:cubicBezTo>
                <a:cubicBezTo>
                  <a:pt x="2582673" y="1262810"/>
                  <a:pt x="2618434" y="1154960"/>
                  <a:pt x="2627966" y="1067895"/>
                </a:cubicBezTo>
                <a:cubicBezTo>
                  <a:pt x="2632094" y="1030197"/>
                  <a:pt x="2631489" y="938878"/>
                  <a:pt x="2626781" y="889040"/>
                </a:cubicBezTo>
                <a:cubicBezTo>
                  <a:pt x="2606744" y="676884"/>
                  <a:pt x="2536404" y="505346"/>
                  <a:pt x="2413596" y="369143"/>
                </a:cubicBezTo>
                <a:cubicBezTo>
                  <a:pt x="2288435" y="230329"/>
                  <a:pt x="2066455" y="126306"/>
                  <a:pt x="1826577" y="94059"/>
                </a:cubicBezTo>
                <a:cubicBezTo>
                  <a:pt x="1778733" y="87627"/>
                  <a:pt x="1667535" y="86281"/>
                  <a:pt x="1617768" y="91532"/>
                </a:cubicBezTo>
                <a:cubicBezTo>
                  <a:pt x="1398154" y="114700"/>
                  <a:pt x="1213999" y="215436"/>
                  <a:pt x="1065740" y="393501"/>
                </a:cubicBezTo>
                <a:cubicBezTo>
                  <a:pt x="981286" y="494935"/>
                  <a:pt x="920145" y="592840"/>
                  <a:pt x="905175" y="650612"/>
                </a:cubicBezTo>
                <a:cubicBezTo>
                  <a:pt x="896281" y="684936"/>
                  <a:pt x="893229" y="1001799"/>
                  <a:pt x="901061" y="1077715"/>
                </a:cubicBezTo>
                <a:cubicBezTo>
                  <a:pt x="903476" y="1101128"/>
                  <a:pt x="903507" y="1101198"/>
                  <a:pt x="921223" y="1124556"/>
                </a:cubicBezTo>
                <a:cubicBezTo>
                  <a:pt x="942917" y="1153157"/>
                  <a:pt x="956780" y="1180308"/>
                  <a:pt x="960805" y="1202076"/>
                </a:cubicBezTo>
                <a:cubicBezTo>
                  <a:pt x="963502" y="1216667"/>
                  <a:pt x="963173" y="1220690"/>
                  <a:pt x="957823" y="1238451"/>
                </a:cubicBezTo>
                <a:cubicBezTo>
                  <a:pt x="947435" y="1272942"/>
                  <a:pt x="908911" y="1349569"/>
                  <a:pt x="835351" y="1482061"/>
                </a:cubicBezTo>
                <a:cubicBezTo>
                  <a:pt x="807221" y="1532726"/>
                  <a:pt x="805436" y="1536842"/>
                  <a:pt x="805515" y="1550859"/>
                </a:cubicBezTo>
                <a:cubicBezTo>
                  <a:pt x="805571" y="1560801"/>
                  <a:pt x="807406" y="1568860"/>
                  <a:pt x="811020" y="1575049"/>
                </a:cubicBezTo>
                <a:cubicBezTo>
                  <a:pt x="816058" y="1583676"/>
                  <a:pt x="819760" y="1585489"/>
                  <a:pt x="863475" y="1600747"/>
                </a:cubicBezTo>
                <a:cubicBezTo>
                  <a:pt x="930157" y="1624020"/>
                  <a:pt x="945589" y="1633037"/>
                  <a:pt x="955290" y="1654394"/>
                </a:cubicBezTo>
                <a:cubicBezTo>
                  <a:pt x="963732" y="1672981"/>
                  <a:pt x="960841" y="1725669"/>
                  <a:pt x="949385" y="1762009"/>
                </a:cubicBezTo>
                <a:lnTo>
                  <a:pt x="944201" y="1778451"/>
                </a:lnTo>
                <a:lnTo>
                  <a:pt x="951116" y="1784089"/>
                </a:lnTo>
                <a:cubicBezTo>
                  <a:pt x="954919" y="1787190"/>
                  <a:pt x="970741" y="1797496"/>
                  <a:pt x="986275" y="1806991"/>
                </a:cubicBezTo>
                <a:cubicBezTo>
                  <a:pt x="1031155" y="1834426"/>
                  <a:pt x="1045467" y="1845869"/>
                  <a:pt x="1052139" y="1859651"/>
                </a:cubicBezTo>
                <a:cubicBezTo>
                  <a:pt x="1064032" y="1884221"/>
                  <a:pt x="1055953" y="1910227"/>
                  <a:pt x="1018872" y="1966736"/>
                </a:cubicBezTo>
                <a:lnTo>
                  <a:pt x="1001405" y="1993355"/>
                </a:lnTo>
                <a:lnTo>
                  <a:pt x="1019542" y="2010465"/>
                </a:lnTo>
                <a:cubicBezTo>
                  <a:pt x="1030565" y="2020865"/>
                  <a:pt x="1041231" y="2034203"/>
                  <a:pt x="1046735" y="2044472"/>
                </a:cubicBezTo>
                <a:cubicBezTo>
                  <a:pt x="1054733" y="2059395"/>
                  <a:pt x="1055783" y="2063728"/>
                  <a:pt x="1055732" y="2081577"/>
                </a:cubicBezTo>
                <a:cubicBezTo>
                  <a:pt x="1055690" y="2095736"/>
                  <a:pt x="1053471" y="2109044"/>
                  <a:pt x="1048317" y="2126035"/>
                </a:cubicBezTo>
                <a:cubicBezTo>
                  <a:pt x="1044270" y="2139373"/>
                  <a:pt x="1039135" y="2160844"/>
                  <a:pt x="1036906" y="2173748"/>
                </a:cubicBezTo>
                <a:cubicBezTo>
                  <a:pt x="1032968" y="2196548"/>
                  <a:pt x="1033020" y="2197598"/>
                  <a:pt x="1038744" y="2210905"/>
                </a:cubicBezTo>
                <a:cubicBezTo>
                  <a:pt x="1046890" y="2229841"/>
                  <a:pt x="1072562" y="2252768"/>
                  <a:pt x="1103094" y="2268375"/>
                </a:cubicBezTo>
                <a:cubicBezTo>
                  <a:pt x="1124129" y="2279127"/>
                  <a:pt x="1128932" y="2280578"/>
                  <a:pt x="1140131" y="2279565"/>
                </a:cubicBezTo>
                <a:cubicBezTo>
                  <a:pt x="1244792" y="2270095"/>
                  <a:pt x="1319838" y="2256497"/>
                  <a:pt x="1364954" y="2238825"/>
                </a:cubicBezTo>
                <a:cubicBezTo>
                  <a:pt x="1402635" y="2224065"/>
                  <a:pt x="1422754" y="2237155"/>
                  <a:pt x="1452629" y="2295873"/>
                </a:cubicBezTo>
                <a:cubicBezTo>
                  <a:pt x="1487830" y="2365057"/>
                  <a:pt x="1538588" y="2505390"/>
                  <a:pt x="1570522" y="2621815"/>
                </a:cubicBezTo>
                <a:cubicBezTo>
                  <a:pt x="1596122" y="2715148"/>
                  <a:pt x="1597263" y="2725569"/>
                  <a:pt x="1583661" y="2741735"/>
                </a:cubicBezTo>
                <a:cubicBezTo>
                  <a:pt x="1570519" y="2757354"/>
                  <a:pt x="1551082" y="2762075"/>
                  <a:pt x="1532763" y="2754095"/>
                </a:cubicBezTo>
                <a:close/>
                <a:moveTo>
                  <a:pt x="1755177" y="2496201"/>
                </a:moveTo>
                <a:cubicBezTo>
                  <a:pt x="1698244" y="2490481"/>
                  <a:pt x="1616543" y="2467766"/>
                  <a:pt x="1603812" y="2454117"/>
                </a:cubicBezTo>
                <a:cubicBezTo>
                  <a:pt x="1593598" y="2443167"/>
                  <a:pt x="1590824" y="2436360"/>
                  <a:pt x="1590824" y="2422247"/>
                </a:cubicBezTo>
                <a:cubicBezTo>
                  <a:pt x="1590824" y="2406176"/>
                  <a:pt x="1598691" y="2393033"/>
                  <a:pt x="1612542" y="2385967"/>
                </a:cubicBezTo>
                <a:cubicBezTo>
                  <a:pt x="1626207" y="2378995"/>
                  <a:pt x="1637102" y="2379274"/>
                  <a:pt x="1659733" y="2387174"/>
                </a:cubicBezTo>
                <a:cubicBezTo>
                  <a:pt x="1712135" y="2405467"/>
                  <a:pt x="1751102" y="2411671"/>
                  <a:pt x="1811758" y="2411378"/>
                </a:cubicBezTo>
                <a:cubicBezTo>
                  <a:pt x="1854538" y="2411170"/>
                  <a:pt x="1866398" y="2410135"/>
                  <a:pt x="1895439" y="2404072"/>
                </a:cubicBezTo>
                <a:cubicBezTo>
                  <a:pt x="1960200" y="2390549"/>
                  <a:pt x="2020768" y="2364388"/>
                  <a:pt x="2073060" y="2327354"/>
                </a:cubicBezTo>
                <a:cubicBezTo>
                  <a:pt x="2105645" y="2304276"/>
                  <a:pt x="2152786" y="2257178"/>
                  <a:pt x="2176172" y="2224337"/>
                </a:cubicBezTo>
                <a:cubicBezTo>
                  <a:pt x="2193189" y="2200438"/>
                  <a:pt x="2232071" y="2128189"/>
                  <a:pt x="2232071" y="2120466"/>
                </a:cubicBezTo>
                <a:cubicBezTo>
                  <a:pt x="2232071" y="2118554"/>
                  <a:pt x="2236041" y="2112779"/>
                  <a:pt x="2240893" y="2107634"/>
                </a:cubicBezTo>
                <a:cubicBezTo>
                  <a:pt x="2262086" y="2085163"/>
                  <a:pt x="2296902" y="2090468"/>
                  <a:pt x="2310334" y="2118216"/>
                </a:cubicBezTo>
                <a:cubicBezTo>
                  <a:pt x="2317817" y="2133675"/>
                  <a:pt x="2316446" y="2143335"/>
                  <a:pt x="2302157" y="2175806"/>
                </a:cubicBezTo>
                <a:cubicBezTo>
                  <a:pt x="2274478" y="2238709"/>
                  <a:pt x="2237986" y="2291693"/>
                  <a:pt x="2187840" y="2341789"/>
                </a:cubicBezTo>
                <a:cubicBezTo>
                  <a:pt x="2074794" y="2454723"/>
                  <a:pt x="1913893" y="2512147"/>
                  <a:pt x="1755177" y="2496201"/>
                </a:cubicBezTo>
                <a:close/>
                <a:moveTo>
                  <a:pt x="669851" y="2365505"/>
                </a:moveTo>
                <a:cubicBezTo>
                  <a:pt x="664931" y="2362996"/>
                  <a:pt x="657656" y="2356684"/>
                  <a:pt x="653686" y="2351477"/>
                </a:cubicBezTo>
                <a:cubicBezTo>
                  <a:pt x="644233" y="2339084"/>
                  <a:pt x="643400" y="2315107"/>
                  <a:pt x="652021" y="2303560"/>
                </a:cubicBezTo>
                <a:cubicBezTo>
                  <a:pt x="676709" y="2270491"/>
                  <a:pt x="726115" y="2282312"/>
                  <a:pt x="730630" y="2322366"/>
                </a:cubicBezTo>
                <a:cubicBezTo>
                  <a:pt x="734252" y="2354502"/>
                  <a:pt x="698307" y="2380014"/>
                  <a:pt x="669851" y="2365505"/>
                </a:cubicBezTo>
                <a:close/>
                <a:moveTo>
                  <a:pt x="1775145" y="2308404"/>
                </a:moveTo>
                <a:cubicBezTo>
                  <a:pt x="1749597" y="2292213"/>
                  <a:pt x="1745897" y="2261297"/>
                  <a:pt x="1767054" y="2240790"/>
                </a:cubicBezTo>
                <a:cubicBezTo>
                  <a:pt x="1776323" y="2231806"/>
                  <a:pt x="1776425" y="2231780"/>
                  <a:pt x="1817625" y="2228201"/>
                </a:cubicBezTo>
                <a:cubicBezTo>
                  <a:pt x="1844877" y="2225833"/>
                  <a:pt x="1867150" y="2222224"/>
                  <a:pt x="1883157" y="2217585"/>
                </a:cubicBezTo>
                <a:cubicBezTo>
                  <a:pt x="1989059" y="2186890"/>
                  <a:pt x="2064196" y="2095801"/>
                  <a:pt x="2075388" y="1984542"/>
                </a:cubicBezTo>
                <a:cubicBezTo>
                  <a:pt x="2079222" y="1946434"/>
                  <a:pt x="2091288" y="1932035"/>
                  <a:pt x="2119386" y="1932035"/>
                </a:cubicBezTo>
                <a:cubicBezTo>
                  <a:pt x="2136544" y="1932035"/>
                  <a:pt x="2145638" y="1937053"/>
                  <a:pt x="2155957" y="1952216"/>
                </a:cubicBezTo>
                <a:cubicBezTo>
                  <a:pt x="2163325" y="1963043"/>
                  <a:pt x="2163851" y="1979884"/>
                  <a:pt x="2157954" y="2016243"/>
                </a:cubicBezTo>
                <a:cubicBezTo>
                  <a:pt x="2139865" y="2127787"/>
                  <a:pt x="2068846" y="2224728"/>
                  <a:pt x="1968028" y="2275496"/>
                </a:cubicBezTo>
                <a:cubicBezTo>
                  <a:pt x="1918870" y="2300250"/>
                  <a:pt x="1878943" y="2310355"/>
                  <a:pt x="1822535" y="2312318"/>
                </a:cubicBezTo>
                <a:cubicBezTo>
                  <a:pt x="1787009" y="2313554"/>
                  <a:pt x="1782713" y="2313201"/>
                  <a:pt x="1775145" y="2308404"/>
                </a:cubicBezTo>
                <a:close/>
                <a:moveTo>
                  <a:pt x="1769001" y="2128620"/>
                </a:moveTo>
                <a:cubicBezTo>
                  <a:pt x="1722862" y="2118607"/>
                  <a:pt x="1676959" y="2083249"/>
                  <a:pt x="1655506" y="2041197"/>
                </a:cubicBezTo>
                <a:cubicBezTo>
                  <a:pt x="1629630" y="1990473"/>
                  <a:pt x="1632791" y="1922056"/>
                  <a:pt x="1663182" y="1875031"/>
                </a:cubicBezTo>
                <a:cubicBezTo>
                  <a:pt x="1722047" y="1783951"/>
                  <a:pt x="1847962" y="1769677"/>
                  <a:pt x="1923458" y="1845525"/>
                </a:cubicBezTo>
                <a:cubicBezTo>
                  <a:pt x="1976645" y="1898962"/>
                  <a:pt x="1988070" y="1976888"/>
                  <a:pt x="1952653" y="2044664"/>
                </a:cubicBezTo>
                <a:cubicBezTo>
                  <a:pt x="1919191" y="2108701"/>
                  <a:pt x="1841300" y="2144308"/>
                  <a:pt x="1769001" y="2128620"/>
                </a:cubicBezTo>
                <a:close/>
                <a:moveTo>
                  <a:pt x="1844725" y="2030975"/>
                </a:moveTo>
                <a:cubicBezTo>
                  <a:pt x="1851694" y="2027892"/>
                  <a:pt x="1862816" y="2019793"/>
                  <a:pt x="1869439" y="2012978"/>
                </a:cubicBezTo>
                <a:cubicBezTo>
                  <a:pt x="1907759" y="1973548"/>
                  <a:pt x="1896490" y="1907139"/>
                  <a:pt x="1847388" y="1883025"/>
                </a:cubicBezTo>
                <a:cubicBezTo>
                  <a:pt x="1826762" y="1872896"/>
                  <a:pt x="1795428" y="1872212"/>
                  <a:pt x="1776623" y="1881481"/>
                </a:cubicBezTo>
                <a:cubicBezTo>
                  <a:pt x="1760686" y="1889336"/>
                  <a:pt x="1743622" y="1906419"/>
                  <a:pt x="1735984" y="1922166"/>
                </a:cubicBezTo>
                <a:cubicBezTo>
                  <a:pt x="1726810" y="1941079"/>
                  <a:pt x="1727261" y="1972874"/>
                  <a:pt x="1736967" y="1991603"/>
                </a:cubicBezTo>
                <a:cubicBezTo>
                  <a:pt x="1746046" y="2009118"/>
                  <a:pt x="1767154" y="2028161"/>
                  <a:pt x="1783915" y="2033957"/>
                </a:cubicBezTo>
                <a:cubicBezTo>
                  <a:pt x="1800814" y="2039801"/>
                  <a:pt x="1827759" y="2038479"/>
                  <a:pt x="1844723" y="2030975"/>
                </a:cubicBezTo>
                <a:close/>
                <a:moveTo>
                  <a:pt x="540524" y="2020615"/>
                </a:moveTo>
                <a:cubicBezTo>
                  <a:pt x="535604" y="2018106"/>
                  <a:pt x="528329" y="2011794"/>
                  <a:pt x="524358" y="2006587"/>
                </a:cubicBezTo>
                <a:cubicBezTo>
                  <a:pt x="514906" y="1994194"/>
                  <a:pt x="514073" y="1970217"/>
                  <a:pt x="522693" y="1958670"/>
                </a:cubicBezTo>
                <a:cubicBezTo>
                  <a:pt x="547382" y="1925601"/>
                  <a:pt x="596788" y="1937421"/>
                  <a:pt x="601303" y="1977476"/>
                </a:cubicBezTo>
                <a:cubicBezTo>
                  <a:pt x="604925" y="2009612"/>
                  <a:pt x="568980" y="2035124"/>
                  <a:pt x="540524" y="2020615"/>
                </a:cubicBezTo>
                <a:close/>
                <a:moveTo>
                  <a:pt x="777624" y="2020615"/>
                </a:moveTo>
                <a:cubicBezTo>
                  <a:pt x="772704" y="2018106"/>
                  <a:pt x="765429" y="2011794"/>
                  <a:pt x="761458" y="2006587"/>
                </a:cubicBezTo>
                <a:cubicBezTo>
                  <a:pt x="752006" y="1994194"/>
                  <a:pt x="751173" y="1970217"/>
                  <a:pt x="759794" y="1958670"/>
                </a:cubicBezTo>
                <a:cubicBezTo>
                  <a:pt x="784482" y="1925601"/>
                  <a:pt x="833888" y="1937421"/>
                  <a:pt x="838403" y="1977476"/>
                </a:cubicBezTo>
                <a:cubicBezTo>
                  <a:pt x="842025" y="2009612"/>
                  <a:pt x="806080" y="2035124"/>
                  <a:pt x="777624" y="2020615"/>
                </a:cubicBezTo>
                <a:close/>
                <a:moveTo>
                  <a:pt x="1477282" y="1984310"/>
                </a:moveTo>
                <a:cubicBezTo>
                  <a:pt x="1456408" y="1971870"/>
                  <a:pt x="1452325" y="1952800"/>
                  <a:pt x="1460173" y="1904410"/>
                </a:cubicBezTo>
                <a:cubicBezTo>
                  <a:pt x="1468374" y="1853840"/>
                  <a:pt x="1491190" y="1797989"/>
                  <a:pt x="1520985" y="1755548"/>
                </a:cubicBezTo>
                <a:cubicBezTo>
                  <a:pt x="1540465" y="1727802"/>
                  <a:pt x="1582132" y="1687088"/>
                  <a:pt x="1609684" y="1668879"/>
                </a:cubicBezTo>
                <a:cubicBezTo>
                  <a:pt x="1672898" y="1627102"/>
                  <a:pt x="1743482" y="1605599"/>
                  <a:pt x="1810234" y="1607782"/>
                </a:cubicBezTo>
                <a:cubicBezTo>
                  <a:pt x="1842781" y="1608846"/>
                  <a:pt x="1849533" y="1612117"/>
                  <a:pt x="1859734" y="1631761"/>
                </a:cubicBezTo>
                <a:cubicBezTo>
                  <a:pt x="1870622" y="1652726"/>
                  <a:pt x="1861921" y="1677460"/>
                  <a:pt x="1839871" y="1688227"/>
                </a:cubicBezTo>
                <a:cubicBezTo>
                  <a:pt x="1831356" y="1692384"/>
                  <a:pt x="1823380" y="1693576"/>
                  <a:pt x="1804058" y="1693576"/>
                </a:cubicBezTo>
                <a:cubicBezTo>
                  <a:pt x="1747890" y="1693576"/>
                  <a:pt x="1693530" y="1712696"/>
                  <a:pt x="1645261" y="1749431"/>
                </a:cubicBezTo>
                <a:cubicBezTo>
                  <a:pt x="1587006" y="1793765"/>
                  <a:pt x="1550327" y="1860687"/>
                  <a:pt x="1542692" y="1936570"/>
                </a:cubicBezTo>
                <a:cubicBezTo>
                  <a:pt x="1539044" y="1972822"/>
                  <a:pt x="1527654" y="1987311"/>
                  <a:pt x="1501349" y="1989157"/>
                </a:cubicBezTo>
                <a:cubicBezTo>
                  <a:pt x="1490287" y="1989933"/>
                  <a:pt x="1484894" y="1988848"/>
                  <a:pt x="1477282" y="1984310"/>
                </a:cubicBezTo>
                <a:close/>
                <a:moveTo>
                  <a:pt x="1325434" y="1821472"/>
                </a:moveTo>
                <a:cubicBezTo>
                  <a:pt x="1314937" y="1816265"/>
                  <a:pt x="1305114" y="1801670"/>
                  <a:pt x="1303392" y="1788720"/>
                </a:cubicBezTo>
                <a:cubicBezTo>
                  <a:pt x="1301001" y="1770741"/>
                  <a:pt x="1327949" y="1711319"/>
                  <a:pt x="1360731" y="1662286"/>
                </a:cubicBezTo>
                <a:cubicBezTo>
                  <a:pt x="1432327" y="1555195"/>
                  <a:pt x="1537051" y="1478845"/>
                  <a:pt x="1662223" y="1442480"/>
                </a:cubicBezTo>
                <a:cubicBezTo>
                  <a:pt x="1713310" y="1427637"/>
                  <a:pt x="1745334" y="1423401"/>
                  <a:pt x="1807716" y="1423235"/>
                </a:cubicBezTo>
                <a:cubicBezTo>
                  <a:pt x="1868727" y="1423074"/>
                  <a:pt x="1893979" y="1426050"/>
                  <a:pt x="1945126" y="1439438"/>
                </a:cubicBezTo>
                <a:cubicBezTo>
                  <a:pt x="2010648" y="1456589"/>
                  <a:pt x="2027303" y="1468349"/>
                  <a:pt x="2027303" y="1497462"/>
                </a:cubicBezTo>
                <a:cubicBezTo>
                  <a:pt x="2027303" y="1513573"/>
                  <a:pt x="2019636" y="1526500"/>
                  <a:pt x="2005715" y="1533862"/>
                </a:cubicBezTo>
                <a:cubicBezTo>
                  <a:pt x="1991372" y="1541447"/>
                  <a:pt x="1980384" y="1541598"/>
                  <a:pt x="1962268" y="1534456"/>
                </a:cubicBezTo>
                <a:cubicBezTo>
                  <a:pt x="1940889" y="1526028"/>
                  <a:pt x="1898040" y="1515842"/>
                  <a:pt x="1866062" y="1511585"/>
                </a:cubicBezTo>
                <a:cubicBezTo>
                  <a:pt x="1785260" y="1500827"/>
                  <a:pt x="1699310" y="1513640"/>
                  <a:pt x="1624541" y="1547585"/>
                </a:cubicBezTo>
                <a:cubicBezTo>
                  <a:pt x="1570241" y="1572238"/>
                  <a:pt x="1531499" y="1598986"/>
                  <a:pt x="1489475" y="1640835"/>
                </a:cubicBezTo>
                <a:cubicBezTo>
                  <a:pt x="1446424" y="1683707"/>
                  <a:pt x="1417378" y="1726741"/>
                  <a:pt x="1391491" y="1786005"/>
                </a:cubicBezTo>
                <a:cubicBezTo>
                  <a:pt x="1382347" y="1806940"/>
                  <a:pt x="1377940" y="1813790"/>
                  <a:pt x="1370254" y="1819013"/>
                </a:cubicBezTo>
                <a:cubicBezTo>
                  <a:pt x="1358861" y="1826755"/>
                  <a:pt x="1338354" y="1827880"/>
                  <a:pt x="1325434" y="182147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19A2D33-DD7E-A97A-90A8-4CBBC7EFE6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81914" y="3511406"/>
            <a:ext cx="285750" cy="22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0850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21">
            <a:extLst>
              <a:ext uri="{FF2B5EF4-FFF2-40B4-BE49-F238E27FC236}">
                <a16:creationId xmlns:a16="http://schemas.microsoft.com/office/drawing/2014/main" id="{E132A5A0-656A-7AE7-A162-BF870B298815}"/>
              </a:ext>
            </a:extLst>
          </p:cNvPr>
          <p:cNvSpPr txBox="1"/>
          <p:nvPr/>
        </p:nvSpPr>
        <p:spPr>
          <a:xfrm>
            <a:off x="2881640" y="1520825"/>
            <a:ext cx="8813664" cy="360000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Proactive prevention with OM-85</a:t>
            </a:r>
            <a:endParaRPr lang="en-GB" dirty="0"/>
          </a:p>
        </p:txBody>
      </p: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2970A732-939D-F4E1-97C5-BD2181CD6E68}"/>
              </a:ext>
            </a:extLst>
          </p:cNvPr>
          <p:cNvGrpSpPr/>
          <p:nvPr/>
        </p:nvGrpSpPr>
        <p:grpSpPr>
          <a:xfrm>
            <a:off x="3075322" y="2026256"/>
            <a:ext cx="4108760" cy="3980843"/>
            <a:chOff x="3104198" y="2026256"/>
            <a:chExt cx="4108760" cy="3980843"/>
          </a:xfrm>
        </p:grpSpPr>
        <p:sp>
          <p:nvSpPr>
            <p:cNvPr id="71" name="Rectangle 46">
              <a:extLst>
                <a:ext uri="{FF2B5EF4-FFF2-40B4-BE49-F238E27FC236}">
                  <a16:creationId xmlns:a16="http://schemas.microsoft.com/office/drawing/2014/main" id="{D4F8A7CE-9BC6-F93A-E768-7C98A0F102C0}"/>
                </a:ext>
              </a:extLst>
            </p:cNvPr>
            <p:cNvSpPr/>
            <p:nvPr/>
          </p:nvSpPr>
          <p:spPr>
            <a:xfrm>
              <a:off x="3108958" y="2048316"/>
              <a:ext cx="4104000" cy="39587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72" name="Left Bracket 246">
              <a:extLst>
                <a:ext uri="{FF2B5EF4-FFF2-40B4-BE49-F238E27FC236}">
                  <a16:creationId xmlns:a16="http://schemas.microsoft.com/office/drawing/2014/main" id="{37FEB739-6214-7C2D-E232-7ECE3005B161}"/>
                </a:ext>
              </a:extLst>
            </p:cNvPr>
            <p:cNvSpPr/>
            <p:nvPr/>
          </p:nvSpPr>
          <p:spPr>
            <a:xfrm rot="5400000">
              <a:off x="4993354" y="1371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73" name="Left Bracket 246">
              <a:extLst>
                <a:ext uri="{FF2B5EF4-FFF2-40B4-BE49-F238E27FC236}">
                  <a16:creationId xmlns:a16="http://schemas.microsoft.com/office/drawing/2014/main" id="{6A1781FC-92FC-8B38-76B7-4F94472B6CDE}"/>
                </a:ext>
              </a:extLst>
            </p:cNvPr>
            <p:cNvSpPr/>
            <p:nvPr/>
          </p:nvSpPr>
          <p:spPr>
            <a:xfrm rot="16200000">
              <a:off x="4993355" y="3794699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grpSp>
        <p:nvGrpSpPr>
          <p:cNvPr id="74" name="Gruppo 73">
            <a:extLst>
              <a:ext uri="{FF2B5EF4-FFF2-40B4-BE49-F238E27FC236}">
                <a16:creationId xmlns:a16="http://schemas.microsoft.com/office/drawing/2014/main" id="{CEF14BF7-FC5F-C8CD-4D29-81BF9D0725FA}"/>
              </a:ext>
            </a:extLst>
          </p:cNvPr>
          <p:cNvGrpSpPr/>
          <p:nvPr/>
        </p:nvGrpSpPr>
        <p:grpSpPr>
          <a:xfrm>
            <a:off x="7430700" y="2026257"/>
            <a:ext cx="4104239" cy="3980843"/>
            <a:chOff x="7392199" y="2026257"/>
            <a:chExt cx="4104239" cy="3980843"/>
          </a:xfrm>
        </p:grpSpPr>
        <p:sp>
          <p:nvSpPr>
            <p:cNvPr id="75" name="Rectangle 46">
              <a:extLst>
                <a:ext uri="{FF2B5EF4-FFF2-40B4-BE49-F238E27FC236}">
                  <a16:creationId xmlns:a16="http://schemas.microsoft.com/office/drawing/2014/main" id="{D36C2BE5-BCF7-914C-FCD9-6217906F4CE0}"/>
                </a:ext>
              </a:extLst>
            </p:cNvPr>
            <p:cNvSpPr/>
            <p:nvPr/>
          </p:nvSpPr>
          <p:spPr>
            <a:xfrm>
              <a:off x="7392199" y="2048316"/>
              <a:ext cx="4104000" cy="39587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76" name="Left Bracket 246">
              <a:extLst>
                <a:ext uri="{FF2B5EF4-FFF2-40B4-BE49-F238E27FC236}">
                  <a16:creationId xmlns:a16="http://schemas.microsoft.com/office/drawing/2014/main" id="{5BFAA38D-5AAB-3317-1783-C4D6A87EC17C}"/>
                </a:ext>
              </a:extLst>
            </p:cNvPr>
            <p:cNvSpPr/>
            <p:nvPr/>
          </p:nvSpPr>
          <p:spPr>
            <a:xfrm rot="5400000">
              <a:off x="9284038" y="137101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77" name="Left Bracket 246">
              <a:extLst>
                <a:ext uri="{FF2B5EF4-FFF2-40B4-BE49-F238E27FC236}">
                  <a16:creationId xmlns:a16="http://schemas.microsoft.com/office/drawing/2014/main" id="{B2F29922-4734-445A-1E81-EA4A096409ED}"/>
                </a:ext>
              </a:extLst>
            </p:cNvPr>
            <p:cNvSpPr/>
            <p:nvPr/>
          </p:nvSpPr>
          <p:spPr>
            <a:xfrm rot="16200000">
              <a:off x="9284039" y="37947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sp>
        <p:nvSpPr>
          <p:cNvPr id="78" name="Rettangolo 2">
            <a:extLst>
              <a:ext uri="{FF2B5EF4-FFF2-40B4-BE49-F238E27FC236}">
                <a16:creationId xmlns:a16="http://schemas.microsoft.com/office/drawing/2014/main" id="{92468A90-9927-EBC8-EC7A-6D10D1D6F404}"/>
              </a:ext>
            </a:extLst>
          </p:cNvPr>
          <p:cNvSpPr/>
          <p:nvPr/>
        </p:nvSpPr>
        <p:spPr>
          <a:xfrm>
            <a:off x="3224082" y="2168888"/>
            <a:ext cx="38160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Management</a:t>
            </a:r>
            <a:r>
              <a:rPr kumimoji="0" lang="en-GB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 (March 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2023)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79" name="Rettangolo 2">
            <a:extLst>
              <a:ext uri="{FF2B5EF4-FFF2-40B4-BE49-F238E27FC236}">
                <a16:creationId xmlns:a16="http://schemas.microsoft.com/office/drawing/2014/main" id="{CFF6216F-F77C-E39C-173D-94DDAE7EFD6C}"/>
              </a:ext>
            </a:extLst>
          </p:cNvPr>
          <p:cNvSpPr/>
          <p:nvPr/>
        </p:nvSpPr>
        <p:spPr>
          <a:xfrm>
            <a:off x="7574700" y="2168888"/>
            <a:ext cx="38160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Follow-up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 </a:t>
            </a:r>
            <a:r>
              <a:rPr kumimoji="0" lang="en-GB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(2023–2024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A6BD8-BCCC-BA28-8F9A-6D27BB5DF2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H"/>
              <a:t>Disease management &amp; follow-up</a:t>
            </a:r>
          </a:p>
        </p:txBody>
      </p:sp>
      <p:sp>
        <p:nvSpPr>
          <p:cNvPr id="53" name="Title 22">
            <a:extLst>
              <a:ext uri="{FF2B5EF4-FFF2-40B4-BE49-F238E27FC236}">
                <a16:creationId xmlns:a16="http://schemas.microsoft.com/office/drawing/2014/main" id="{D12D5E6C-F97C-71FF-81B7-62FCACCDE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Clinical example:</a:t>
            </a:r>
            <a:br>
              <a:rPr lang="en-GB" noProof="0" dirty="0"/>
            </a:br>
            <a:r>
              <a:rPr lang="en-GB" b="0" noProof="0" dirty="0"/>
              <a:t>Recurrent RTIs in a 60-year-old man with asthma</a:t>
            </a:r>
            <a:endParaRPr lang="en-GB" b="0" dirty="0"/>
          </a:p>
        </p:txBody>
      </p:sp>
      <p:sp>
        <p:nvSpPr>
          <p:cNvPr id="55" name="Segnaposto testo 54">
            <a:extLst>
              <a:ext uri="{FF2B5EF4-FFF2-40B4-BE49-F238E27FC236}">
                <a16:creationId xmlns:a16="http://schemas.microsoft.com/office/drawing/2014/main" id="{71362BB0-E7F1-14DE-8977-F60EBF7B519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*OM-85 was administered 10 days per month during 3 consecutive months.</a:t>
            </a:r>
            <a:endParaRPr lang="en-US" dirty="0"/>
          </a:p>
          <a:p>
            <a:r>
              <a:rPr lang="en-US" dirty="0"/>
              <a:t>ICS, inhaled corticosteroid; LABA, long-acting beta agonist; RTI, respiratory tract infection.</a:t>
            </a:r>
          </a:p>
          <a:p>
            <a:r>
              <a:rPr lang="en-US" dirty="0"/>
              <a:t>Please note that while these cases cover real data and circumstances, the patient names and images used are fictitious. This case is based on local prescription guidelines.</a:t>
            </a:r>
            <a:endParaRPr lang="en-GB" dirty="0"/>
          </a:p>
        </p:txBody>
      </p: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17DA1732-C8A5-F80F-506E-0FC79C019A5D}"/>
              </a:ext>
            </a:extLst>
          </p:cNvPr>
          <p:cNvGrpSpPr/>
          <p:nvPr/>
        </p:nvGrpSpPr>
        <p:grpSpPr>
          <a:xfrm>
            <a:off x="371399" y="3921989"/>
            <a:ext cx="2016000" cy="2097916"/>
            <a:chOff x="371399" y="3789254"/>
            <a:chExt cx="2016000" cy="2097916"/>
          </a:xfrm>
        </p:grpSpPr>
        <p:pic>
          <p:nvPicPr>
            <p:cNvPr id="57" name="object 25">
              <a:extLst>
                <a:ext uri="{FF2B5EF4-FFF2-40B4-BE49-F238E27FC236}">
                  <a16:creationId xmlns:a16="http://schemas.microsoft.com/office/drawing/2014/main" id="{1B9B7F3B-ABBD-9325-F6D8-378D411A053B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291" t="6183" r="9173" b="10735"/>
            <a:stretch/>
          </p:blipFill>
          <p:spPr>
            <a:xfrm>
              <a:off x="809245" y="3789254"/>
              <a:ext cx="1152000" cy="1152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127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8" name="TextBox 23">
              <a:extLst>
                <a:ext uri="{FF2B5EF4-FFF2-40B4-BE49-F238E27FC236}">
                  <a16:creationId xmlns:a16="http://schemas.microsoft.com/office/drawing/2014/main" id="{9A713ACE-08F8-FA26-4B83-B2BF541CE8D0}"/>
                </a:ext>
              </a:extLst>
            </p:cNvPr>
            <p:cNvSpPr txBox="1"/>
            <p:nvPr/>
          </p:nvSpPr>
          <p:spPr>
            <a:xfrm>
              <a:off x="371399" y="5050917"/>
              <a:ext cx="2016000" cy="252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Dr Gerardo Palmiero</a:t>
              </a:r>
            </a:p>
          </p:txBody>
        </p:sp>
        <p:sp>
          <p:nvSpPr>
            <p:cNvPr id="59" name="TextBox 23">
              <a:extLst>
                <a:ext uri="{FF2B5EF4-FFF2-40B4-BE49-F238E27FC236}">
                  <a16:creationId xmlns:a16="http://schemas.microsoft.com/office/drawing/2014/main" id="{3FEF0863-2B78-9F6B-FD04-BBCFDA032BCF}"/>
                </a:ext>
              </a:extLst>
            </p:cNvPr>
            <p:cNvSpPr txBox="1"/>
            <p:nvPr/>
          </p:nvSpPr>
          <p:spPr>
            <a:xfrm>
              <a:off x="371399" y="5302917"/>
              <a:ext cx="2016000" cy="584253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PNEUMONOLOGIST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UO </a:t>
              </a:r>
              <a:r>
                <a:rPr kumimoji="0" lang="en-US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Pneumologia</a:t>
              </a: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-Ospedale</a:t>
              </a:r>
              <a:b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Versilia, Lucca, Italy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60" name="object 30">
              <a:extLst>
                <a:ext uri="{FF2B5EF4-FFF2-40B4-BE49-F238E27FC236}">
                  <a16:creationId xmlns:a16="http://schemas.microsoft.com/office/drawing/2014/main" id="{0F4274B5-0CE7-A927-5275-3D574E01D3CE}"/>
                </a:ext>
              </a:extLst>
            </p:cNvPr>
            <p:cNvSpPr txBox="1"/>
            <p:nvPr/>
          </p:nvSpPr>
          <p:spPr>
            <a:xfrm>
              <a:off x="1343399" y="4707810"/>
              <a:ext cx="1044000" cy="144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vert="horz" wrap="square" lIns="0" tIns="0" rIns="0" bIns="7200" rtlCol="0" anchor="ctr" anchorCtr="0">
              <a:noAutofit/>
            </a:bodyPr>
            <a:lstStyle>
              <a:defPPr>
                <a:defRPr kern="0"/>
              </a:defPPr>
            </a:lstStyle>
            <a:p>
              <a:pPr algn="ctr"/>
              <a:r>
                <a:rPr sz="900" dirty="0">
                  <a:solidFill>
                    <a:schemeClr val="accent1">
                      <a:lumMod val="50000"/>
                    </a:schemeClr>
                  </a:solidFill>
                  <a:cs typeface="Arial"/>
                </a:rPr>
                <a:t>Case presented by</a:t>
              </a:r>
            </a:p>
          </p:txBody>
        </p:sp>
        <p:cxnSp>
          <p:nvCxnSpPr>
            <p:cNvPr id="61" name="Connettore diritto 60">
              <a:extLst>
                <a:ext uri="{FF2B5EF4-FFF2-40B4-BE49-F238E27FC236}">
                  <a16:creationId xmlns:a16="http://schemas.microsoft.com/office/drawing/2014/main" id="{D49498C3-039E-158C-D1D4-20CF4FB5E7F1}"/>
                </a:ext>
              </a:extLst>
            </p:cNvPr>
            <p:cNvCxnSpPr>
              <a:cxnSpLocks/>
            </p:cNvCxnSpPr>
            <p:nvPr/>
          </p:nvCxnSpPr>
          <p:spPr>
            <a:xfrm>
              <a:off x="461399" y="5544127"/>
              <a:ext cx="1836000" cy="0"/>
            </a:xfrm>
            <a:prstGeom prst="line">
              <a:avLst/>
            </a:prstGeom>
            <a:ln w="15875" cap="rnd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9D3CD431-9948-57FE-8F05-8132D1551953}"/>
              </a:ext>
            </a:extLst>
          </p:cNvPr>
          <p:cNvGrpSpPr/>
          <p:nvPr/>
        </p:nvGrpSpPr>
        <p:grpSpPr>
          <a:xfrm>
            <a:off x="371399" y="1520825"/>
            <a:ext cx="2016000" cy="1953262"/>
            <a:chOff x="371399" y="1520825"/>
            <a:chExt cx="2016000" cy="1953262"/>
          </a:xfrm>
        </p:grpSpPr>
        <p:sp>
          <p:nvSpPr>
            <p:cNvPr id="63" name="TextBox 23">
              <a:extLst>
                <a:ext uri="{FF2B5EF4-FFF2-40B4-BE49-F238E27FC236}">
                  <a16:creationId xmlns:a16="http://schemas.microsoft.com/office/drawing/2014/main" id="{3B5AD6A7-4319-2D31-FE8F-FD685C771CD7}"/>
                </a:ext>
              </a:extLst>
            </p:cNvPr>
            <p:cNvSpPr txBox="1"/>
            <p:nvPr/>
          </p:nvSpPr>
          <p:spPr>
            <a:xfrm>
              <a:off x="371399" y="2785566"/>
              <a:ext cx="2016000" cy="252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Marco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64" name="TextBox 23">
              <a:extLst>
                <a:ext uri="{FF2B5EF4-FFF2-40B4-BE49-F238E27FC236}">
                  <a16:creationId xmlns:a16="http://schemas.microsoft.com/office/drawing/2014/main" id="{839BFD79-E7ED-0DB7-9FBC-1BE004F8805A}"/>
                </a:ext>
              </a:extLst>
            </p:cNvPr>
            <p:cNvSpPr txBox="1"/>
            <p:nvPr/>
          </p:nvSpPr>
          <p:spPr>
            <a:xfrm>
              <a:off x="371399" y="3037566"/>
              <a:ext cx="2016000" cy="436521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60 YEARS OLD</a:t>
              </a:r>
              <a:endPara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Asthma and bronchiectasis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65" name="Connettore diritto 64">
              <a:extLst>
                <a:ext uri="{FF2B5EF4-FFF2-40B4-BE49-F238E27FC236}">
                  <a16:creationId xmlns:a16="http://schemas.microsoft.com/office/drawing/2014/main" id="{FD4BFAFB-FEBF-84A9-F2E3-1AB713263D4E}"/>
                </a:ext>
              </a:extLst>
            </p:cNvPr>
            <p:cNvCxnSpPr/>
            <p:nvPr/>
          </p:nvCxnSpPr>
          <p:spPr>
            <a:xfrm>
              <a:off x="461399" y="3269794"/>
              <a:ext cx="1836000" cy="0"/>
            </a:xfrm>
            <a:prstGeom prst="line">
              <a:avLst/>
            </a:prstGeom>
            <a:ln w="15875" cap="rnd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66" name="Picture 32">
              <a:extLst>
                <a:ext uri="{FF2B5EF4-FFF2-40B4-BE49-F238E27FC236}">
                  <a16:creationId xmlns:a16="http://schemas.microsoft.com/office/drawing/2014/main" id="{81B8164A-74D0-E2C2-30F9-85EE9DBBD0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2003" t="4303" r="16095" b="34570"/>
            <a:stretch/>
          </p:blipFill>
          <p:spPr>
            <a:xfrm>
              <a:off x="803399" y="1520825"/>
              <a:ext cx="1152000" cy="115200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  <a:effectLst>
              <a:outerShdw blurRad="127000" algn="ctr" rotWithShape="0">
                <a:schemeClr val="accent6">
                  <a:alpha val="40000"/>
                </a:schemeClr>
              </a:outerShdw>
            </a:effectLst>
          </p:spPr>
        </p:pic>
      </p:grpSp>
      <p:sp>
        <p:nvSpPr>
          <p:cNvPr id="80" name="TextBox 6">
            <a:extLst>
              <a:ext uri="{FF2B5EF4-FFF2-40B4-BE49-F238E27FC236}">
                <a16:creationId xmlns:a16="http://schemas.microsoft.com/office/drawing/2014/main" id="{D3ED8DE4-E69C-AA61-61E9-59C875EC85C1}"/>
              </a:ext>
            </a:extLst>
          </p:cNvPr>
          <p:cNvSpPr txBox="1"/>
          <p:nvPr/>
        </p:nvSpPr>
        <p:spPr>
          <a:xfrm>
            <a:off x="3224082" y="4885537"/>
            <a:ext cx="3816000" cy="398827"/>
          </a:xfrm>
          <a:prstGeom prst="rect">
            <a:avLst/>
          </a:prstGeom>
          <a:noFill/>
        </p:spPr>
        <p:txBody>
          <a:bodyPr wrap="square" lIns="72000" tIns="0" rIns="72000" bIns="0" rtlCol="0">
            <a:spAutoFit/>
          </a:bodyPr>
          <a:lstStyle/>
          <a:p>
            <a:pPr marL="144000" marR="0" lvl="0" indent="-1440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Asthma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continually managed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with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ICS-LABA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, 2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puffs twice daily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7B974F24-DDCB-3F9F-0A7C-B1A905727EC0}"/>
              </a:ext>
            </a:extLst>
          </p:cNvPr>
          <p:cNvGrpSpPr/>
          <p:nvPr/>
        </p:nvGrpSpPr>
        <p:grpSpPr>
          <a:xfrm>
            <a:off x="3178427" y="3256731"/>
            <a:ext cx="3916070" cy="1345681"/>
            <a:chOff x="3178427" y="3184414"/>
            <a:chExt cx="3916070" cy="1345681"/>
          </a:xfrm>
        </p:grpSpPr>
        <p:pic>
          <p:nvPicPr>
            <p:cNvPr id="82" name="Elemento grafico 81" descr="Calendario pieghevole con riempimento a tinta unita">
              <a:extLst>
                <a:ext uri="{FF2B5EF4-FFF2-40B4-BE49-F238E27FC236}">
                  <a16:creationId xmlns:a16="http://schemas.microsoft.com/office/drawing/2014/main" id="{A7FC6EA4-E33D-EDB5-84CF-F6E57F05BF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178427" y="3184414"/>
              <a:ext cx="720000" cy="720000"/>
            </a:xfrm>
            <a:prstGeom prst="rect">
              <a:avLst/>
            </a:prstGeom>
          </p:spPr>
        </p:pic>
        <p:pic>
          <p:nvPicPr>
            <p:cNvPr id="83" name="Elemento grafico 82" descr="Calendario pieghevole con riempimento a tinta unita">
              <a:extLst>
                <a:ext uri="{FF2B5EF4-FFF2-40B4-BE49-F238E27FC236}">
                  <a16:creationId xmlns:a16="http://schemas.microsoft.com/office/drawing/2014/main" id="{6A253639-BF0A-E4C6-5F92-1D907F545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817641" y="3184414"/>
              <a:ext cx="720000" cy="720000"/>
            </a:xfrm>
            <a:prstGeom prst="rect">
              <a:avLst/>
            </a:prstGeom>
          </p:spPr>
        </p:pic>
        <p:pic>
          <p:nvPicPr>
            <p:cNvPr id="84" name="Elemento grafico 83" descr="Calendario pieghevole con riempimento a tinta unita">
              <a:extLst>
                <a:ext uri="{FF2B5EF4-FFF2-40B4-BE49-F238E27FC236}">
                  <a16:creationId xmlns:a16="http://schemas.microsoft.com/office/drawing/2014/main" id="{93421F93-4FC9-07AD-D691-F0918F9D7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456855" y="3184414"/>
              <a:ext cx="720000" cy="720000"/>
            </a:xfrm>
            <a:prstGeom prst="rect">
              <a:avLst/>
            </a:prstGeom>
          </p:spPr>
        </p:pic>
        <p:pic>
          <p:nvPicPr>
            <p:cNvPr id="85" name="Elemento grafico 84" descr="Calendario pieghevole con riempimento a tinta unita">
              <a:extLst>
                <a:ext uri="{FF2B5EF4-FFF2-40B4-BE49-F238E27FC236}">
                  <a16:creationId xmlns:a16="http://schemas.microsoft.com/office/drawing/2014/main" id="{11B22822-02FA-648C-3B82-8C1A8FE608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096069" y="3184414"/>
              <a:ext cx="720000" cy="720000"/>
            </a:xfrm>
            <a:prstGeom prst="rect">
              <a:avLst/>
            </a:prstGeom>
          </p:spPr>
        </p:pic>
        <p:pic>
          <p:nvPicPr>
            <p:cNvPr id="86" name="Elemento grafico 85" descr="Calendario pieghevole con riempimento a tinta unita">
              <a:extLst>
                <a:ext uri="{FF2B5EF4-FFF2-40B4-BE49-F238E27FC236}">
                  <a16:creationId xmlns:a16="http://schemas.microsoft.com/office/drawing/2014/main" id="{55748CAF-D774-2A57-33FB-37FB94F043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735283" y="3184414"/>
              <a:ext cx="720000" cy="720000"/>
            </a:xfrm>
            <a:prstGeom prst="rect">
              <a:avLst/>
            </a:prstGeom>
          </p:spPr>
        </p:pic>
        <p:pic>
          <p:nvPicPr>
            <p:cNvPr id="87" name="Elemento grafico 86" descr="Calendario pieghevole con riempimento a tinta unita">
              <a:extLst>
                <a:ext uri="{FF2B5EF4-FFF2-40B4-BE49-F238E27FC236}">
                  <a16:creationId xmlns:a16="http://schemas.microsoft.com/office/drawing/2014/main" id="{B43DAB7F-7B4C-259B-C2C4-EC44EA8799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74497" y="3184414"/>
              <a:ext cx="720000" cy="720000"/>
            </a:xfrm>
            <a:prstGeom prst="rect">
              <a:avLst/>
            </a:prstGeom>
          </p:spPr>
        </p:pic>
        <p:pic>
          <p:nvPicPr>
            <p:cNvPr id="88" name="Elemento grafico 87" descr="Calendario pieghevole con riempimento a tinta unita">
              <a:extLst>
                <a:ext uri="{FF2B5EF4-FFF2-40B4-BE49-F238E27FC236}">
                  <a16:creationId xmlns:a16="http://schemas.microsoft.com/office/drawing/2014/main" id="{993B2501-36BB-2819-3AD9-E97E9FB952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178427" y="3810095"/>
              <a:ext cx="720000" cy="720000"/>
            </a:xfrm>
            <a:prstGeom prst="rect">
              <a:avLst/>
            </a:prstGeom>
          </p:spPr>
        </p:pic>
        <p:pic>
          <p:nvPicPr>
            <p:cNvPr id="89" name="Elemento grafico 88" descr="Calendario pieghevole con riempimento a tinta unita">
              <a:extLst>
                <a:ext uri="{FF2B5EF4-FFF2-40B4-BE49-F238E27FC236}">
                  <a16:creationId xmlns:a16="http://schemas.microsoft.com/office/drawing/2014/main" id="{21FC4F84-3E74-4B31-B8AF-13F92925A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817641" y="3810095"/>
              <a:ext cx="720000" cy="720000"/>
            </a:xfrm>
            <a:prstGeom prst="rect">
              <a:avLst/>
            </a:prstGeom>
          </p:spPr>
        </p:pic>
        <p:pic>
          <p:nvPicPr>
            <p:cNvPr id="90" name="Elemento grafico 89" descr="Calendario pieghevole con riempimento a tinta unita">
              <a:extLst>
                <a:ext uri="{FF2B5EF4-FFF2-40B4-BE49-F238E27FC236}">
                  <a16:creationId xmlns:a16="http://schemas.microsoft.com/office/drawing/2014/main" id="{5B1B5409-D512-9AE4-F404-3ABC06F1D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456855" y="3810095"/>
              <a:ext cx="720000" cy="720000"/>
            </a:xfrm>
            <a:prstGeom prst="rect">
              <a:avLst/>
            </a:prstGeom>
          </p:spPr>
        </p:pic>
        <p:pic>
          <p:nvPicPr>
            <p:cNvPr id="91" name="Elemento grafico 90" descr="Calendario pieghevole con riempimento a tinta unita">
              <a:extLst>
                <a:ext uri="{FF2B5EF4-FFF2-40B4-BE49-F238E27FC236}">
                  <a16:creationId xmlns:a16="http://schemas.microsoft.com/office/drawing/2014/main" id="{244A02D7-CB23-0C6E-EF99-0AC6D528B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096069" y="3810095"/>
              <a:ext cx="720000" cy="720000"/>
            </a:xfrm>
            <a:prstGeom prst="rect">
              <a:avLst/>
            </a:prstGeom>
          </p:spPr>
        </p:pic>
        <p:pic>
          <p:nvPicPr>
            <p:cNvPr id="92" name="Elemento grafico 91" descr="Calendario pieghevole con riempimento a tinta unita">
              <a:extLst>
                <a:ext uri="{FF2B5EF4-FFF2-40B4-BE49-F238E27FC236}">
                  <a16:creationId xmlns:a16="http://schemas.microsoft.com/office/drawing/2014/main" id="{1B714D76-AD6F-8E87-4233-4EB81E8C0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735283" y="3810095"/>
              <a:ext cx="720000" cy="720000"/>
            </a:xfrm>
            <a:prstGeom prst="rect">
              <a:avLst/>
            </a:prstGeom>
          </p:spPr>
        </p:pic>
        <p:pic>
          <p:nvPicPr>
            <p:cNvPr id="93" name="Elemento grafico 92" descr="Calendario pieghevole con riempimento a tinta unita">
              <a:extLst>
                <a:ext uri="{FF2B5EF4-FFF2-40B4-BE49-F238E27FC236}">
                  <a16:creationId xmlns:a16="http://schemas.microsoft.com/office/drawing/2014/main" id="{A1469EFA-1D4B-5AA6-2D08-02DE7D2B2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74497" y="3810095"/>
              <a:ext cx="720000" cy="720000"/>
            </a:xfrm>
            <a:prstGeom prst="rect">
              <a:avLst/>
            </a:prstGeom>
          </p:spPr>
        </p:pic>
        <p:sp>
          <p:nvSpPr>
            <p:cNvPr id="94" name="CasellaDiTesto 93">
              <a:extLst>
                <a:ext uri="{FF2B5EF4-FFF2-40B4-BE49-F238E27FC236}">
                  <a16:creationId xmlns:a16="http://schemas.microsoft.com/office/drawing/2014/main" id="{D9813B98-D770-CD8B-8282-B5F5BD806551}"/>
                </a:ext>
              </a:extLst>
            </p:cNvPr>
            <p:cNvSpPr txBox="1"/>
            <p:nvPr/>
          </p:nvSpPr>
          <p:spPr>
            <a:xfrm>
              <a:off x="3326878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JAN</a:t>
              </a:r>
            </a:p>
          </p:txBody>
        </p:sp>
        <p:sp>
          <p:nvSpPr>
            <p:cNvPr id="95" name="CasellaDiTesto 94">
              <a:extLst>
                <a:ext uri="{FF2B5EF4-FFF2-40B4-BE49-F238E27FC236}">
                  <a16:creationId xmlns:a16="http://schemas.microsoft.com/office/drawing/2014/main" id="{CB1AA7AC-3140-F4F9-E051-DB727B12F44F}"/>
                </a:ext>
              </a:extLst>
            </p:cNvPr>
            <p:cNvSpPr txBox="1"/>
            <p:nvPr/>
          </p:nvSpPr>
          <p:spPr>
            <a:xfrm>
              <a:off x="3964954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FEB</a:t>
              </a:r>
            </a:p>
          </p:txBody>
        </p:sp>
        <p:sp>
          <p:nvSpPr>
            <p:cNvPr id="96" name="CasellaDiTesto 95">
              <a:extLst>
                <a:ext uri="{FF2B5EF4-FFF2-40B4-BE49-F238E27FC236}">
                  <a16:creationId xmlns:a16="http://schemas.microsoft.com/office/drawing/2014/main" id="{C382596B-7B83-5341-3CA7-CD9AAA77FB88}"/>
                </a:ext>
              </a:extLst>
            </p:cNvPr>
            <p:cNvSpPr txBox="1"/>
            <p:nvPr/>
          </p:nvSpPr>
          <p:spPr>
            <a:xfrm>
              <a:off x="4603030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/>
                <a:t>MAR</a:t>
              </a:r>
            </a:p>
          </p:txBody>
        </p:sp>
        <p:sp>
          <p:nvSpPr>
            <p:cNvPr id="97" name="CasellaDiTesto 96">
              <a:extLst>
                <a:ext uri="{FF2B5EF4-FFF2-40B4-BE49-F238E27FC236}">
                  <a16:creationId xmlns:a16="http://schemas.microsoft.com/office/drawing/2014/main" id="{BC484853-8E1A-5191-3EFB-BDE20EAC0770}"/>
                </a:ext>
              </a:extLst>
            </p:cNvPr>
            <p:cNvSpPr txBox="1"/>
            <p:nvPr/>
          </p:nvSpPr>
          <p:spPr>
            <a:xfrm>
              <a:off x="5241106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/>
                <a:t>APR</a:t>
              </a:r>
            </a:p>
          </p:txBody>
        </p:sp>
        <p:sp>
          <p:nvSpPr>
            <p:cNvPr id="98" name="CasellaDiTesto 97">
              <a:extLst>
                <a:ext uri="{FF2B5EF4-FFF2-40B4-BE49-F238E27FC236}">
                  <a16:creationId xmlns:a16="http://schemas.microsoft.com/office/drawing/2014/main" id="{8DCD7F2A-17CF-80FE-276A-207C248F88DC}"/>
                </a:ext>
              </a:extLst>
            </p:cNvPr>
            <p:cNvSpPr txBox="1"/>
            <p:nvPr/>
          </p:nvSpPr>
          <p:spPr>
            <a:xfrm>
              <a:off x="5879182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/>
                <a:t>MAY</a:t>
              </a:r>
            </a:p>
          </p:txBody>
        </p:sp>
        <p:sp>
          <p:nvSpPr>
            <p:cNvPr id="99" name="CasellaDiTesto 98">
              <a:extLst>
                <a:ext uri="{FF2B5EF4-FFF2-40B4-BE49-F238E27FC236}">
                  <a16:creationId xmlns:a16="http://schemas.microsoft.com/office/drawing/2014/main" id="{264B3E45-D0AF-19FB-BC74-EB5617EE042F}"/>
                </a:ext>
              </a:extLst>
            </p:cNvPr>
            <p:cNvSpPr txBox="1"/>
            <p:nvPr/>
          </p:nvSpPr>
          <p:spPr>
            <a:xfrm>
              <a:off x="6517260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JUN</a:t>
              </a:r>
            </a:p>
          </p:txBody>
        </p:sp>
        <p:sp>
          <p:nvSpPr>
            <p:cNvPr id="100" name="CasellaDiTesto 99">
              <a:extLst>
                <a:ext uri="{FF2B5EF4-FFF2-40B4-BE49-F238E27FC236}">
                  <a16:creationId xmlns:a16="http://schemas.microsoft.com/office/drawing/2014/main" id="{08D5E9D2-F99B-4576-3449-E6887AD7C5E5}"/>
                </a:ext>
              </a:extLst>
            </p:cNvPr>
            <p:cNvSpPr txBox="1"/>
            <p:nvPr/>
          </p:nvSpPr>
          <p:spPr>
            <a:xfrm>
              <a:off x="3326878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JUL</a:t>
              </a:r>
            </a:p>
          </p:txBody>
        </p:sp>
        <p:sp>
          <p:nvSpPr>
            <p:cNvPr id="101" name="CasellaDiTesto 100">
              <a:extLst>
                <a:ext uri="{FF2B5EF4-FFF2-40B4-BE49-F238E27FC236}">
                  <a16:creationId xmlns:a16="http://schemas.microsoft.com/office/drawing/2014/main" id="{6666F4BC-7C60-C891-0E46-02CED78B5706}"/>
                </a:ext>
              </a:extLst>
            </p:cNvPr>
            <p:cNvSpPr txBox="1"/>
            <p:nvPr/>
          </p:nvSpPr>
          <p:spPr>
            <a:xfrm>
              <a:off x="3964954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AUG</a:t>
              </a:r>
            </a:p>
          </p:txBody>
        </p:sp>
        <p:sp>
          <p:nvSpPr>
            <p:cNvPr id="102" name="CasellaDiTesto 101">
              <a:extLst>
                <a:ext uri="{FF2B5EF4-FFF2-40B4-BE49-F238E27FC236}">
                  <a16:creationId xmlns:a16="http://schemas.microsoft.com/office/drawing/2014/main" id="{919AA41D-42AC-3BDB-D74C-ECC5528ACA6A}"/>
                </a:ext>
              </a:extLst>
            </p:cNvPr>
            <p:cNvSpPr txBox="1"/>
            <p:nvPr/>
          </p:nvSpPr>
          <p:spPr>
            <a:xfrm>
              <a:off x="4603030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SEPT</a:t>
              </a:r>
            </a:p>
          </p:txBody>
        </p:sp>
        <p:sp>
          <p:nvSpPr>
            <p:cNvPr id="103" name="CasellaDiTesto 102">
              <a:extLst>
                <a:ext uri="{FF2B5EF4-FFF2-40B4-BE49-F238E27FC236}">
                  <a16:creationId xmlns:a16="http://schemas.microsoft.com/office/drawing/2014/main" id="{BF80E35D-B81B-925B-0C19-D479C0E70918}"/>
                </a:ext>
              </a:extLst>
            </p:cNvPr>
            <p:cNvSpPr txBox="1"/>
            <p:nvPr/>
          </p:nvSpPr>
          <p:spPr>
            <a:xfrm>
              <a:off x="5241106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OCT</a:t>
              </a:r>
            </a:p>
          </p:txBody>
        </p:sp>
        <p:sp>
          <p:nvSpPr>
            <p:cNvPr id="104" name="CasellaDiTesto 103">
              <a:extLst>
                <a:ext uri="{FF2B5EF4-FFF2-40B4-BE49-F238E27FC236}">
                  <a16:creationId xmlns:a16="http://schemas.microsoft.com/office/drawing/2014/main" id="{45BD2F68-0697-76D9-D752-35CDB9E52D1D}"/>
                </a:ext>
              </a:extLst>
            </p:cNvPr>
            <p:cNvSpPr txBox="1"/>
            <p:nvPr/>
          </p:nvSpPr>
          <p:spPr>
            <a:xfrm>
              <a:off x="5879182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NOV</a:t>
              </a:r>
            </a:p>
          </p:txBody>
        </p:sp>
        <p:sp>
          <p:nvSpPr>
            <p:cNvPr id="105" name="CasellaDiTesto 104">
              <a:extLst>
                <a:ext uri="{FF2B5EF4-FFF2-40B4-BE49-F238E27FC236}">
                  <a16:creationId xmlns:a16="http://schemas.microsoft.com/office/drawing/2014/main" id="{25C7E61B-9B5F-FD3A-D87F-F9054DB21A43}"/>
                </a:ext>
              </a:extLst>
            </p:cNvPr>
            <p:cNvSpPr txBox="1"/>
            <p:nvPr/>
          </p:nvSpPr>
          <p:spPr>
            <a:xfrm>
              <a:off x="6517260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DEC</a:t>
              </a:r>
            </a:p>
          </p:txBody>
        </p:sp>
      </p:grpSp>
      <p:sp>
        <p:nvSpPr>
          <p:cNvPr id="106" name="TextBox 31">
            <a:extLst>
              <a:ext uri="{FF2B5EF4-FFF2-40B4-BE49-F238E27FC236}">
                <a16:creationId xmlns:a16="http://schemas.microsoft.com/office/drawing/2014/main" id="{250069D2-2845-61AA-AA19-7022E04438B5}"/>
              </a:ext>
            </a:extLst>
          </p:cNvPr>
          <p:cNvSpPr txBox="1"/>
          <p:nvPr/>
        </p:nvSpPr>
        <p:spPr>
          <a:xfrm>
            <a:off x="4410200" y="2938057"/>
            <a:ext cx="1431800" cy="216000"/>
          </a:xfrm>
          <a:prstGeom prst="roundRect">
            <a:avLst>
              <a:gd name="adj" fmla="val 50000"/>
            </a:avLst>
          </a:prstGeom>
          <a:solidFill>
            <a:srgbClr val="316185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OM-85*</a:t>
            </a:r>
          </a:p>
        </p:txBody>
      </p:sp>
      <p:sp>
        <p:nvSpPr>
          <p:cNvPr id="107" name="TextBox 6">
            <a:extLst>
              <a:ext uri="{FF2B5EF4-FFF2-40B4-BE49-F238E27FC236}">
                <a16:creationId xmlns:a16="http://schemas.microsoft.com/office/drawing/2014/main" id="{DADF01F5-2874-46D9-EC2D-E6AB8A61A98C}"/>
              </a:ext>
            </a:extLst>
          </p:cNvPr>
          <p:cNvSpPr txBox="1"/>
          <p:nvPr/>
        </p:nvSpPr>
        <p:spPr>
          <a:xfrm>
            <a:off x="7574700" y="4885537"/>
            <a:ext cx="3816000" cy="595804"/>
          </a:xfrm>
          <a:prstGeom prst="rect">
            <a:avLst/>
          </a:prstGeom>
          <a:noFill/>
        </p:spPr>
        <p:txBody>
          <a:bodyPr wrap="square" lIns="72000" tIns="0" rIns="72000" bIns="0" rtlCol="0">
            <a:spAutoFit/>
          </a:bodyPr>
          <a:lstStyle/>
          <a:p>
            <a:pPr marL="144000" marR="0" lvl="0" indent="-1440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Infection successfully treated with amoxicillin/clavulanic acid 875 mg/          125 mg; twice daily for 10 days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8" name="TextBox 24">
            <a:extLst>
              <a:ext uri="{FF2B5EF4-FFF2-40B4-BE49-F238E27FC236}">
                <a16:creationId xmlns:a16="http://schemas.microsoft.com/office/drawing/2014/main" id="{8BDE9391-A098-E83A-E0E7-749DC2D2E7E4}"/>
              </a:ext>
            </a:extLst>
          </p:cNvPr>
          <p:cNvSpPr txBox="1"/>
          <p:nvPr/>
        </p:nvSpPr>
        <p:spPr>
          <a:xfrm>
            <a:off x="8697372" y="3760528"/>
            <a:ext cx="2624747" cy="44871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RESPIRATORY INFECTION </a:t>
            </a:r>
            <a:b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IN WINTER</a:t>
            </a:r>
          </a:p>
        </p:txBody>
      </p:sp>
      <p:sp>
        <p:nvSpPr>
          <p:cNvPr id="111" name="TextBox 23">
            <a:extLst>
              <a:ext uri="{FF2B5EF4-FFF2-40B4-BE49-F238E27FC236}">
                <a16:creationId xmlns:a16="http://schemas.microsoft.com/office/drawing/2014/main" id="{CB68319E-3876-088F-188C-967712666FF3}"/>
              </a:ext>
            </a:extLst>
          </p:cNvPr>
          <p:cNvSpPr txBox="1">
            <a:spLocks noChangeAspect="1"/>
          </p:cNvSpPr>
          <p:nvPr/>
        </p:nvSpPr>
        <p:spPr>
          <a:xfrm>
            <a:off x="7965169" y="3563410"/>
            <a:ext cx="792000" cy="792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" name="TextBox 138">
            <a:extLst>
              <a:ext uri="{FF2B5EF4-FFF2-40B4-BE49-F238E27FC236}">
                <a16:creationId xmlns:a16="http://schemas.microsoft.com/office/drawing/2014/main" id="{834BF73E-7EB1-8055-BCB4-A76FC29A5D9B}"/>
              </a:ext>
            </a:extLst>
          </p:cNvPr>
          <p:cNvSpPr txBox="1"/>
          <p:nvPr/>
        </p:nvSpPr>
        <p:spPr>
          <a:xfrm>
            <a:off x="11229795" y="287001"/>
            <a:ext cx="779381" cy="2742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Chronic airway</a:t>
            </a:r>
            <a:b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</a:br>
            <a: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disorders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048EEAD-C0C9-D385-3E52-D2F3EE5D8291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Graphic 15" descr="Lungs with solid fill">
            <a:extLst>
              <a:ext uri="{FF2B5EF4-FFF2-40B4-BE49-F238E27FC236}">
                <a16:creationId xmlns:a16="http://schemas.microsoft.com/office/drawing/2014/main" id="{3F2A8593-9147-4560-F845-A8B7E6F731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339377" y="523494"/>
            <a:ext cx="603280" cy="60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6139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uppo 81">
            <a:extLst>
              <a:ext uri="{FF2B5EF4-FFF2-40B4-BE49-F238E27FC236}">
                <a16:creationId xmlns:a16="http://schemas.microsoft.com/office/drawing/2014/main" id="{DC99024C-7AB5-F9F9-8D4B-AC77A9A5EA88}"/>
              </a:ext>
            </a:extLst>
          </p:cNvPr>
          <p:cNvGrpSpPr/>
          <p:nvPr/>
        </p:nvGrpSpPr>
        <p:grpSpPr>
          <a:xfrm>
            <a:off x="3075322" y="2331057"/>
            <a:ext cx="4108760" cy="3676043"/>
            <a:chOff x="3104198" y="2026256"/>
            <a:chExt cx="4108760" cy="3676043"/>
          </a:xfrm>
        </p:grpSpPr>
        <p:sp>
          <p:nvSpPr>
            <p:cNvPr id="83" name="Rectangle 46">
              <a:extLst>
                <a:ext uri="{FF2B5EF4-FFF2-40B4-BE49-F238E27FC236}">
                  <a16:creationId xmlns:a16="http://schemas.microsoft.com/office/drawing/2014/main" id="{0B0E5CA4-900D-5D14-BD84-89F5ABF016A2}"/>
                </a:ext>
              </a:extLst>
            </p:cNvPr>
            <p:cNvSpPr/>
            <p:nvPr/>
          </p:nvSpPr>
          <p:spPr>
            <a:xfrm>
              <a:off x="3108958" y="2048316"/>
              <a:ext cx="4104000" cy="36539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84" name="Left Bracket 246">
              <a:extLst>
                <a:ext uri="{FF2B5EF4-FFF2-40B4-BE49-F238E27FC236}">
                  <a16:creationId xmlns:a16="http://schemas.microsoft.com/office/drawing/2014/main" id="{DDFC35B7-3D77-008C-B9C9-FE11EE3E213C}"/>
                </a:ext>
              </a:extLst>
            </p:cNvPr>
            <p:cNvSpPr/>
            <p:nvPr/>
          </p:nvSpPr>
          <p:spPr>
            <a:xfrm rot="5400000">
              <a:off x="4993354" y="1371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85" name="Left Bracket 246">
              <a:extLst>
                <a:ext uri="{FF2B5EF4-FFF2-40B4-BE49-F238E27FC236}">
                  <a16:creationId xmlns:a16="http://schemas.microsoft.com/office/drawing/2014/main" id="{2BA615F7-646A-FF8C-303C-88BAD3A6AE19}"/>
                </a:ext>
              </a:extLst>
            </p:cNvPr>
            <p:cNvSpPr/>
            <p:nvPr/>
          </p:nvSpPr>
          <p:spPr>
            <a:xfrm rot="16200000">
              <a:off x="4993357" y="3489899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grpSp>
        <p:nvGrpSpPr>
          <p:cNvPr id="86" name="Gruppo 85">
            <a:extLst>
              <a:ext uri="{FF2B5EF4-FFF2-40B4-BE49-F238E27FC236}">
                <a16:creationId xmlns:a16="http://schemas.microsoft.com/office/drawing/2014/main" id="{092D7A8B-4601-F28B-86CA-F02BDF11AE61}"/>
              </a:ext>
            </a:extLst>
          </p:cNvPr>
          <p:cNvGrpSpPr/>
          <p:nvPr/>
        </p:nvGrpSpPr>
        <p:grpSpPr>
          <a:xfrm>
            <a:off x="7430700" y="2331057"/>
            <a:ext cx="4104241" cy="3676043"/>
            <a:chOff x="7392199" y="2026257"/>
            <a:chExt cx="4104241" cy="3676043"/>
          </a:xfrm>
        </p:grpSpPr>
        <p:sp>
          <p:nvSpPr>
            <p:cNvPr id="87" name="Rectangle 46">
              <a:extLst>
                <a:ext uri="{FF2B5EF4-FFF2-40B4-BE49-F238E27FC236}">
                  <a16:creationId xmlns:a16="http://schemas.microsoft.com/office/drawing/2014/main" id="{FDF860FC-467D-9FDA-A685-C1B86FFCA3AE}"/>
                </a:ext>
              </a:extLst>
            </p:cNvPr>
            <p:cNvSpPr/>
            <p:nvPr/>
          </p:nvSpPr>
          <p:spPr>
            <a:xfrm>
              <a:off x="7392199" y="2048317"/>
              <a:ext cx="4104000" cy="36539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88" name="Left Bracket 246">
              <a:extLst>
                <a:ext uri="{FF2B5EF4-FFF2-40B4-BE49-F238E27FC236}">
                  <a16:creationId xmlns:a16="http://schemas.microsoft.com/office/drawing/2014/main" id="{FC630898-5C1B-EBFF-5B78-80F422B49DF4}"/>
                </a:ext>
              </a:extLst>
            </p:cNvPr>
            <p:cNvSpPr/>
            <p:nvPr/>
          </p:nvSpPr>
          <p:spPr>
            <a:xfrm rot="5400000">
              <a:off x="9284038" y="137101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89" name="Left Bracket 246">
              <a:extLst>
                <a:ext uri="{FF2B5EF4-FFF2-40B4-BE49-F238E27FC236}">
                  <a16:creationId xmlns:a16="http://schemas.microsoft.com/office/drawing/2014/main" id="{904BD215-6387-8941-26CA-56B19F11F957}"/>
                </a:ext>
              </a:extLst>
            </p:cNvPr>
            <p:cNvSpPr/>
            <p:nvPr/>
          </p:nvSpPr>
          <p:spPr>
            <a:xfrm rot="16200000">
              <a:off x="9284041" y="34899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sp>
        <p:nvSpPr>
          <p:cNvPr id="90" name="Rettangolo 2">
            <a:extLst>
              <a:ext uri="{FF2B5EF4-FFF2-40B4-BE49-F238E27FC236}">
                <a16:creationId xmlns:a16="http://schemas.microsoft.com/office/drawing/2014/main" id="{516B5A70-AC8F-8F18-5D13-584D3A5F48D9}"/>
              </a:ext>
            </a:extLst>
          </p:cNvPr>
          <p:cNvSpPr/>
          <p:nvPr/>
        </p:nvSpPr>
        <p:spPr>
          <a:xfrm>
            <a:off x="3224082" y="2473688"/>
            <a:ext cx="38160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Before </a:t>
            </a:r>
            <a:r>
              <a:rPr kumimoji="0" lang="en-GB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(2020–2022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)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91" name="Rettangolo 2">
            <a:extLst>
              <a:ext uri="{FF2B5EF4-FFF2-40B4-BE49-F238E27FC236}">
                <a16:creationId xmlns:a16="http://schemas.microsoft.com/office/drawing/2014/main" id="{1DD4BB38-0836-630B-6842-3B2B6A1D6999}"/>
              </a:ext>
            </a:extLst>
          </p:cNvPr>
          <p:cNvSpPr/>
          <p:nvPr/>
        </p:nvSpPr>
        <p:spPr>
          <a:xfrm>
            <a:off x="7574700" y="2473688"/>
            <a:ext cx="38160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After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 (2023)</a:t>
            </a:r>
            <a:endParaRPr kumimoji="0" lang="en-GB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5" name="TextBox 138">
            <a:extLst>
              <a:ext uri="{FF2B5EF4-FFF2-40B4-BE49-F238E27FC236}">
                <a16:creationId xmlns:a16="http://schemas.microsoft.com/office/drawing/2014/main" id="{6C949D7C-8925-1DEE-8C2F-F5CB2DCD70DB}"/>
              </a:ext>
            </a:extLst>
          </p:cNvPr>
          <p:cNvSpPr txBox="1"/>
          <p:nvPr/>
        </p:nvSpPr>
        <p:spPr>
          <a:xfrm>
            <a:off x="11229795" y="287001"/>
            <a:ext cx="779381" cy="2742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Chronic airway</a:t>
            </a:r>
            <a:b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</a:br>
            <a:r>
              <a:rPr kumimoji="0" lang="en-US" sz="1100" i="0" u="none" strike="noStrike" kern="0" cap="none" spc="-4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disorders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415E015-952E-3B40-9EB9-5EF5C2C9F029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Graphic 15" descr="Lungs with solid fill">
            <a:extLst>
              <a:ext uri="{FF2B5EF4-FFF2-40B4-BE49-F238E27FC236}">
                <a16:creationId xmlns:a16="http://schemas.microsoft.com/office/drawing/2014/main" id="{A7547609-0833-ECDF-8A21-4C29B8C5B6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39377" y="523494"/>
            <a:ext cx="603280" cy="60328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7BB1276F-5DF4-EF00-8F5E-5123C1B858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89546" y="6392021"/>
            <a:ext cx="138165" cy="24995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51D2B4-DCFD-0834-C27B-DB038DA7D8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/>
              <a:t>Summary</a:t>
            </a:r>
          </a:p>
        </p:txBody>
      </p:sp>
      <p:sp>
        <p:nvSpPr>
          <p:cNvPr id="49" name="Title 22">
            <a:extLst>
              <a:ext uri="{FF2B5EF4-FFF2-40B4-BE49-F238E27FC236}">
                <a16:creationId xmlns:a16="http://schemas.microsoft.com/office/drawing/2014/main" id="{E33B0414-17C7-875B-6BB8-37E90E3E1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Clinical example:</a:t>
            </a:r>
            <a:br>
              <a:rPr lang="en-GB" noProof="0" dirty="0"/>
            </a:br>
            <a:r>
              <a:rPr lang="en-GB" b="0" noProof="0" dirty="0"/>
              <a:t>Recurrent RTIs in a 60-year-old man with asthma</a:t>
            </a:r>
            <a:endParaRPr lang="en-GB" b="0" dirty="0"/>
          </a:p>
        </p:txBody>
      </p:sp>
      <p:sp>
        <p:nvSpPr>
          <p:cNvPr id="58" name="Segnaposto testo 57">
            <a:extLst>
              <a:ext uri="{FF2B5EF4-FFF2-40B4-BE49-F238E27FC236}">
                <a16:creationId xmlns:a16="http://schemas.microsoft.com/office/drawing/2014/main" id="{B0B08375-CA81-D718-5699-1B9078FB656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ICS, inhaled corticosteroid; LABA, long-acting beta agonist; RTI, respiratory tract infection.</a:t>
            </a:r>
          </a:p>
          <a:p>
            <a:r>
              <a:rPr lang="en-US" dirty="0"/>
              <a:t>Please note that while these cases cover real data and circumstances, the patient names and images used are fictitious. This case is based on local prescription guidelines.</a:t>
            </a:r>
          </a:p>
        </p:txBody>
      </p:sp>
      <p:grpSp>
        <p:nvGrpSpPr>
          <p:cNvPr id="59" name="Gruppo 58" hidden="1">
            <a:extLst>
              <a:ext uri="{FF2B5EF4-FFF2-40B4-BE49-F238E27FC236}">
                <a16:creationId xmlns:a16="http://schemas.microsoft.com/office/drawing/2014/main" id="{BCA7579D-F659-5434-012D-33CA78979F95}"/>
              </a:ext>
            </a:extLst>
          </p:cNvPr>
          <p:cNvGrpSpPr/>
          <p:nvPr/>
        </p:nvGrpSpPr>
        <p:grpSpPr>
          <a:xfrm>
            <a:off x="371399" y="3793177"/>
            <a:ext cx="2016000" cy="2254495"/>
            <a:chOff x="371399" y="3793177"/>
            <a:chExt cx="2016000" cy="2254495"/>
          </a:xfrm>
        </p:grpSpPr>
        <p:pic>
          <p:nvPicPr>
            <p:cNvPr id="60" name="object 22">
              <a:extLst>
                <a:ext uri="{FF2B5EF4-FFF2-40B4-BE49-F238E27FC236}">
                  <a16:creationId xmlns:a16="http://schemas.microsoft.com/office/drawing/2014/main" id="{06FF3545-98DE-B35C-8133-8D6867336AB9}"/>
                </a:ext>
              </a:extLst>
            </p:cNvPr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558" t="4045" r="5060" b="4573"/>
            <a:stretch/>
          </p:blipFill>
          <p:spPr>
            <a:xfrm rot="293866">
              <a:off x="807124" y="3793177"/>
              <a:ext cx="1152000" cy="1152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127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1" name="TextBox 23">
              <a:extLst>
                <a:ext uri="{FF2B5EF4-FFF2-40B4-BE49-F238E27FC236}">
                  <a16:creationId xmlns:a16="http://schemas.microsoft.com/office/drawing/2014/main" id="{4EA4652D-B5D0-F6E1-E2C9-DF5AF10764CD}"/>
                </a:ext>
              </a:extLst>
            </p:cNvPr>
            <p:cNvSpPr txBox="1"/>
            <p:nvPr/>
          </p:nvSpPr>
          <p:spPr>
            <a:xfrm>
              <a:off x="371399" y="5050917"/>
              <a:ext cx="2016000" cy="396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Dr Manuel E. </a:t>
              </a:r>
              <a:b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Soto-Martínez</a:t>
              </a:r>
            </a:p>
          </p:txBody>
        </p:sp>
        <p:sp>
          <p:nvSpPr>
            <p:cNvPr id="62" name="TextBox 23">
              <a:extLst>
                <a:ext uri="{FF2B5EF4-FFF2-40B4-BE49-F238E27FC236}">
                  <a16:creationId xmlns:a16="http://schemas.microsoft.com/office/drawing/2014/main" id="{5BD223CF-7FC8-9689-CFA9-88900CFE1E85}"/>
                </a:ext>
              </a:extLst>
            </p:cNvPr>
            <p:cNvSpPr txBox="1"/>
            <p:nvPr/>
          </p:nvSpPr>
          <p:spPr>
            <a:xfrm>
              <a:off x="371399" y="5451108"/>
              <a:ext cx="2016000" cy="596564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PAEDIATRIC PULMONOLOGIST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Art Medic</a:t>
              </a:r>
              <a:b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Integral Health Care, Lima, Peru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63" name="object 30">
              <a:extLst>
                <a:ext uri="{FF2B5EF4-FFF2-40B4-BE49-F238E27FC236}">
                  <a16:creationId xmlns:a16="http://schemas.microsoft.com/office/drawing/2014/main" id="{BE506249-A04C-4764-1626-823C0F5A2D7E}"/>
                </a:ext>
              </a:extLst>
            </p:cNvPr>
            <p:cNvSpPr txBox="1"/>
            <p:nvPr/>
          </p:nvSpPr>
          <p:spPr>
            <a:xfrm>
              <a:off x="1343399" y="4597197"/>
              <a:ext cx="1044000" cy="144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vert="horz" wrap="square" lIns="0" tIns="0" rIns="0" bIns="7200" rtlCol="0" anchor="ctr" anchorCtr="0">
              <a:noAutofit/>
            </a:bodyPr>
            <a:lstStyle>
              <a:defPPr>
                <a:defRPr kern="0"/>
              </a:defPPr>
            </a:lstStyle>
            <a:p>
              <a:pPr algn="ctr"/>
              <a:r>
                <a:rPr sz="900" dirty="0">
                  <a:solidFill>
                    <a:schemeClr val="accent1">
                      <a:lumMod val="50000"/>
                    </a:schemeClr>
                  </a:solidFill>
                  <a:cs typeface="Arial"/>
                </a:rPr>
                <a:t>Case presented by</a:t>
              </a:r>
            </a:p>
          </p:txBody>
        </p:sp>
        <p:cxnSp>
          <p:nvCxnSpPr>
            <p:cNvPr id="64" name="Connettore diritto 63">
              <a:extLst>
                <a:ext uri="{FF2B5EF4-FFF2-40B4-BE49-F238E27FC236}">
                  <a16:creationId xmlns:a16="http://schemas.microsoft.com/office/drawing/2014/main" id="{DEFE6D93-A154-1B9D-16F9-3379546ACB57}"/>
                </a:ext>
              </a:extLst>
            </p:cNvPr>
            <p:cNvCxnSpPr>
              <a:cxnSpLocks/>
            </p:cNvCxnSpPr>
            <p:nvPr/>
          </p:nvCxnSpPr>
          <p:spPr>
            <a:xfrm>
              <a:off x="461399" y="5692318"/>
              <a:ext cx="1836000" cy="0"/>
            </a:xfrm>
            <a:prstGeom prst="line">
              <a:avLst/>
            </a:prstGeom>
            <a:ln w="15875" cap="rnd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uppo 64" hidden="1">
            <a:extLst>
              <a:ext uri="{FF2B5EF4-FFF2-40B4-BE49-F238E27FC236}">
                <a16:creationId xmlns:a16="http://schemas.microsoft.com/office/drawing/2014/main" id="{E501B2EE-5D2E-3203-A121-93741FE57FE6}"/>
              </a:ext>
            </a:extLst>
          </p:cNvPr>
          <p:cNvGrpSpPr/>
          <p:nvPr/>
        </p:nvGrpSpPr>
        <p:grpSpPr>
          <a:xfrm>
            <a:off x="371399" y="1520825"/>
            <a:ext cx="2016000" cy="2113305"/>
            <a:chOff x="371399" y="1520825"/>
            <a:chExt cx="2016000" cy="2113305"/>
          </a:xfrm>
        </p:grpSpPr>
        <p:sp>
          <p:nvSpPr>
            <p:cNvPr id="66" name="TextBox 23">
              <a:extLst>
                <a:ext uri="{FF2B5EF4-FFF2-40B4-BE49-F238E27FC236}">
                  <a16:creationId xmlns:a16="http://schemas.microsoft.com/office/drawing/2014/main" id="{CBD8BAC0-8C8E-AB7A-F443-9864EC50D9AC}"/>
                </a:ext>
              </a:extLst>
            </p:cNvPr>
            <p:cNvSpPr txBox="1"/>
            <p:nvPr/>
          </p:nvSpPr>
          <p:spPr>
            <a:xfrm>
              <a:off x="371399" y="2785566"/>
              <a:ext cx="2016000" cy="252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Luciana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67" name="TextBox 23">
              <a:extLst>
                <a:ext uri="{FF2B5EF4-FFF2-40B4-BE49-F238E27FC236}">
                  <a16:creationId xmlns:a16="http://schemas.microsoft.com/office/drawing/2014/main" id="{A52DFA9B-F8B1-9500-C778-2C62FF8C9938}"/>
                </a:ext>
              </a:extLst>
            </p:cNvPr>
            <p:cNvSpPr txBox="1"/>
            <p:nvPr/>
          </p:nvSpPr>
          <p:spPr>
            <a:xfrm>
              <a:off x="371399" y="3037566"/>
              <a:ext cx="2016000" cy="596564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18 MONTHS OLD</a:t>
              </a:r>
              <a:endPara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Daycare since 4 months old;</a:t>
              </a:r>
              <a:b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wheezing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68" name="Connettore diritto 67">
              <a:extLst>
                <a:ext uri="{FF2B5EF4-FFF2-40B4-BE49-F238E27FC236}">
                  <a16:creationId xmlns:a16="http://schemas.microsoft.com/office/drawing/2014/main" id="{0A05A759-7D99-7720-21BE-9DE58AF9A276}"/>
                </a:ext>
              </a:extLst>
            </p:cNvPr>
            <p:cNvCxnSpPr/>
            <p:nvPr/>
          </p:nvCxnSpPr>
          <p:spPr>
            <a:xfrm>
              <a:off x="461399" y="3269794"/>
              <a:ext cx="1836000" cy="0"/>
            </a:xfrm>
            <a:prstGeom prst="line">
              <a:avLst/>
            </a:prstGeom>
            <a:ln w="15875" cap="rnd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69" name="Picture 40">
              <a:extLst>
                <a:ext uri="{FF2B5EF4-FFF2-40B4-BE49-F238E27FC236}">
                  <a16:creationId xmlns:a16="http://schemas.microsoft.com/office/drawing/2014/main" id="{7891BE1D-EAD3-4E98-2955-CEA755F0610A}"/>
                </a:ext>
              </a:extLst>
            </p:cNvPr>
            <p:cNvPicPr>
              <a:picLocks/>
            </p:cNvPicPr>
            <p:nvPr/>
          </p:nvPicPr>
          <p:blipFill rotWithShape="1">
            <a:blip r:embed="rId8"/>
            <a:srcRect l="29787" t="21066" r="31452" b="23544"/>
            <a:stretch/>
          </p:blipFill>
          <p:spPr>
            <a:xfrm>
              <a:off x="803399" y="1520825"/>
              <a:ext cx="1152000" cy="115200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  <a:effectLst>
              <a:outerShdw blurRad="127000" algn="ctr" rotWithShape="0">
                <a:schemeClr val="accent6">
                  <a:alpha val="40000"/>
                </a:schemeClr>
              </a:outerShdw>
            </a:effectLst>
          </p:spPr>
        </p:pic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4CA20B9C-0905-2FBD-A96A-A6E9F941FBB8}"/>
              </a:ext>
            </a:extLst>
          </p:cNvPr>
          <p:cNvGrpSpPr/>
          <p:nvPr/>
        </p:nvGrpSpPr>
        <p:grpSpPr>
          <a:xfrm>
            <a:off x="371399" y="3921989"/>
            <a:ext cx="2016000" cy="2097916"/>
            <a:chOff x="371399" y="3789254"/>
            <a:chExt cx="2016000" cy="2097916"/>
          </a:xfrm>
        </p:grpSpPr>
        <p:pic>
          <p:nvPicPr>
            <p:cNvPr id="72" name="object 25">
              <a:extLst>
                <a:ext uri="{FF2B5EF4-FFF2-40B4-BE49-F238E27FC236}">
                  <a16:creationId xmlns:a16="http://schemas.microsoft.com/office/drawing/2014/main" id="{73390DA7-D781-1574-5829-6AB8454012BB}"/>
                </a:ext>
              </a:extLst>
            </p:cNvPr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291" t="6183" r="9173" b="10735"/>
            <a:stretch/>
          </p:blipFill>
          <p:spPr>
            <a:xfrm>
              <a:off x="809245" y="3789254"/>
              <a:ext cx="1152000" cy="1152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127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3" name="TextBox 23">
              <a:extLst>
                <a:ext uri="{FF2B5EF4-FFF2-40B4-BE49-F238E27FC236}">
                  <a16:creationId xmlns:a16="http://schemas.microsoft.com/office/drawing/2014/main" id="{BACDB2FB-67A1-9288-5D45-6AC891917370}"/>
                </a:ext>
              </a:extLst>
            </p:cNvPr>
            <p:cNvSpPr txBox="1"/>
            <p:nvPr/>
          </p:nvSpPr>
          <p:spPr>
            <a:xfrm>
              <a:off x="371399" y="5050917"/>
              <a:ext cx="2016000" cy="252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Dr Gerardo Palmiero</a:t>
              </a:r>
            </a:p>
          </p:txBody>
        </p:sp>
        <p:sp>
          <p:nvSpPr>
            <p:cNvPr id="74" name="TextBox 23">
              <a:extLst>
                <a:ext uri="{FF2B5EF4-FFF2-40B4-BE49-F238E27FC236}">
                  <a16:creationId xmlns:a16="http://schemas.microsoft.com/office/drawing/2014/main" id="{23816DED-0976-0AE7-5212-83D61BA256FE}"/>
                </a:ext>
              </a:extLst>
            </p:cNvPr>
            <p:cNvSpPr txBox="1"/>
            <p:nvPr/>
          </p:nvSpPr>
          <p:spPr>
            <a:xfrm>
              <a:off x="371399" y="5302917"/>
              <a:ext cx="2016000" cy="584253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PNEUMONOLOGIST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UO </a:t>
              </a:r>
              <a:r>
                <a:rPr kumimoji="0" lang="en-US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Pneumologia</a:t>
              </a: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-Ospedale</a:t>
              </a:r>
              <a:b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Versilia, Lucca, Italy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75" name="object 30">
              <a:extLst>
                <a:ext uri="{FF2B5EF4-FFF2-40B4-BE49-F238E27FC236}">
                  <a16:creationId xmlns:a16="http://schemas.microsoft.com/office/drawing/2014/main" id="{B60E85D8-5C3A-BF18-DF03-5DD7F4E71837}"/>
                </a:ext>
              </a:extLst>
            </p:cNvPr>
            <p:cNvSpPr txBox="1"/>
            <p:nvPr/>
          </p:nvSpPr>
          <p:spPr>
            <a:xfrm>
              <a:off x="1343399" y="4707810"/>
              <a:ext cx="1044000" cy="144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txBody>
            <a:bodyPr vert="horz" wrap="square" lIns="0" tIns="0" rIns="0" bIns="7200" rtlCol="0" anchor="ctr" anchorCtr="0">
              <a:noAutofit/>
            </a:bodyPr>
            <a:lstStyle>
              <a:defPPr>
                <a:defRPr kern="0"/>
              </a:defPPr>
            </a:lstStyle>
            <a:p>
              <a:pPr algn="ctr"/>
              <a:r>
                <a:rPr sz="900" dirty="0">
                  <a:solidFill>
                    <a:schemeClr val="accent1">
                      <a:lumMod val="50000"/>
                    </a:schemeClr>
                  </a:solidFill>
                  <a:cs typeface="Arial"/>
                </a:rPr>
                <a:t>Case presented by</a:t>
              </a:r>
            </a:p>
          </p:txBody>
        </p:sp>
        <p:cxnSp>
          <p:nvCxnSpPr>
            <p:cNvPr id="76" name="Connettore diritto 75">
              <a:extLst>
                <a:ext uri="{FF2B5EF4-FFF2-40B4-BE49-F238E27FC236}">
                  <a16:creationId xmlns:a16="http://schemas.microsoft.com/office/drawing/2014/main" id="{89415917-F0D3-C5D4-8F51-3A50D3E1BCE2}"/>
                </a:ext>
              </a:extLst>
            </p:cNvPr>
            <p:cNvCxnSpPr>
              <a:cxnSpLocks/>
            </p:cNvCxnSpPr>
            <p:nvPr/>
          </p:nvCxnSpPr>
          <p:spPr>
            <a:xfrm>
              <a:off x="461399" y="5544127"/>
              <a:ext cx="1836000" cy="0"/>
            </a:xfrm>
            <a:prstGeom prst="line">
              <a:avLst/>
            </a:prstGeom>
            <a:ln w="15875" cap="rnd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5D8C0B8A-4DD3-46FC-9E7E-D4EE5E78604A}"/>
              </a:ext>
            </a:extLst>
          </p:cNvPr>
          <p:cNvGrpSpPr/>
          <p:nvPr/>
        </p:nvGrpSpPr>
        <p:grpSpPr>
          <a:xfrm>
            <a:off x="371399" y="1520825"/>
            <a:ext cx="2016000" cy="1953262"/>
            <a:chOff x="371399" y="1520825"/>
            <a:chExt cx="2016000" cy="1953262"/>
          </a:xfrm>
        </p:grpSpPr>
        <p:sp>
          <p:nvSpPr>
            <p:cNvPr id="78" name="TextBox 23">
              <a:extLst>
                <a:ext uri="{FF2B5EF4-FFF2-40B4-BE49-F238E27FC236}">
                  <a16:creationId xmlns:a16="http://schemas.microsoft.com/office/drawing/2014/main" id="{5EC112D4-C9D6-FC8F-A37F-C71292159E15}"/>
                </a:ext>
              </a:extLst>
            </p:cNvPr>
            <p:cNvSpPr txBox="1"/>
            <p:nvPr/>
          </p:nvSpPr>
          <p:spPr>
            <a:xfrm>
              <a:off x="371399" y="2785566"/>
              <a:ext cx="2016000" cy="252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Marco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79" name="TextBox 23">
              <a:extLst>
                <a:ext uri="{FF2B5EF4-FFF2-40B4-BE49-F238E27FC236}">
                  <a16:creationId xmlns:a16="http://schemas.microsoft.com/office/drawing/2014/main" id="{8FBE8832-1249-2A83-044D-2DC60579B3E0}"/>
                </a:ext>
              </a:extLst>
            </p:cNvPr>
            <p:cNvSpPr txBox="1"/>
            <p:nvPr/>
          </p:nvSpPr>
          <p:spPr>
            <a:xfrm>
              <a:off x="371399" y="3037566"/>
              <a:ext cx="2016000" cy="436521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60 YEARS OLD</a:t>
              </a:r>
              <a:endPara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Asthma and bronchiectasis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80" name="Connettore diritto 79">
              <a:extLst>
                <a:ext uri="{FF2B5EF4-FFF2-40B4-BE49-F238E27FC236}">
                  <a16:creationId xmlns:a16="http://schemas.microsoft.com/office/drawing/2014/main" id="{43CA905D-A6BC-1106-CB21-6B73CD29E832}"/>
                </a:ext>
              </a:extLst>
            </p:cNvPr>
            <p:cNvCxnSpPr/>
            <p:nvPr/>
          </p:nvCxnSpPr>
          <p:spPr>
            <a:xfrm>
              <a:off x="461399" y="3269794"/>
              <a:ext cx="1836000" cy="0"/>
            </a:xfrm>
            <a:prstGeom prst="line">
              <a:avLst/>
            </a:prstGeom>
            <a:ln w="15875" cap="rnd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81" name="Picture 32">
              <a:extLst>
                <a:ext uri="{FF2B5EF4-FFF2-40B4-BE49-F238E27FC236}">
                  <a16:creationId xmlns:a16="http://schemas.microsoft.com/office/drawing/2014/main" id="{556302EF-9E63-E3E4-DA22-19DB1BC581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42003" t="4303" r="16095" b="34570"/>
            <a:stretch/>
          </p:blipFill>
          <p:spPr>
            <a:xfrm>
              <a:off x="803399" y="1520825"/>
              <a:ext cx="1152000" cy="115200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  <a:effectLst>
              <a:outerShdw blurRad="127000" algn="ctr" rotWithShape="0">
                <a:schemeClr val="accent6">
                  <a:alpha val="40000"/>
                </a:schemeClr>
              </a:outerShdw>
            </a:effectLst>
          </p:spPr>
        </p:pic>
      </p:grpSp>
      <p:grpSp>
        <p:nvGrpSpPr>
          <p:cNvPr id="92" name="Gruppo 4">
            <a:extLst>
              <a:ext uri="{FF2B5EF4-FFF2-40B4-BE49-F238E27FC236}">
                <a16:creationId xmlns:a16="http://schemas.microsoft.com/office/drawing/2014/main" id="{C4709207-D6CB-937E-F7C1-F8D170EFF1A0}"/>
              </a:ext>
            </a:extLst>
          </p:cNvPr>
          <p:cNvGrpSpPr/>
          <p:nvPr/>
        </p:nvGrpSpPr>
        <p:grpSpPr>
          <a:xfrm>
            <a:off x="7129542" y="3973703"/>
            <a:ext cx="390751" cy="390751"/>
            <a:chOff x="3859409" y="2073678"/>
            <a:chExt cx="390751" cy="390751"/>
          </a:xfrm>
        </p:grpSpPr>
        <p:sp>
          <p:nvSpPr>
            <p:cNvPr id="93" name="Ovale 37">
              <a:extLst>
                <a:ext uri="{FF2B5EF4-FFF2-40B4-BE49-F238E27FC236}">
                  <a16:creationId xmlns:a16="http://schemas.microsoft.com/office/drawing/2014/main" id="{98A8FFA9-5DFA-989D-7F5C-E063282352E4}"/>
                </a:ext>
              </a:extLst>
            </p:cNvPr>
            <p:cNvSpPr/>
            <p:nvPr/>
          </p:nvSpPr>
          <p:spPr>
            <a:xfrm>
              <a:off x="3859409" y="2073678"/>
              <a:ext cx="390751" cy="390751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  <a:effectLst>
              <a:outerShdw blurRad="169865" dist="38100" dir="2700000" algn="tl" rotWithShape="0">
                <a:prstClr val="black">
                  <a:alpha val="21934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reeform 26">
              <a:extLst>
                <a:ext uri="{FF2B5EF4-FFF2-40B4-BE49-F238E27FC236}">
                  <a16:creationId xmlns:a16="http://schemas.microsoft.com/office/drawing/2014/main" id="{8A12758E-9207-7372-CDFC-97AB067D6205}"/>
                </a:ext>
              </a:extLst>
            </p:cNvPr>
            <p:cNvSpPr/>
            <p:nvPr/>
          </p:nvSpPr>
          <p:spPr>
            <a:xfrm>
              <a:off x="4012108" y="2107344"/>
              <a:ext cx="162106" cy="323419"/>
            </a:xfrm>
            <a:custGeom>
              <a:avLst/>
              <a:gdLst>
                <a:gd name="connsiteX0" fmla="*/ 0 w 280249"/>
                <a:gd name="connsiteY0" fmla="*/ 0 h 559132"/>
                <a:gd name="connsiteX1" fmla="*/ 278883 w 280249"/>
                <a:gd name="connsiteY1" fmla="*/ 278883 h 559132"/>
                <a:gd name="connsiteX2" fmla="*/ 280249 w 280249"/>
                <a:gd name="connsiteY2" fmla="*/ 278883 h 559132"/>
                <a:gd name="connsiteX3" fmla="*/ 279566 w 280249"/>
                <a:gd name="connsiteY3" fmla="*/ 279566 h 559132"/>
                <a:gd name="connsiteX4" fmla="*/ 280249 w 280249"/>
                <a:gd name="connsiteY4" fmla="*/ 280249 h 559132"/>
                <a:gd name="connsiteX5" fmla="*/ 278883 w 280249"/>
                <a:gd name="connsiteY5" fmla="*/ 280249 h 559132"/>
                <a:gd name="connsiteX6" fmla="*/ 0 w 280249"/>
                <a:gd name="connsiteY6" fmla="*/ 559132 h 559132"/>
                <a:gd name="connsiteX7" fmla="*/ 0 w 280249"/>
                <a:gd name="connsiteY7" fmla="*/ 419008 h 559132"/>
                <a:gd name="connsiteX8" fmla="*/ 139442 w 280249"/>
                <a:gd name="connsiteY8" fmla="*/ 279566 h 559132"/>
                <a:gd name="connsiteX9" fmla="*/ 0 w 280249"/>
                <a:gd name="connsiteY9" fmla="*/ 140124 h 55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0249" h="559132">
                  <a:moveTo>
                    <a:pt x="0" y="0"/>
                  </a:moveTo>
                  <a:lnTo>
                    <a:pt x="278883" y="278883"/>
                  </a:lnTo>
                  <a:lnTo>
                    <a:pt x="280249" y="278883"/>
                  </a:lnTo>
                  <a:lnTo>
                    <a:pt x="279566" y="279566"/>
                  </a:lnTo>
                  <a:lnTo>
                    <a:pt x="280249" y="280249"/>
                  </a:lnTo>
                  <a:lnTo>
                    <a:pt x="278883" y="280249"/>
                  </a:lnTo>
                  <a:lnTo>
                    <a:pt x="0" y="559132"/>
                  </a:lnTo>
                  <a:lnTo>
                    <a:pt x="0" y="419008"/>
                  </a:lnTo>
                  <a:lnTo>
                    <a:pt x="139442" y="279566"/>
                  </a:lnTo>
                  <a:lnTo>
                    <a:pt x="0" y="140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5" name="TextBox 43">
            <a:extLst>
              <a:ext uri="{FF2B5EF4-FFF2-40B4-BE49-F238E27FC236}">
                <a16:creationId xmlns:a16="http://schemas.microsoft.com/office/drawing/2014/main" id="{BBE26706-6CEC-CDA1-74BF-C820C7919B79}"/>
              </a:ext>
            </a:extLst>
          </p:cNvPr>
          <p:cNvSpPr txBox="1"/>
          <p:nvPr/>
        </p:nvSpPr>
        <p:spPr>
          <a:xfrm>
            <a:off x="2881640" y="1891390"/>
            <a:ext cx="8813664" cy="282573"/>
          </a:xfrm>
          <a:prstGeom prst="rect">
            <a:avLst/>
          </a:prstGeom>
          <a:noFill/>
        </p:spPr>
        <p:txBody>
          <a:bodyPr wrap="square" t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+ ICS-LABA for asthma</a:t>
            </a:r>
          </a:p>
        </p:txBody>
      </p:sp>
      <p:sp>
        <p:nvSpPr>
          <p:cNvPr id="96" name="TextBox 21">
            <a:extLst>
              <a:ext uri="{FF2B5EF4-FFF2-40B4-BE49-F238E27FC236}">
                <a16:creationId xmlns:a16="http://schemas.microsoft.com/office/drawing/2014/main" id="{84382963-6B77-C22A-3DFC-BDF1F5327FBD}"/>
              </a:ext>
            </a:extLst>
          </p:cNvPr>
          <p:cNvSpPr txBox="1"/>
          <p:nvPr/>
        </p:nvSpPr>
        <p:spPr>
          <a:xfrm>
            <a:off x="2881640" y="1520825"/>
            <a:ext cx="8813664" cy="360000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Recurrent respiratory infection prevention with OM-85</a:t>
            </a:r>
            <a:endParaRPr lang="en-GB" dirty="0"/>
          </a:p>
        </p:txBody>
      </p:sp>
      <p:sp>
        <p:nvSpPr>
          <p:cNvPr id="97" name="TextBox 24">
            <a:extLst>
              <a:ext uri="{FF2B5EF4-FFF2-40B4-BE49-F238E27FC236}">
                <a16:creationId xmlns:a16="http://schemas.microsoft.com/office/drawing/2014/main" id="{DB76E4EF-B3A1-3E49-E065-3FA6D7839FF8}"/>
              </a:ext>
            </a:extLst>
          </p:cNvPr>
          <p:cNvSpPr txBox="1"/>
          <p:nvPr/>
        </p:nvSpPr>
        <p:spPr>
          <a:xfrm>
            <a:off x="8697372" y="3963728"/>
            <a:ext cx="2624747" cy="44871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RESPIRATORY INFECTION </a:t>
            </a:r>
            <a:b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IN THE WINTER</a:t>
            </a:r>
          </a:p>
        </p:txBody>
      </p:sp>
      <p:sp>
        <p:nvSpPr>
          <p:cNvPr id="100" name="TextBox 23">
            <a:extLst>
              <a:ext uri="{FF2B5EF4-FFF2-40B4-BE49-F238E27FC236}">
                <a16:creationId xmlns:a16="http://schemas.microsoft.com/office/drawing/2014/main" id="{0592DD1B-17AA-21FA-DC81-B64709557E7B}"/>
              </a:ext>
            </a:extLst>
          </p:cNvPr>
          <p:cNvSpPr txBox="1">
            <a:spLocks noChangeAspect="1"/>
          </p:cNvSpPr>
          <p:nvPr/>
        </p:nvSpPr>
        <p:spPr>
          <a:xfrm>
            <a:off x="7965161" y="3784108"/>
            <a:ext cx="792000" cy="792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1" name="TextBox 24">
            <a:extLst>
              <a:ext uri="{FF2B5EF4-FFF2-40B4-BE49-F238E27FC236}">
                <a16:creationId xmlns:a16="http://schemas.microsoft.com/office/drawing/2014/main" id="{02FFE9CD-353B-DD09-A6F2-6FED715857E2}"/>
              </a:ext>
            </a:extLst>
          </p:cNvPr>
          <p:cNvSpPr txBox="1"/>
          <p:nvPr/>
        </p:nvSpPr>
        <p:spPr>
          <a:xfrm>
            <a:off x="4218040" y="4005105"/>
            <a:ext cx="2769099" cy="44871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RESPIRATORY INFECTIONS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EVERY WINTER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2" name="TextBox 23">
            <a:extLst>
              <a:ext uri="{FF2B5EF4-FFF2-40B4-BE49-F238E27FC236}">
                <a16:creationId xmlns:a16="http://schemas.microsoft.com/office/drawing/2014/main" id="{EB09BD80-F77A-B482-CE3D-01A7645CB8F1}"/>
              </a:ext>
            </a:extLst>
          </p:cNvPr>
          <p:cNvSpPr txBox="1">
            <a:spLocks noChangeAspect="1"/>
          </p:cNvSpPr>
          <p:nvPr/>
        </p:nvSpPr>
        <p:spPr>
          <a:xfrm>
            <a:off x="3461282" y="3846852"/>
            <a:ext cx="792000" cy="792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67408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uppo 30">
            <a:extLst>
              <a:ext uri="{FF2B5EF4-FFF2-40B4-BE49-F238E27FC236}">
                <a16:creationId xmlns:a16="http://schemas.microsoft.com/office/drawing/2014/main" id="{CA67C76C-C0FE-FE8A-904F-B11191055E90}"/>
              </a:ext>
            </a:extLst>
          </p:cNvPr>
          <p:cNvGrpSpPr/>
          <p:nvPr/>
        </p:nvGrpSpPr>
        <p:grpSpPr>
          <a:xfrm>
            <a:off x="5078351" y="2694197"/>
            <a:ext cx="2035297" cy="2035297"/>
            <a:chOff x="4099413" y="3648807"/>
            <a:chExt cx="918589" cy="918589"/>
          </a:xfrm>
          <a:effectLst>
            <a:reflection blurRad="6350" stA="21000" endPos="19000" dir="5400000" sy="-100000" algn="bl" rotWithShape="0"/>
          </a:effectLst>
        </p:grpSpPr>
        <p:sp>
          <p:nvSpPr>
            <p:cNvPr id="25" name="Ovale 8">
              <a:extLst>
                <a:ext uri="{FF2B5EF4-FFF2-40B4-BE49-F238E27FC236}">
                  <a16:creationId xmlns:a16="http://schemas.microsoft.com/office/drawing/2014/main" id="{4C861B0A-EC39-6AF9-8B30-4FBF8FC79667}"/>
                </a:ext>
              </a:extLst>
            </p:cNvPr>
            <p:cNvSpPr>
              <a:spLocks/>
            </p:cNvSpPr>
            <p:nvPr/>
          </p:nvSpPr>
          <p:spPr>
            <a:xfrm>
              <a:off x="4099413" y="3648807"/>
              <a:ext cx="918589" cy="91858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3000">
                  <a:schemeClr val="accent1">
                    <a:lumMod val="0"/>
                    <a:lumOff val="100000"/>
                  </a:schemeClr>
                </a:gs>
                <a:gs pos="99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25400">
              <a:solidFill>
                <a:schemeClr val="accent1"/>
              </a:solidFill>
              <a:prstDash val="sysDash"/>
            </a:ln>
            <a:effectLst>
              <a:outerShdw blurRad="342900" dist="38100" dir="2700000" algn="tl" rotWithShape="0">
                <a:schemeClr val="accent1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80000"/>
                </a:lnSpc>
              </a:pPr>
              <a:endParaRPr lang="en-GB" sz="28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pic>
          <p:nvPicPr>
            <p:cNvPr id="26" name="Graphic 155" descr="Man with cane with solid fill">
              <a:extLst>
                <a:ext uri="{FF2B5EF4-FFF2-40B4-BE49-F238E27FC236}">
                  <a16:creationId xmlns:a16="http://schemas.microsoft.com/office/drawing/2014/main" id="{54615AD5-856B-97DE-C929-331F8A5571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249975" y="3779275"/>
              <a:ext cx="617466" cy="647612"/>
            </a:xfrm>
            <a:prstGeom prst="rect">
              <a:avLst/>
            </a:prstGeom>
          </p:spPr>
        </p:pic>
      </p:grpSp>
      <p:sp>
        <p:nvSpPr>
          <p:cNvPr id="17" name="Ovale 8">
            <a:extLst>
              <a:ext uri="{FF2B5EF4-FFF2-40B4-BE49-F238E27FC236}">
                <a16:creationId xmlns:a16="http://schemas.microsoft.com/office/drawing/2014/main" id="{3A1D2772-2761-989B-51B3-42DA1D960474}"/>
              </a:ext>
            </a:extLst>
          </p:cNvPr>
          <p:cNvSpPr/>
          <p:nvPr/>
        </p:nvSpPr>
        <p:spPr>
          <a:xfrm>
            <a:off x="5018113" y="4313669"/>
            <a:ext cx="700494" cy="700494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e 8">
            <a:extLst>
              <a:ext uri="{FF2B5EF4-FFF2-40B4-BE49-F238E27FC236}">
                <a16:creationId xmlns:a16="http://schemas.microsoft.com/office/drawing/2014/main" id="{9FFABDC5-35C7-2C84-2EA3-CE9C0B3DE5BE}"/>
              </a:ext>
            </a:extLst>
          </p:cNvPr>
          <p:cNvSpPr/>
          <p:nvPr/>
        </p:nvSpPr>
        <p:spPr>
          <a:xfrm>
            <a:off x="6476676" y="4313669"/>
            <a:ext cx="700494" cy="700494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e 8">
            <a:extLst>
              <a:ext uri="{FF2B5EF4-FFF2-40B4-BE49-F238E27FC236}">
                <a16:creationId xmlns:a16="http://schemas.microsoft.com/office/drawing/2014/main" id="{96F4B11D-0E2C-77B9-C807-4227DF88F76D}"/>
              </a:ext>
            </a:extLst>
          </p:cNvPr>
          <p:cNvSpPr/>
          <p:nvPr/>
        </p:nvSpPr>
        <p:spPr>
          <a:xfrm>
            <a:off x="4517812" y="3361598"/>
            <a:ext cx="700494" cy="700494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e 8">
            <a:extLst>
              <a:ext uri="{FF2B5EF4-FFF2-40B4-BE49-F238E27FC236}">
                <a16:creationId xmlns:a16="http://schemas.microsoft.com/office/drawing/2014/main" id="{034FF016-8CCC-BBF8-F456-D5BE34F50F5C}"/>
              </a:ext>
            </a:extLst>
          </p:cNvPr>
          <p:cNvSpPr/>
          <p:nvPr/>
        </p:nvSpPr>
        <p:spPr>
          <a:xfrm>
            <a:off x="6948018" y="3361598"/>
            <a:ext cx="700494" cy="700494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F344E9C1-08D0-8086-7B79-745CF2B56737}"/>
              </a:ext>
            </a:extLst>
          </p:cNvPr>
          <p:cNvSpPr/>
          <p:nvPr/>
        </p:nvSpPr>
        <p:spPr>
          <a:xfrm>
            <a:off x="5018113" y="2370917"/>
            <a:ext cx="700494" cy="700494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e 8">
            <a:extLst>
              <a:ext uri="{FF2B5EF4-FFF2-40B4-BE49-F238E27FC236}">
                <a16:creationId xmlns:a16="http://schemas.microsoft.com/office/drawing/2014/main" id="{7E1D90B9-53AA-67D7-5737-C158A9451350}"/>
              </a:ext>
            </a:extLst>
          </p:cNvPr>
          <p:cNvSpPr/>
          <p:nvPr/>
        </p:nvSpPr>
        <p:spPr>
          <a:xfrm>
            <a:off x="6476676" y="2370917"/>
            <a:ext cx="700494" cy="700494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66CA94-0449-3FF2-1A28-45894DC79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Immunosenescence results in an imbalance to both innate </a:t>
            </a:r>
            <a:br>
              <a:rPr lang="en-GB" dirty="0"/>
            </a:br>
            <a:r>
              <a:rPr lang="en-GB" dirty="0"/>
              <a:t>and adaptive immune responses</a:t>
            </a:r>
          </a:p>
        </p:txBody>
      </p:sp>
      <p:sp>
        <p:nvSpPr>
          <p:cNvPr id="18" name="Segnaposto testo 17">
            <a:extLst>
              <a:ext uri="{FF2B5EF4-FFF2-40B4-BE49-F238E27FC236}">
                <a16:creationId xmlns:a16="http://schemas.microsoft.com/office/drawing/2014/main" id="{14D66401-0E27-761A-C246-30D7119A919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268915"/>
            <a:ext cx="10183580" cy="460278"/>
          </a:xfrm>
        </p:spPr>
        <p:txBody>
          <a:bodyPr/>
          <a:lstStyle/>
          <a:p>
            <a:r>
              <a:rPr lang="en-US" noProof="0" dirty="0"/>
              <a:t>Figure adapted from </a:t>
            </a:r>
            <a:r>
              <a:rPr lang="en-US" noProof="0" dirty="0" err="1"/>
              <a:t>Grizzi</a:t>
            </a:r>
            <a:r>
              <a:rPr lang="en-US" noProof="0" dirty="0"/>
              <a:t> F, et al. 2013.</a:t>
            </a:r>
            <a:r>
              <a:rPr lang="en-US" baseline="30000" noProof="0" dirty="0"/>
              <a:t>1</a:t>
            </a:r>
          </a:p>
          <a:p>
            <a:r>
              <a:rPr lang="en-US" noProof="0" dirty="0"/>
              <a:t>IL, interleukin; Th, helper T cell; TLR, toll-like receptor; Treg, regulatory T cell.</a:t>
            </a:r>
          </a:p>
          <a:p>
            <a:r>
              <a:rPr lang="en-US" noProof="0" dirty="0"/>
              <a:t>1. </a:t>
            </a:r>
            <a:r>
              <a:rPr lang="en-US" noProof="0" dirty="0" err="1"/>
              <a:t>Grizzi</a:t>
            </a:r>
            <a:r>
              <a:rPr lang="en-US" noProof="0" dirty="0"/>
              <a:t> F, et al. </a:t>
            </a:r>
            <a:r>
              <a:rPr lang="en-US" noProof="0" dirty="0" err="1"/>
              <a:t>Immun</a:t>
            </a:r>
            <a:r>
              <a:rPr lang="en-US" noProof="0" dirty="0"/>
              <a:t> Ageing. 2013:10:9. 2. Lian J, et al. J </a:t>
            </a:r>
            <a:r>
              <a:rPr lang="en-US" noProof="0" dirty="0" err="1"/>
              <a:t>Hematol</a:t>
            </a:r>
            <a:r>
              <a:rPr lang="en-US" noProof="0" dirty="0"/>
              <a:t> Oncol. 2020;13:151. 3. </a:t>
            </a:r>
            <a:r>
              <a:rPr lang="en-US" noProof="0" dirty="0" err="1"/>
              <a:t>Isidori</a:t>
            </a:r>
            <a:r>
              <a:rPr lang="en-US" noProof="0" dirty="0"/>
              <a:t> A, et al. Cancers (Basel). 2018;10(7):211. 4. Agrawal A, et al. Expert Rev Clin Immunol. 2012;8:73-80. </a:t>
            </a:r>
            <a:br>
              <a:rPr lang="en-US" noProof="0" dirty="0"/>
            </a:br>
            <a:r>
              <a:rPr lang="en-US" noProof="0" dirty="0"/>
              <a:t>5. Wang Y, et al. Front Immunol. 2022;13:942796. 6. Aw D, et al. Immunology. 2007;120:435-446. 7. Meyer KC. Respir </a:t>
            </a:r>
            <a:r>
              <a:rPr lang="en-US" noProof="0" dirty="0" err="1"/>
              <a:t>Physiol</a:t>
            </a:r>
            <a:r>
              <a:rPr lang="en-US" noProof="0" dirty="0"/>
              <a:t> 2001;128:23-31. </a:t>
            </a:r>
          </a:p>
        </p:txBody>
      </p:sp>
      <p:sp>
        <p:nvSpPr>
          <p:cNvPr id="105" name="Text Placeholder 4">
            <a:extLst>
              <a:ext uri="{FF2B5EF4-FFF2-40B4-BE49-F238E27FC236}">
                <a16:creationId xmlns:a16="http://schemas.microsoft.com/office/drawing/2014/main" id="{704ECEF3-A66C-1366-9040-BB9B6F501983}"/>
              </a:ext>
            </a:extLst>
          </p:cNvPr>
          <p:cNvSpPr txBox="1">
            <a:spLocks/>
          </p:cNvSpPr>
          <p:nvPr/>
        </p:nvSpPr>
        <p:spPr>
          <a:xfrm>
            <a:off x="1651001" y="1771960"/>
            <a:ext cx="1790700" cy="856122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195263" indent="-195263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44500" indent="-2317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0713" indent="-1682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81050" indent="-1682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68375" indent="-17780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150000"/>
              <a:buNone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Macrophages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indent="0" algn="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ct val="150000"/>
              <a:buNone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Phagocytic capacity</a:t>
            </a:r>
          </a:p>
          <a:p>
            <a:pPr marL="0" indent="0" algn="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ct val="150000"/>
              <a:buNone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Inflammatory cytokines</a:t>
            </a:r>
          </a:p>
          <a:p>
            <a:pPr marL="0" indent="0" algn="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ct val="150000"/>
              <a:buNone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Macrophage numbers</a:t>
            </a:r>
          </a:p>
          <a:p>
            <a:pPr marL="0" indent="0" algn="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ct val="150000"/>
              <a:buNone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Antigen presentation </a:t>
            </a:r>
          </a:p>
        </p:txBody>
      </p:sp>
      <p:sp>
        <p:nvSpPr>
          <p:cNvPr id="118" name="Freccia destra 43">
            <a:extLst>
              <a:ext uri="{FF2B5EF4-FFF2-40B4-BE49-F238E27FC236}">
                <a16:creationId xmlns:a16="http://schemas.microsoft.com/office/drawing/2014/main" id="{888EFFDD-C2CC-8603-BACD-02483092437F}"/>
              </a:ext>
            </a:extLst>
          </p:cNvPr>
          <p:cNvSpPr>
            <a:spLocks/>
          </p:cNvSpPr>
          <p:nvPr/>
        </p:nvSpPr>
        <p:spPr>
          <a:xfrm rot="5400000">
            <a:off x="3488398" y="2073629"/>
            <a:ext cx="149186" cy="12943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4" tIns="34289" rIns="68574" bIns="3428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119" name="Freccia destra 43">
            <a:extLst>
              <a:ext uri="{FF2B5EF4-FFF2-40B4-BE49-F238E27FC236}">
                <a16:creationId xmlns:a16="http://schemas.microsoft.com/office/drawing/2014/main" id="{A3570776-3352-3B73-7FDD-1D059D85BF73}"/>
              </a:ext>
            </a:extLst>
          </p:cNvPr>
          <p:cNvSpPr>
            <a:spLocks/>
          </p:cNvSpPr>
          <p:nvPr/>
        </p:nvSpPr>
        <p:spPr>
          <a:xfrm rot="16200000" flipV="1">
            <a:off x="3488398" y="2280191"/>
            <a:ext cx="149186" cy="12943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4" tIns="34289" rIns="68574" bIns="3428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120" name="Freccia destra 43">
            <a:extLst>
              <a:ext uri="{FF2B5EF4-FFF2-40B4-BE49-F238E27FC236}">
                <a16:creationId xmlns:a16="http://schemas.microsoft.com/office/drawing/2014/main" id="{4F495023-6895-6CAC-5439-F1097639102C}"/>
              </a:ext>
            </a:extLst>
          </p:cNvPr>
          <p:cNvSpPr>
            <a:spLocks/>
          </p:cNvSpPr>
          <p:nvPr/>
        </p:nvSpPr>
        <p:spPr>
          <a:xfrm rot="5400000">
            <a:off x="3488398" y="2486754"/>
            <a:ext cx="149186" cy="12943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4" tIns="34289" rIns="68574" bIns="3428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19" name="Rettangolo 4">
            <a:extLst>
              <a:ext uri="{FF2B5EF4-FFF2-40B4-BE49-F238E27FC236}">
                <a16:creationId xmlns:a16="http://schemas.microsoft.com/office/drawing/2014/main" id="{C831F56A-BBB8-8E89-15BF-17B4F9CB1576}"/>
              </a:ext>
            </a:extLst>
          </p:cNvPr>
          <p:cNvSpPr/>
          <p:nvPr/>
        </p:nvSpPr>
        <p:spPr>
          <a:xfrm>
            <a:off x="-1" y="1247023"/>
            <a:ext cx="1416051" cy="288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D6076D1C-4E91-964C-2CD0-D9BE2DA3AAF2}"/>
              </a:ext>
            </a:extLst>
          </p:cNvPr>
          <p:cNvSpPr txBox="1"/>
          <p:nvPr/>
        </p:nvSpPr>
        <p:spPr>
          <a:xfrm>
            <a:off x="371476" y="1243826"/>
            <a:ext cx="7210424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tx2"/>
                </a:solidFill>
                <a:latin typeface="Calibri" panose="020F0502020204030204"/>
              </a:rPr>
              <a:t>Immune system alterations </a:t>
            </a:r>
            <a:r>
              <a:rPr lang="en-US" sz="2000" dirty="0">
                <a:solidFill>
                  <a:schemeClr val="tx2"/>
                </a:solidFill>
                <a:latin typeface="Calibri" panose="020F0502020204030204"/>
              </a:rPr>
              <a:t>associated with immunosenescence</a:t>
            </a:r>
            <a:r>
              <a:rPr lang="en-US" sz="2000" baseline="30000" dirty="0">
                <a:solidFill>
                  <a:schemeClr val="tx2"/>
                </a:solidFill>
                <a:latin typeface="Calibri" panose="020F0502020204030204"/>
              </a:rPr>
              <a:t>1-5</a:t>
            </a:r>
            <a:r>
              <a:rPr lang="en-US" sz="2000" dirty="0">
                <a:solidFill>
                  <a:schemeClr val="tx2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E12CB465-DDD4-7861-AEFD-DB8CBEC9F860}"/>
              </a:ext>
            </a:extLst>
          </p:cNvPr>
          <p:cNvSpPr txBox="1">
            <a:spLocks/>
          </p:cNvSpPr>
          <p:nvPr/>
        </p:nvSpPr>
        <p:spPr>
          <a:xfrm>
            <a:off x="717060" y="3191053"/>
            <a:ext cx="1253452" cy="212887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195263" indent="-195263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44500" indent="-2317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0713" indent="-1682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81050" indent="-1682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68375" indent="-17780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Freccia destra 43">
            <a:extLst>
              <a:ext uri="{FF2B5EF4-FFF2-40B4-BE49-F238E27FC236}">
                <a16:creationId xmlns:a16="http://schemas.microsoft.com/office/drawing/2014/main" id="{A3396DC8-A5A7-A984-2352-88652D3D3A53}"/>
              </a:ext>
            </a:extLst>
          </p:cNvPr>
          <p:cNvSpPr>
            <a:spLocks/>
          </p:cNvSpPr>
          <p:nvPr/>
        </p:nvSpPr>
        <p:spPr>
          <a:xfrm rot="5400000">
            <a:off x="3119408" y="3332755"/>
            <a:ext cx="149186" cy="12943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4" tIns="34289" rIns="68574" bIns="3428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37" name="Freccia destra 43">
            <a:extLst>
              <a:ext uri="{FF2B5EF4-FFF2-40B4-BE49-F238E27FC236}">
                <a16:creationId xmlns:a16="http://schemas.microsoft.com/office/drawing/2014/main" id="{14A2103E-A5E3-C8C1-4364-63E0C3CBA072}"/>
              </a:ext>
            </a:extLst>
          </p:cNvPr>
          <p:cNvSpPr>
            <a:spLocks/>
          </p:cNvSpPr>
          <p:nvPr/>
        </p:nvSpPr>
        <p:spPr>
          <a:xfrm rot="5400000">
            <a:off x="3119408" y="3733585"/>
            <a:ext cx="149186" cy="12943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4" tIns="34289" rIns="68574" bIns="3428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40" name="Freccia destra 43">
            <a:extLst>
              <a:ext uri="{FF2B5EF4-FFF2-40B4-BE49-F238E27FC236}">
                <a16:creationId xmlns:a16="http://schemas.microsoft.com/office/drawing/2014/main" id="{E10914A6-472C-6382-997D-E6372DDC2970}"/>
              </a:ext>
            </a:extLst>
          </p:cNvPr>
          <p:cNvSpPr>
            <a:spLocks/>
          </p:cNvSpPr>
          <p:nvPr/>
        </p:nvSpPr>
        <p:spPr>
          <a:xfrm rot="5400000">
            <a:off x="3119409" y="3533170"/>
            <a:ext cx="149186" cy="12943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4" tIns="34289" rIns="68574" bIns="3428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41" name="Freccia destra 43">
            <a:extLst>
              <a:ext uri="{FF2B5EF4-FFF2-40B4-BE49-F238E27FC236}">
                <a16:creationId xmlns:a16="http://schemas.microsoft.com/office/drawing/2014/main" id="{13F13901-E6E0-4BF8-C081-B12E2F255B45}"/>
              </a:ext>
            </a:extLst>
          </p:cNvPr>
          <p:cNvSpPr>
            <a:spLocks/>
          </p:cNvSpPr>
          <p:nvPr/>
        </p:nvSpPr>
        <p:spPr>
          <a:xfrm rot="5400000">
            <a:off x="3119408" y="3933999"/>
            <a:ext cx="149186" cy="12943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4" tIns="34289" rIns="68574" bIns="3428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48" name="Freccia destra 43">
            <a:extLst>
              <a:ext uri="{FF2B5EF4-FFF2-40B4-BE49-F238E27FC236}">
                <a16:creationId xmlns:a16="http://schemas.microsoft.com/office/drawing/2014/main" id="{18A4ED6F-58AF-FCC0-003E-95BFEDA9D92E}"/>
              </a:ext>
            </a:extLst>
          </p:cNvPr>
          <p:cNvSpPr>
            <a:spLocks/>
          </p:cNvSpPr>
          <p:nvPr/>
        </p:nvSpPr>
        <p:spPr>
          <a:xfrm rot="5400000">
            <a:off x="3763631" y="4620013"/>
            <a:ext cx="149186" cy="12943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4" tIns="34289" rIns="68574" bIns="3428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57" name="Freccia destra 43">
            <a:extLst>
              <a:ext uri="{FF2B5EF4-FFF2-40B4-BE49-F238E27FC236}">
                <a16:creationId xmlns:a16="http://schemas.microsoft.com/office/drawing/2014/main" id="{5A338BE3-3A2C-51EC-0017-2F8D1559B688}"/>
              </a:ext>
            </a:extLst>
          </p:cNvPr>
          <p:cNvSpPr>
            <a:spLocks/>
          </p:cNvSpPr>
          <p:nvPr/>
        </p:nvSpPr>
        <p:spPr>
          <a:xfrm rot="5400000">
            <a:off x="8656928" y="2109956"/>
            <a:ext cx="149186" cy="12943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4" tIns="34289" rIns="68574" bIns="3428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60" name="Freccia destra 43">
            <a:extLst>
              <a:ext uri="{FF2B5EF4-FFF2-40B4-BE49-F238E27FC236}">
                <a16:creationId xmlns:a16="http://schemas.microsoft.com/office/drawing/2014/main" id="{D22E3EDF-AA43-4E47-85AC-D25260B3794D}"/>
              </a:ext>
            </a:extLst>
          </p:cNvPr>
          <p:cNvSpPr>
            <a:spLocks/>
          </p:cNvSpPr>
          <p:nvPr/>
        </p:nvSpPr>
        <p:spPr>
          <a:xfrm rot="5400000">
            <a:off x="8656928" y="2502443"/>
            <a:ext cx="149186" cy="12943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4" tIns="34289" rIns="68574" bIns="3428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62" name="Freccia destra 43">
            <a:extLst>
              <a:ext uri="{FF2B5EF4-FFF2-40B4-BE49-F238E27FC236}">
                <a16:creationId xmlns:a16="http://schemas.microsoft.com/office/drawing/2014/main" id="{D9530C53-A4A3-058A-A2D9-8CA29143C878}"/>
              </a:ext>
            </a:extLst>
          </p:cNvPr>
          <p:cNvSpPr>
            <a:spLocks/>
          </p:cNvSpPr>
          <p:nvPr/>
        </p:nvSpPr>
        <p:spPr>
          <a:xfrm rot="5400000">
            <a:off x="8656928" y="2306199"/>
            <a:ext cx="149186" cy="12943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4" tIns="34289" rIns="68574" bIns="3428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65" name="Freccia destra 43">
            <a:extLst>
              <a:ext uri="{FF2B5EF4-FFF2-40B4-BE49-F238E27FC236}">
                <a16:creationId xmlns:a16="http://schemas.microsoft.com/office/drawing/2014/main" id="{B17D411C-F074-0488-9422-3321E3864C52}"/>
              </a:ext>
            </a:extLst>
          </p:cNvPr>
          <p:cNvSpPr>
            <a:spLocks/>
          </p:cNvSpPr>
          <p:nvPr/>
        </p:nvSpPr>
        <p:spPr>
          <a:xfrm rot="5400000">
            <a:off x="9104324" y="3560697"/>
            <a:ext cx="149186" cy="12943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4" tIns="34289" rIns="68574" bIns="3428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67" name="Freccia destra 43">
            <a:extLst>
              <a:ext uri="{FF2B5EF4-FFF2-40B4-BE49-F238E27FC236}">
                <a16:creationId xmlns:a16="http://schemas.microsoft.com/office/drawing/2014/main" id="{B181D2AF-3199-CE90-BE0B-484911C7B26D}"/>
              </a:ext>
            </a:extLst>
          </p:cNvPr>
          <p:cNvSpPr>
            <a:spLocks/>
          </p:cNvSpPr>
          <p:nvPr/>
        </p:nvSpPr>
        <p:spPr>
          <a:xfrm rot="5400000">
            <a:off x="9104324" y="3768258"/>
            <a:ext cx="149186" cy="12943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4" tIns="34289" rIns="68574" bIns="3428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70" name="Freccia destra 43">
            <a:extLst>
              <a:ext uri="{FF2B5EF4-FFF2-40B4-BE49-F238E27FC236}">
                <a16:creationId xmlns:a16="http://schemas.microsoft.com/office/drawing/2014/main" id="{609355F6-36E9-31F8-418B-E3B55E9B2C15}"/>
              </a:ext>
            </a:extLst>
          </p:cNvPr>
          <p:cNvSpPr>
            <a:spLocks/>
          </p:cNvSpPr>
          <p:nvPr/>
        </p:nvSpPr>
        <p:spPr>
          <a:xfrm rot="5400000">
            <a:off x="8411412" y="4749847"/>
            <a:ext cx="149186" cy="12943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4" tIns="34289" rIns="68574" bIns="3428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75" name="Freccia destra 43">
            <a:extLst>
              <a:ext uri="{FF2B5EF4-FFF2-40B4-BE49-F238E27FC236}">
                <a16:creationId xmlns:a16="http://schemas.microsoft.com/office/drawing/2014/main" id="{124C5CA0-DA72-A58B-A1E5-5390EC9CC7C8}"/>
              </a:ext>
            </a:extLst>
          </p:cNvPr>
          <p:cNvSpPr>
            <a:spLocks/>
          </p:cNvSpPr>
          <p:nvPr/>
        </p:nvSpPr>
        <p:spPr>
          <a:xfrm rot="5400000">
            <a:off x="8411412" y="4942120"/>
            <a:ext cx="149186" cy="12943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4" tIns="34289" rIns="68574" bIns="3428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77" name="Rectangle 34">
            <a:extLst>
              <a:ext uri="{FF2B5EF4-FFF2-40B4-BE49-F238E27FC236}">
                <a16:creationId xmlns:a16="http://schemas.microsoft.com/office/drawing/2014/main" id="{AF94C26B-4627-04C2-5335-14C97B184DD3}"/>
              </a:ext>
            </a:extLst>
          </p:cNvPr>
          <p:cNvSpPr/>
          <p:nvPr/>
        </p:nvSpPr>
        <p:spPr>
          <a:xfrm>
            <a:off x="1678745" y="5491373"/>
            <a:ext cx="8834510" cy="553916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Immunosenescence is the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decline of the immune system associated with aging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puts the elderly (aged ≥65 years)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 increased risk of bacterial and viral infection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6,7</a:t>
            </a:r>
          </a:p>
        </p:txBody>
      </p:sp>
      <p:sp>
        <p:nvSpPr>
          <p:cNvPr id="78" name="Figura a mano libera: forma 77">
            <a:extLst>
              <a:ext uri="{FF2B5EF4-FFF2-40B4-BE49-F238E27FC236}">
                <a16:creationId xmlns:a16="http://schemas.microsoft.com/office/drawing/2014/main" id="{84122645-11EE-C1A8-5B38-E554736747C2}"/>
              </a:ext>
            </a:extLst>
          </p:cNvPr>
          <p:cNvSpPr/>
          <p:nvPr/>
        </p:nvSpPr>
        <p:spPr>
          <a:xfrm>
            <a:off x="3556000" y="1866082"/>
            <a:ext cx="1462015" cy="610797"/>
          </a:xfrm>
          <a:custGeom>
            <a:avLst/>
            <a:gdLst>
              <a:gd name="connsiteX0" fmla="*/ 0 w 1536700"/>
              <a:gd name="connsiteY0" fmla="*/ 0 h 527050"/>
              <a:gd name="connsiteX1" fmla="*/ 603250 w 1536700"/>
              <a:gd name="connsiteY1" fmla="*/ 0 h 527050"/>
              <a:gd name="connsiteX2" fmla="*/ 1536700 w 1536700"/>
              <a:gd name="connsiteY2" fmla="*/ 527050 h 52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6700" h="527050">
                <a:moveTo>
                  <a:pt x="0" y="0"/>
                </a:moveTo>
                <a:lnTo>
                  <a:pt x="603250" y="0"/>
                </a:lnTo>
                <a:lnTo>
                  <a:pt x="1536700" y="527050"/>
                </a:lnTo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9" name="Text Placeholder 4">
            <a:extLst>
              <a:ext uri="{FF2B5EF4-FFF2-40B4-BE49-F238E27FC236}">
                <a16:creationId xmlns:a16="http://schemas.microsoft.com/office/drawing/2014/main" id="{3D48D50D-C6A8-BAB5-D184-1270535D049C}"/>
              </a:ext>
            </a:extLst>
          </p:cNvPr>
          <p:cNvSpPr txBox="1">
            <a:spLocks/>
          </p:cNvSpPr>
          <p:nvPr/>
        </p:nvSpPr>
        <p:spPr>
          <a:xfrm>
            <a:off x="712232" y="3045438"/>
            <a:ext cx="2340271" cy="1040272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195263" indent="-195263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44500" indent="-2317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0713" indent="-1682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81050" indent="-1682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68375" indent="-17780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150000"/>
              <a:buNone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B 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/>
              </a:rPr>
              <a:t>l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ymphocytes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indent="0" algn="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ct val="150000"/>
              <a:buNone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Naïve B-cell</a:t>
            </a:r>
          </a:p>
          <a:p>
            <a:pPr marL="0" indent="0" algn="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ct val="150000"/>
              <a:buNone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Memory B cell</a:t>
            </a:r>
          </a:p>
          <a:p>
            <a:pPr marL="0" indent="0" algn="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ct val="150000"/>
              <a:buNone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B cell development</a:t>
            </a:r>
          </a:p>
          <a:p>
            <a:pPr marL="0" indent="0" algn="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ct val="150000"/>
              <a:buNone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Antibody production and specificity</a:t>
            </a:r>
          </a:p>
        </p:txBody>
      </p:sp>
      <p:sp>
        <p:nvSpPr>
          <p:cNvPr id="89" name="Figura a mano libera: forma 88">
            <a:extLst>
              <a:ext uri="{FF2B5EF4-FFF2-40B4-BE49-F238E27FC236}">
                <a16:creationId xmlns:a16="http://schemas.microsoft.com/office/drawing/2014/main" id="{4A81DED4-95C6-337B-420B-63FDF160B444}"/>
              </a:ext>
            </a:extLst>
          </p:cNvPr>
          <p:cNvSpPr/>
          <p:nvPr/>
        </p:nvSpPr>
        <p:spPr>
          <a:xfrm>
            <a:off x="3170295" y="3140354"/>
            <a:ext cx="1347787" cy="300038"/>
          </a:xfrm>
          <a:custGeom>
            <a:avLst/>
            <a:gdLst>
              <a:gd name="connsiteX0" fmla="*/ 0 w 1381125"/>
              <a:gd name="connsiteY0" fmla="*/ 0 h 300038"/>
              <a:gd name="connsiteX1" fmla="*/ 481013 w 1381125"/>
              <a:gd name="connsiteY1" fmla="*/ 0 h 300038"/>
              <a:gd name="connsiteX2" fmla="*/ 1381125 w 1381125"/>
              <a:gd name="connsiteY2" fmla="*/ 300038 h 30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1125" h="300038">
                <a:moveTo>
                  <a:pt x="0" y="0"/>
                </a:moveTo>
                <a:lnTo>
                  <a:pt x="481013" y="0"/>
                </a:lnTo>
                <a:lnTo>
                  <a:pt x="1381125" y="300038"/>
                </a:lnTo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6" name="Text Placeholder 4">
            <a:extLst>
              <a:ext uri="{FF2B5EF4-FFF2-40B4-BE49-F238E27FC236}">
                <a16:creationId xmlns:a16="http://schemas.microsoft.com/office/drawing/2014/main" id="{4B3B05DF-9AC9-4235-36C5-7BC026B1E2CA}"/>
              </a:ext>
            </a:extLst>
          </p:cNvPr>
          <p:cNvSpPr txBox="1">
            <a:spLocks/>
          </p:cNvSpPr>
          <p:nvPr/>
        </p:nvSpPr>
        <p:spPr>
          <a:xfrm>
            <a:off x="1916449" y="4324494"/>
            <a:ext cx="1790148" cy="667076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195263" indent="-195263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44500" indent="-2317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0713" indent="-1682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81050" indent="-1682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68375" indent="-17780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150000"/>
              <a:buNone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 </a:t>
            </a:r>
            <a:r>
              <a:rPr lang="it-IT" sz="1400" b="1" dirty="0">
                <a:solidFill>
                  <a:prstClr val="black"/>
                </a:solidFill>
                <a:latin typeface="Calibri" panose="020F0502020204030204"/>
              </a:rPr>
              <a:t>l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ymphocytes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indent="0" algn="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ct val="150000"/>
              <a:buNone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Naïve CD4</a:t>
            </a:r>
            <a:r>
              <a:rPr lang="en-US" sz="1200" baseline="30000" dirty="0">
                <a:solidFill>
                  <a:prstClr val="black"/>
                </a:solidFill>
                <a:latin typeface="Calibri" panose="020F0502020204030204"/>
              </a:rPr>
              <a:t>+</a:t>
            </a: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 T cell</a:t>
            </a:r>
          </a:p>
          <a:p>
            <a:pPr marL="0" indent="0" algn="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ct val="150000"/>
              <a:buNone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Memory CD8</a:t>
            </a:r>
            <a:r>
              <a:rPr lang="en-US" sz="1200" baseline="30000" dirty="0">
                <a:solidFill>
                  <a:prstClr val="black"/>
                </a:solidFill>
                <a:latin typeface="Calibri" panose="020F0502020204030204"/>
              </a:rPr>
              <a:t>+</a:t>
            </a: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 T cell</a:t>
            </a:r>
          </a:p>
          <a:p>
            <a:pPr marL="0" indent="0" algn="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ct val="150000"/>
              <a:buNone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T cell development</a:t>
            </a:r>
          </a:p>
          <a:p>
            <a:pPr marL="0" indent="0" algn="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ct val="150000"/>
              <a:buNone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Th17/Treg balance</a:t>
            </a:r>
          </a:p>
          <a:p>
            <a:pPr marL="0" indent="0" algn="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ct val="150000"/>
              <a:buNone/>
              <a:defRPr/>
            </a:pP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  <a:p>
            <a:pPr marL="0" indent="0" algn="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ct val="150000"/>
              <a:buNone/>
              <a:defRPr/>
            </a:pP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7" name="Figura a mano libera: forma 96">
            <a:extLst>
              <a:ext uri="{FF2B5EF4-FFF2-40B4-BE49-F238E27FC236}">
                <a16:creationId xmlns:a16="http://schemas.microsoft.com/office/drawing/2014/main" id="{361AA804-A217-2C7F-438F-A1236D6ACBAF}"/>
              </a:ext>
            </a:extLst>
          </p:cNvPr>
          <p:cNvSpPr/>
          <p:nvPr/>
        </p:nvSpPr>
        <p:spPr>
          <a:xfrm flipV="1">
            <a:off x="3810479" y="4392667"/>
            <a:ext cx="1129350" cy="214764"/>
          </a:xfrm>
          <a:custGeom>
            <a:avLst/>
            <a:gdLst>
              <a:gd name="connsiteX0" fmla="*/ 0 w 1562100"/>
              <a:gd name="connsiteY0" fmla="*/ 203200 h 203200"/>
              <a:gd name="connsiteX1" fmla="*/ 895350 w 1562100"/>
              <a:gd name="connsiteY1" fmla="*/ 203200 h 203200"/>
              <a:gd name="connsiteX2" fmla="*/ 1562100 w 1562100"/>
              <a:gd name="connsiteY2" fmla="*/ 0 h 20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2100" h="203200">
                <a:moveTo>
                  <a:pt x="0" y="203200"/>
                </a:moveTo>
                <a:lnTo>
                  <a:pt x="895350" y="203200"/>
                </a:lnTo>
                <a:lnTo>
                  <a:pt x="1562100" y="0"/>
                </a:lnTo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6" name="Text Placeholder 4">
            <a:extLst>
              <a:ext uri="{FF2B5EF4-FFF2-40B4-BE49-F238E27FC236}">
                <a16:creationId xmlns:a16="http://schemas.microsoft.com/office/drawing/2014/main" id="{8B253A75-8FD0-2F52-72D9-7F81D8E10A18}"/>
              </a:ext>
            </a:extLst>
          </p:cNvPr>
          <p:cNvSpPr txBox="1">
            <a:spLocks/>
          </p:cNvSpPr>
          <p:nvPr/>
        </p:nvSpPr>
        <p:spPr>
          <a:xfrm>
            <a:off x="8873151" y="1807129"/>
            <a:ext cx="2947374" cy="98751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195263" indent="-195263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44500" indent="-2317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0713" indent="-1682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81050" indent="-1682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68375" indent="-17780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150000"/>
              <a:buNone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Dendritic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cells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ct val="150000"/>
              <a:buNone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Cytokine balance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ct val="150000"/>
              <a:buNone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IFN production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ct val="150000"/>
              <a:buNone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Antigen presentation</a:t>
            </a:r>
          </a:p>
        </p:txBody>
      </p:sp>
      <p:sp>
        <p:nvSpPr>
          <p:cNvPr id="111" name="Figura a mano libera: forma 110">
            <a:extLst>
              <a:ext uri="{FF2B5EF4-FFF2-40B4-BE49-F238E27FC236}">
                <a16:creationId xmlns:a16="http://schemas.microsoft.com/office/drawing/2014/main" id="{4E020429-6393-3FDB-4E8A-53114C9B6E3F}"/>
              </a:ext>
            </a:extLst>
          </p:cNvPr>
          <p:cNvSpPr/>
          <p:nvPr/>
        </p:nvSpPr>
        <p:spPr>
          <a:xfrm>
            <a:off x="7197725" y="1897856"/>
            <a:ext cx="1598613" cy="575766"/>
          </a:xfrm>
          <a:custGeom>
            <a:avLst/>
            <a:gdLst>
              <a:gd name="connsiteX0" fmla="*/ 1744980 w 1744980"/>
              <a:gd name="connsiteY0" fmla="*/ 0 h 464820"/>
              <a:gd name="connsiteX1" fmla="*/ 1234440 w 1744980"/>
              <a:gd name="connsiteY1" fmla="*/ 0 h 464820"/>
              <a:gd name="connsiteX2" fmla="*/ 0 w 1744980"/>
              <a:gd name="connsiteY2" fmla="*/ 464820 h 464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4980" h="464820">
                <a:moveTo>
                  <a:pt x="1744980" y="0"/>
                </a:moveTo>
                <a:lnTo>
                  <a:pt x="1234440" y="0"/>
                </a:lnTo>
                <a:lnTo>
                  <a:pt x="0" y="464820"/>
                </a:lnTo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5" name="Text Placeholder 4">
            <a:extLst>
              <a:ext uri="{FF2B5EF4-FFF2-40B4-BE49-F238E27FC236}">
                <a16:creationId xmlns:a16="http://schemas.microsoft.com/office/drawing/2014/main" id="{ADE2CD83-D984-BD47-82F4-52728C1FEB84}"/>
              </a:ext>
            </a:extLst>
          </p:cNvPr>
          <p:cNvSpPr txBox="1">
            <a:spLocks/>
          </p:cNvSpPr>
          <p:nvPr/>
        </p:nvSpPr>
        <p:spPr>
          <a:xfrm>
            <a:off x="9322731" y="3260644"/>
            <a:ext cx="2497794" cy="68696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195263" indent="-195263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44500" indent="-2317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0713" indent="-1682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81050" indent="-1682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68375" indent="-17780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150000"/>
              <a:buNone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Natural killer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cells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ct val="150000"/>
              <a:buNone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Cytotoxicity proliferative response 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ct val="150000"/>
              <a:buNone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IL-2 production </a:t>
            </a:r>
          </a:p>
        </p:txBody>
      </p:sp>
      <p:sp>
        <p:nvSpPr>
          <p:cNvPr id="116" name="Text Placeholder 4">
            <a:extLst>
              <a:ext uri="{FF2B5EF4-FFF2-40B4-BE49-F238E27FC236}">
                <a16:creationId xmlns:a16="http://schemas.microsoft.com/office/drawing/2014/main" id="{928BE5C0-FEE4-BCC9-9D4D-FDDAA152F7CE}"/>
              </a:ext>
            </a:extLst>
          </p:cNvPr>
          <p:cNvSpPr txBox="1">
            <a:spLocks/>
          </p:cNvSpPr>
          <p:nvPr/>
        </p:nvSpPr>
        <p:spPr>
          <a:xfrm>
            <a:off x="8615882" y="4426504"/>
            <a:ext cx="1397251" cy="98751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195263" indent="-195263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44500" indent="-2317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0713" indent="-1682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81050" indent="-1682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68375" indent="-17780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150000"/>
              <a:buNone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Neutrophils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ct val="150000"/>
              <a:buNone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Oxidative burst</a:t>
            </a:r>
          </a:p>
          <a:p>
            <a:pPr marL="0" indent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ct val="150000"/>
              <a:buNone/>
              <a:defRPr/>
            </a:pP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Phagocytic capacity</a:t>
            </a:r>
          </a:p>
        </p:txBody>
      </p:sp>
      <p:sp>
        <p:nvSpPr>
          <p:cNvPr id="122" name="Figura a mano libera: forma 121">
            <a:extLst>
              <a:ext uri="{FF2B5EF4-FFF2-40B4-BE49-F238E27FC236}">
                <a16:creationId xmlns:a16="http://schemas.microsoft.com/office/drawing/2014/main" id="{8313E083-678A-5A16-A49A-B479B5E13C79}"/>
              </a:ext>
            </a:extLst>
          </p:cNvPr>
          <p:cNvSpPr/>
          <p:nvPr/>
        </p:nvSpPr>
        <p:spPr>
          <a:xfrm>
            <a:off x="7734301" y="3338512"/>
            <a:ext cx="1497805" cy="310033"/>
          </a:xfrm>
          <a:custGeom>
            <a:avLst/>
            <a:gdLst>
              <a:gd name="connsiteX0" fmla="*/ 1448554 w 1448554"/>
              <a:gd name="connsiteY0" fmla="*/ 0 h 334978"/>
              <a:gd name="connsiteX1" fmla="*/ 1041148 w 1448554"/>
              <a:gd name="connsiteY1" fmla="*/ 0 h 334978"/>
              <a:gd name="connsiteX2" fmla="*/ 0 w 1448554"/>
              <a:gd name="connsiteY2" fmla="*/ 334978 h 33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48554" h="334978">
                <a:moveTo>
                  <a:pt x="1448554" y="0"/>
                </a:moveTo>
                <a:lnTo>
                  <a:pt x="1041148" y="0"/>
                </a:lnTo>
                <a:lnTo>
                  <a:pt x="0" y="334978"/>
                </a:lnTo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3" name="Figura a mano libera: forma 122">
            <a:extLst>
              <a:ext uri="{FF2B5EF4-FFF2-40B4-BE49-F238E27FC236}">
                <a16:creationId xmlns:a16="http://schemas.microsoft.com/office/drawing/2014/main" id="{BE921925-160B-0139-6BC3-CC4448FFDB8F}"/>
              </a:ext>
            </a:extLst>
          </p:cNvPr>
          <p:cNvSpPr/>
          <p:nvPr/>
        </p:nvSpPr>
        <p:spPr>
          <a:xfrm>
            <a:off x="7281333" y="4513435"/>
            <a:ext cx="1255448" cy="149186"/>
          </a:xfrm>
          <a:custGeom>
            <a:avLst/>
            <a:gdLst>
              <a:gd name="connsiteX0" fmla="*/ 1358019 w 1358019"/>
              <a:gd name="connsiteY0" fmla="*/ 0 h 135802"/>
              <a:gd name="connsiteX1" fmla="*/ 914400 w 1358019"/>
              <a:gd name="connsiteY1" fmla="*/ 0 h 135802"/>
              <a:gd name="connsiteX2" fmla="*/ 0 w 1358019"/>
              <a:gd name="connsiteY2" fmla="*/ 135802 h 135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58019" h="135802">
                <a:moveTo>
                  <a:pt x="1358019" y="0"/>
                </a:moveTo>
                <a:lnTo>
                  <a:pt x="914400" y="0"/>
                </a:lnTo>
                <a:lnTo>
                  <a:pt x="0" y="135802"/>
                </a:lnTo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4" name="Graphic 1858">
            <a:extLst>
              <a:ext uri="{FF2B5EF4-FFF2-40B4-BE49-F238E27FC236}">
                <a16:creationId xmlns:a16="http://schemas.microsoft.com/office/drawing/2014/main" id="{67EB1FB7-58D4-533B-67ED-5EC7FBA938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864253">
            <a:off x="5150852" y="2503547"/>
            <a:ext cx="435013" cy="469811"/>
          </a:xfrm>
          <a:prstGeom prst="rect">
            <a:avLst/>
          </a:prstGeom>
        </p:spPr>
      </p:pic>
      <p:grpSp>
        <p:nvGrpSpPr>
          <p:cNvPr id="125" name="Group 1861">
            <a:extLst>
              <a:ext uri="{FF2B5EF4-FFF2-40B4-BE49-F238E27FC236}">
                <a16:creationId xmlns:a16="http://schemas.microsoft.com/office/drawing/2014/main" id="{52C0737D-7336-18B2-7108-FE5A8F7B5113}"/>
              </a:ext>
            </a:extLst>
          </p:cNvPr>
          <p:cNvGrpSpPr/>
          <p:nvPr/>
        </p:nvGrpSpPr>
        <p:grpSpPr>
          <a:xfrm rot="1401410">
            <a:off x="6586744" y="2482554"/>
            <a:ext cx="510549" cy="508486"/>
            <a:chOff x="7954826" y="1265396"/>
            <a:chExt cx="767992" cy="764889"/>
          </a:xfrm>
        </p:grpSpPr>
        <p:sp>
          <p:nvSpPr>
            <p:cNvPr id="126" name="Freeform: Shape 1862">
              <a:extLst>
                <a:ext uri="{FF2B5EF4-FFF2-40B4-BE49-F238E27FC236}">
                  <a16:creationId xmlns:a16="http://schemas.microsoft.com/office/drawing/2014/main" id="{27EE3251-36B9-8825-20CA-33277779A5ED}"/>
                </a:ext>
              </a:extLst>
            </p:cNvPr>
            <p:cNvSpPr/>
            <p:nvPr/>
          </p:nvSpPr>
          <p:spPr>
            <a:xfrm>
              <a:off x="7954826" y="1265396"/>
              <a:ext cx="767992" cy="764889"/>
            </a:xfrm>
            <a:custGeom>
              <a:avLst/>
              <a:gdLst>
                <a:gd name="connsiteX0" fmla="*/ 494741 w 1080414"/>
                <a:gd name="connsiteY0" fmla="*/ 2503 h 1076050"/>
                <a:gd name="connsiteX1" fmla="*/ 417412 w 1080414"/>
                <a:gd name="connsiteY1" fmla="*/ 107650 h 1076050"/>
                <a:gd name="connsiteX2" fmla="*/ 449790 w 1080414"/>
                <a:gd name="connsiteY2" fmla="*/ 236608 h 1076050"/>
                <a:gd name="connsiteX3" fmla="*/ 432653 w 1080414"/>
                <a:gd name="connsiteY3" fmla="*/ 302031 h 1076050"/>
                <a:gd name="connsiteX4" fmla="*/ 410066 w 1080414"/>
                <a:gd name="connsiteY4" fmla="*/ 244507 h 1076050"/>
                <a:gd name="connsiteX5" fmla="*/ 399498 w 1080414"/>
                <a:gd name="connsiteY5" fmla="*/ 198888 h 1076050"/>
                <a:gd name="connsiteX6" fmla="*/ 394933 w 1080414"/>
                <a:gd name="connsiteY6" fmla="*/ 165841 h 1076050"/>
                <a:gd name="connsiteX7" fmla="*/ 374350 w 1080414"/>
                <a:gd name="connsiteY7" fmla="*/ 148596 h 1076050"/>
                <a:gd name="connsiteX8" fmla="*/ 371790 w 1080414"/>
                <a:gd name="connsiteY8" fmla="*/ 229263 h 1076050"/>
                <a:gd name="connsiteX9" fmla="*/ 374350 w 1080414"/>
                <a:gd name="connsiteY9" fmla="*/ 332408 h 1076050"/>
                <a:gd name="connsiteX10" fmla="*/ 342640 w 1080414"/>
                <a:gd name="connsiteY10" fmla="*/ 304703 h 1076050"/>
                <a:gd name="connsiteX11" fmla="*/ 318828 w 1080414"/>
                <a:gd name="connsiteY11" fmla="*/ 275550 h 1076050"/>
                <a:gd name="connsiteX12" fmla="*/ 310929 w 1080414"/>
                <a:gd name="connsiteY12" fmla="*/ 373354 h 1076050"/>
                <a:gd name="connsiteX13" fmla="*/ 281776 w 1080414"/>
                <a:gd name="connsiteY13" fmla="*/ 406401 h 1076050"/>
                <a:gd name="connsiteX14" fmla="*/ 249398 w 1080414"/>
                <a:gd name="connsiteY14" fmla="*/ 436887 h 1076050"/>
                <a:gd name="connsiteX15" fmla="*/ 112540 w 1080414"/>
                <a:gd name="connsiteY15" fmla="*/ 391935 h 1076050"/>
                <a:gd name="connsiteX16" fmla="*/ 17962 w 1080414"/>
                <a:gd name="connsiteY16" fmla="*/ 216690 h 1076050"/>
                <a:gd name="connsiteX17" fmla="*/ 66253 w 1080414"/>
                <a:gd name="connsiteY17" fmla="*/ 376691 h 1076050"/>
                <a:gd name="connsiteX18" fmla="*/ 99968 w 1080414"/>
                <a:gd name="connsiteY18" fmla="*/ 421642 h 1076050"/>
                <a:gd name="connsiteX19" fmla="*/ 190538 w 1080414"/>
                <a:gd name="connsiteY19" fmla="*/ 493077 h 1076050"/>
                <a:gd name="connsiteX20" fmla="*/ 242834 w 1080414"/>
                <a:gd name="connsiteY20" fmla="*/ 535356 h 1076050"/>
                <a:gd name="connsiteX21" fmla="*/ 207784 w 1080414"/>
                <a:gd name="connsiteY21" fmla="*/ 551825 h 1076050"/>
                <a:gd name="connsiteX22" fmla="*/ 152261 w 1080414"/>
                <a:gd name="connsiteY22" fmla="*/ 544594 h 1076050"/>
                <a:gd name="connsiteX23" fmla="*/ 127117 w 1080414"/>
                <a:gd name="connsiteY23" fmla="*/ 555162 h 1076050"/>
                <a:gd name="connsiteX24" fmla="*/ 158827 w 1080414"/>
                <a:gd name="connsiteY24" fmla="*/ 571074 h 1076050"/>
                <a:gd name="connsiteX25" fmla="*/ 199773 w 1080414"/>
                <a:gd name="connsiteY25" fmla="*/ 576970 h 1076050"/>
                <a:gd name="connsiteX26" fmla="*/ 233599 w 1080414"/>
                <a:gd name="connsiteY26" fmla="*/ 582982 h 1076050"/>
                <a:gd name="connsiteX27" fmla="*/ 261973 w 1080414"/>
                <a:gd name="connsiteY27" fmla="*/ 610016 h 1076050"/>
                <a:gd name="connsiteX28" fmla="*/ 280552 w 1080414"/>
                <a:gd name="connsiteY28" fmla="*/ 660979 h 1076050"/>
                <a:gd name="connsiteX29" fmla="*/ 272541 w 1080414"/>
                <a:gd name="connsiteY29" fmla="*/ 688682 h 1076050"/>
                <a:gd name="connsiteX30" fmla="*/ 233599 w 1080414"/>
                <a:gd name="connsiteY30" fmla="*/ 729739 h 1076050"/>
                <a:gd name="connsiteX31" fmla="*/ 293015 w 1080414"/>
                <a:gd name="connsiteY31" fmla="*/ 719171 h 1076050"/>
                <a:gd name="connsiteX32" fmla="*/ 332069 w 1080414"/>
                <a:gd name="connsiteY32" fmla="*/ 702590 h 1076050"/>
                <a:gd name="connsiteX33" fmla="*/ 295685 w 1080414"/>
                <a:gd name="connsiteY33" fmla="*/ 752886 h 1076050"/>
                <a:gd name="connsiteX34" fmla="*/ 240830 w 1080414"/>
                <a:gd name="connsiteY34" fmla="*/ 822202 h 1076050"/>
                <a:gd name="connsiteX35" fmla="*/ 193207 w 1080414"/>
                <a:gd name="connsiteY35" fmla="*/ 888963 h 1076050"/>
                <a:gd name="connsiteX36" fmla="*/ 193207 w 1080414"/>
                <a:gd name="connsiteY36" fmla="*/ 974304 h 1076050"/>
                <a:gd name="connsiteX37" fmla="*/ 308257 w 1080414"/>
                <a:gd name="connsiteY37" fmla="*/ 801730 h 1076050"/>
                <a:gd name="connsiteX38" fmla="*/ 363779 w 1080414"/>
                <a:gd name="connsiteY38" fmla="*/ 740978 h 1076050"/>
                <a:gd name="connsiteX39" fmla="*/ 414742 w 1080414"/>
                <a:gd name="connsiteY39" fmla="*/ 738974 h 1076050"/>
                <a:gd name="connsiteX40" fmla="*/ 443224 w 1080414"/>
                <a:gd name="connsiteY40" fmla="*/ 748210 h 1076050"/>
                <a:gd name="connsiteX41" fmla="*/ 461695 w 1080414"/>
                <a:gd name="connsiteY41" fmla="*/ 738974 h 1076050"/>
                <a:gd name="connsiteX42" fmla="*/ 481501 w 1080414"/>
                <a:gd name="connsiteY42" fmla="*/ 737638 h 1076050"/>
                <a:gd name="connsiteX43" fmla="*/ 496743 w 1080414"/>
                <a:gd name="connsiteY43" fmla="*/ 736302 h 1076050"/>
                <a:gd name="connsiteX44" fmla="*/ 509318 w 1080414"/>
                <a:gd name="connsiteY44" fmla="*/ 791827 h 1076050"/>
                <a:gd name="connsiteX45" fmla="*/ 540360 w 1080414"/>
                <a:gd name="connsiteY45" fmla="*/ 721729 h 1076050"/>
                <a:gd name="connsiteX46" fmla="*/ 604561 w 1080414"/>
                <a:gd name="connsiteY46" fmla="*/ 785261 h 1076050"/>
                <a:gd name="connsiteX47" fmla="*/ 658747 w 1080414"/>
                <a:gd name="connsiteY47" fmla="*/ 1048964 h 1076050"/>
                <a:gd name="connsiteX48" fmla="*/ 716939 w 1080414"/>
                <a:gd name="connsiteY48" fmla="*/ 1023816 h 1076050"/>
                <a:gd name="connsiteX49" fmla="*/ 656746 w 1080414"/>
                <a:gd name="connsiteY49" fmla="*/ 803064 h 1076050"/>
                <a:gd name="connsiteX50" fmla="*/ 631598 w 1080414"/>
                <a:gd name="connsiteY50" fmla="*/ 699921 h 1076050"/>
                <a:gd name="connsiteX51" fmla="*/ 667314 w 1080414"/>
                <a:gd name="connsiteY51" fmla="*/ 676778 h 1076050"/>
                <a:gd name="connsiteX52" fmla="*/ 703030 w 1080414"/>
                <a:gd name="connsiteY52" fmla="*/ 701922 h 1076050"/>
                <a:gd name="connsiteX53" fmla="*/ 726842 w 1080414"/>
                <a:gd name="connsiteY53" fmla="*/ 715163 h 1076050"/>
                <a:gd name="connsiteX54" fmla="*/ 707038 w 1080414"/>
                <a:gd name="connsiteY54" fmla="*/ 675444 h 1076050"/>
                <a:gd name="connsiteX55" fmla="*/ 684560 w 1080414"/>
                <a:gd name="connsiteY55" fmla="*/ 627265 h 1076050"/>
                <a:gd name="connsiteX56" fmla="*/ 716939 w 1080414"/>
                <a:gd name="connsiteY56" fmla="*/ 569739 h 1076050"/>
                <a:gd name="connsiteX57" fmla="*/ 883617 w 1080414"/>
                <a:gd name="connsiteY57" fmla="*/ 574303 h 1076050"/>
                <a:gd name="connsiteX58" fmla="*/ 997330 w 1080414"/>
                <a:gd name="connsiteY58" fmla="*/ 618698 h 1076050"/>
                <a:gd name="connsiteX59" fmla="*/ 1079336 w 1080414"/>
                <a:gd name="connsiteY59" fmla="*/ 627265 h 1076050"/>
                <a:gd name="connsiteX60" fmla="*/ 1015912 w 1080414"/>
                <a:gd name="connsiteY60" fmla="*/ 557166 h 1076050"/>
                <a:gd name="connsiteX61" fmla="*/ 926567 w 1080414"/>
                <a:gd name="connsiteY61" fmla="*/ 529349 h 1076050"/>
                <a:gd name="connsiteX62" fmla="*/ 883619 w 1080414"/>
                <a:gd name="connsiteY62" fmla="*/ 523451 h 1076050"/>
                <a:gd name="connsiteX63" fmla="*/ 843228 w 1080414"/>
                <a:gd name="connsiteY63" fmla="*/ 516888 h 1076050"/>
                <a:gd name="connsiteX64" fmla="*/ 714269 w 1080414"/>
                <a:gd name="connsiteY64" fmla="*/ 493745 h 1076050"/>
                <a:gd name="connsiteX65" fmla="*/ 827426 w 1080414"/>
                <a:gd name="connsiteY65" fmla="*/ 447458 h 1076050"/>
                <a:gd name="connsiteX66" fmla="*/ 770571 w 1080414"/>
                <a:gd name="connsiteY66" fmla="*/ 444786 h 1076050"/>
                <a:gd name="connsiteX67" fmla="*/ 714938 w 1080414"/>
                <a:gd name="connsiteY67" fmla="*/ 440780 h 1076050"/>
                <a:gd name="connsiteX68" fmla="*/ 843896 w 1080414"/>
                <a:gd name="connsiteY68" fmla="*/ 357553 h 1076050"/>
                <a:gd name="connsiteX69" fmla="*/ 862477 w 1080414"/>
                <a:gd name="connsiteY69" fmla="*/ 306592 h 1076050"/>
                <a:gd name="connsiteX70" fmla="*/ 820084 w 1080414"/>
                <a:gd name="connsiteY70" fmla="*/ 331740 h 1076050"/>
                <a:gd name="connsiteX71" fmla="*/ 770568 w 1080414"/>
                <a:gd name="connsiteY71" fmla="*/ 367456 h 1076050"/>
                <a:gd name="connsiteX72" fmla="*/ 716273 w 1080414"/>
                <a:gd name="connsiteY72" fmla="*/ 390599 h 1076050"/>
                <a:gd name="connsiteX73" fmla="*/ 675993 w 1080414"/>
                <a:gd name="connsiteY73" fmla="*/ 390599 h 1076050"/>
                <a:gd name="connsiteX74" fmla="*/ 742086 w 1080414"/>
                <a:gd name="connsiteY74" fmla="*/ 292795 h 1076050"/>
                <a:gd name="connsiteX75" fmla="*/ 836664 w 1080414"/>
                <a:gd name="connsiteY75" fmla="*/ 192322 h 1076050"/>
                <a:gd name="connsiteX76" fmla="*/ 897525 w 1080414"/>
                <a:gd name="connsiteY76" fmla="*/ 77273 h 1076050"/>
                <a:gd name="connsiteX77" fmla="*/ 789709 w 1080414"/>
                <a:gd name="connsiteY77" fmla="*/ 169179 h 1076050"/>
                <a:gd name="connsiteX78" fmla="*/ 720947 w 1080414"/>
                <a:gd name="connsiteY78" fmla="*/ 247844 h 1076050"/>
                <a:gd name="connsiteX79" fmla="*/ 623697 w 1080414"/>
                <a:gd name="connsiteY79" fmla="*/ 331072 h 1076050"/>
                <a:gd name="connsiteX80" fmla="*/ 653517 w 1080414"/>
                <a:gd name="connsiteY80" fmla="*/ 235269 h 1076050"/>
                <a:gd name="connsiteX81" fmla="*/ 616465 w 1080414"/>
                <a:gd name="connsiteY81" fmla="*/ 272213 h 1076050"/>
                <a:gd name="connsiteX82" fmla="*/ 567509 w 1080414"/>
                <a:gd name="connsiteY82" fmla="*/ 308596 h 1076050"/>
                <a:gd name="connsiteX83" fmla="*/ 490847 w 1080414"/>
                <a:gd name="connsiteY83" fmla="*/ 237273 h 1076050"/>
                <a:gd name="connsiteX84" fmla="*/ 455797 w 1080414"/>
                <a:gd name="connsiteY84" fmla="*/ 94410 h 1076050"/>
                <a:gd name="connsiteX85" fmla="*/ 494741 w 1080414"/>
                <a:gd name="connsiteY85" fmla="*/ 2503 h 107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1080414" h="1076050">
                  <a:moveTo>
                    <a:pt x="494741" y="2503"/>
                  </a:moveTo>
                  <a:cubicBezTo>
                    <a:pt x="484170" y="-8736"/>
                    <a:pt x="406840" y="16412"/>
                    <a:pt x="417412" y="107650"/>
                  </a:cubicBezTo>
                  <a:cubicBezTo>
                    <a:pt x="427980" y="198220"/>
                    <a:pt x="449122" y="179750"/>
                    <a:pt x="449790" y="236608"/>
                  </a:cubicBezTo>
                  <a:cubicBezTo>
                    <a:pt x="449790" y="294020"/>
                    <a:pt x="450458" y="300697"/>
                    <a:pt x="432653" y="302031"/>
                  </a:cubicBezTo>
                  <a:cubicBezTo>
                    <a:pt x="414740" y="302699"/>
                    <a:pt x="408176" y="264979"/>
                    <a:pt x="410066" y="244507"/>
                  </a:cubicBezTo>
                  <a:cubicBezTo>
                    <a:pt x="412070" y="224033"/>
                    <a:pt x="406172" y="208123"/>
                    <a:pt x="399498" y="198888"/>
                  </a:cubicBezTo>
                  <a:cubicBezTo>
                    <a:pt x="392932" y="190321"/>
                    <a:pt x="391596" y="177081"/>
                    <a:pt x="394933" y="165841"/>
                  </a:cubicBezTo>
                  <a:cubicBezTo>
                    <a:pt x="398830" y="154602"/>
                    <a:pt x="392932" y="132127"/>
                    <a:pt x="374350" y="148596"/>
                  </a:cubicBezTo>
                  <a:cubicBezTo>
                    <a:pt x="355880" y="165173"/>
                    <a:pt x="357216" y="204786"/>
                    <a:pt x="371790" y="229263"/>
                  </a:cubicBezTo>
                  <a:cubicBezTo>
                    <a:pt x="386923" y="253742"/>
                    <a:pt x="414740" y="305927"/>
                    <a:pt x="374350" y="332408"/>
                  </a:cubicBezTo>
                  <a:cubicBezTo>
                    <a:pt x="357884" y="342311"/>
                    <a:pt x="349982" y="323841"/>
                    <a:pt x="342640" y="304703"/>
                  </a:cubicBezTo>
                  <a:cubicBezTo>
                    <a:pt x="336074" y="288122"/>
                    <a:pt x="330067" y="271545"/>
                    <a:pt x="318828" y="275550"/>
                  </a:cubicBezTo>
                  <a:cubicBezTo>
                    <a:pt x="295017" y="282784"/>
                    <a:pt x="331401" y="358221"/>
                    <a:pt x="310929" y="373354"/>
                  </a:cubicBezTo>
                  <a:cubicBezTo>
                    <a:pt x="291123" y="388598"/>
                    <a:pt x="291791" y="392603"/>
                    <a:pt x="281776" y="406401"/>
                  </a:cubicBezTo>
                  <a:cubicBezTo>
                    <a:pt x="271873" y="420974"/>
                    <a:pt x="261305" y="422978"/>
                    <a:pt x="249398" y="436887"/>
                  </a:cubicBezTo>
                  <a:cubicBezTo>
                    <a:pt x="237493" y="450127"/>
                    <a:pt x="150260" y="472602"/>
                    <a:pt x="112540" y="391935"/>
                  </a:cubicBezTo>
                  <a:cubicBezTo>
                    <a:pt x="74820" y="311266"/>
                    <a:pt x="70261" y="203559"/>
                    <a:pt x="17962" y="216690"/>
                  </a:cubicBezTo>
                  <a:cubicBezTo>
                    <a:pt x="-34331" y="229931"/>
                    <a:pt x="41774" y="359557"/>
                    <a:pt x="66253" y="376691"/>
                  </a:cubicBezTo>
                  <a:cubicBezTo>
                    <a:pt x="90733" y="393937"/>
                    <a:pt x="92069" y="397165"/>
                    <a:pt x="99968" y="421642"/>
                  </a:cubicBezTo>
                  <a:cubicBezTo>
                    <a:pt x="107867" y="446122"/>
                    <a:pt x="149592" y="483842"/>
                    <a:pt x="190538" y="493077"/>
                  </a:cubicBezTo>
                  <a:cubicBezTo>
                    <a:pt x="231595" y="502312"/>
                    <a:pt x="246060" y="512215"/>
                    <a:pt x="242834" y="535356"/>
                  </a:cubicBezTo>
                  <a:cubicBezTo>
                    <a:pt x="239494" y="558502"/>
                    <a:pt x="221024" y="559835"/>
                    <a:pt x="207784" y="551825"/>
                  </a:cubicBezTo>
                  <a:cubicBezTo>
                    <a:pt x="194543" y="543926"/>
                    <a:pt x="165393" y="550600"/>
                    <a:pt x="152261" y="544594"/>
                  </a:cubicBezTo>
                  <a:cubicBezTo>
                    <a:pt x="139021" y="538693"/>
                    <a:pt x="127117" y="543258"/>
                    <a:pt x="127117" y="555162"/>
                  </a:cubicBezTo>
                  <a:cubicBezTo>
                    <a:pt x="127117" y="567069"/>
                    <a:pt x="144251" y="569739"/>
                    <a:pt x="158827" y="571074"/>
                  </a:cubicBezTo>
                  <a:cubicBezTo>
                    <a:pt x="173404" y="572410"/>
                    <a:pt x="190538" y="571743"/>
                    <a:pt x="199773" y="576970"/>
                  </a:cubicBezTo>
                  <a:cubicBezTo>
                    <a:pt x="209120" y="582314"/>
                    <a:pt x="222917" y="585540"/>
                    <a:pt x="233599" y="582982"/>
                  </a:cubicBezTo>
                  <a:cubicBezTo>
                    <a:pt x="244168" y="580310"/>
                    <a:pt x="250734" y="573076"/>
                    <a:pt x="261973" y="610016"/>
                  </a:cubicBezTo>
                  <a:cubicBezTo>
                    <a:pt x="273209" y="647068"/>
                    <a:pt x="274545" y="650408"/>
                    <a:pt x="280552" y="660979"/>
                  </a:cubicBezTo>
                  <a:cubicBezTo>
                    <a:pt x="286452" y="671548"/>
                    <a:pt x="287117" y="686013"/>
                    <a:pt x="272541" y="688682"/>
                  </a:cubicBezTo>
                  <a:cubicBezTo>
                    <a:pt x="257965" y="691354"/>
                    <a:pt x="225586" y="709824"/>
                    <a:pt x="233599" y="729739"/>
                  </a:cubicBezTo>
                  <a:cubicBezTo>
                    <a:pt x="241498" y="749545"/>
                    <a:pt x="279218" y="740310"/>
                    <a:pt x="293015" y="719171"/>
                  </a:cubicBezTo>
                  <a:cubicBezTo>
                    <a:pt x="306924" y="697917"/>
                    <a:pt x="322833" y="690018"/>
                    <a:pt x="332069" y="702590"/>
                  </a:cubicBezTo>
                  <a:cubicBezTo>
                    <a:pt x="341304" y="715163"/>
                    <a:pt x="318828" y="734969"/>
                    <a:pt x="295685" y="752886"/>
                  </a:cubicBezTo>
                  <a:cubicBezTo>
                    <a:pt x="272541" y="770685"/>
                    <a:pt x="259301" y="785929"/>
                    <a:pt x="240830" y="822202"/>
                  </a:cubicBezTo>
                  <a:cubicBezTo>
                    <a:pt x="222360" y="858586"/>
                    <a:pt x="212346" y="874498"/>
                    <a:pt x="193207" y="888963"/>
                  </a:cubicBezTo>
                  <a:cubicBezTo>
                    <a:pt x="174072" y="903537"/>
                    <a:pt x="155490" y="949824"/>
                    <a:pt x="193207" y="974304"/>
                  </a:cubicBezTo>
                  <a:cubicBezTo>
                    <a:pt x="230927" y="998783"/>
                    <a:pt x="271873" y="834774"/>
                    <a:pt x="308257" y="801730"/>
                  </a:cubicBezTo>
                  <a:cubicBezTo>
                    <a:pt x="344644" y="768684"/>
                    <a:pt x="347313" y="770685"/>
                    <a:pt x="363779" y="740978"/>
                  </a:cubicBezTo>
                  <a:cubicBezTo>
                    <a:pt x="380360" y="711158"/>
                    <a:pt x="403503" y="725066"/>
                    <a:pt x="414742" y="738974"/>
                  </a:cubicBezTo>
                  <a:cubicBezTo>
                    <a:pt x="425979" y="752883"/>
                    <a:pt x="431320" y="762786"/>
                    <a:pt x="443224" y="748210"/>
                  </a:cubicBezTo>
                  <a:cubicBezTo>
                    <a:pt x="455129" y="733633"/>
                    <a:pt x="455797" y="732968"/>
                    <a:pt x="461695" y="738974"/>
                  </a:cubicBezTo>
                  <a:cubicBezTo>
                    <a:pt x="467704" y="744872"/>
                    <a:pt x="473599" y="747541"/>
                    <a:pt x="481501" y="737638"/>
                  </a:cubicBezTo>
                  <a:cubicBezTo>
                    <a:pt x="489511" y="727738"/>
                    <a:pt x="494741" y="725066"/>
                    <a:pt x="496743" y="736302"/>
                  </a:cubicBezTo>
                  <a:cubicBezTo>
                    <a:pt x="498746" y="747541"/>
                    <a:pt x="496743" y="792495"/>
                    <a:pt x="509318" y="791827"/>
                  </a:cubicBezTo>
                  <a:cubicBezTo>
                    <a:pt x="521890" y="791159"/>
                    <a:pt x="513991" y="725734"/>
                    <a:pt x="540360" y="721729"/>
                  </a:cubicBezTo>
                  <a:cubicBezTo>
                    <a:pt x="566841" y="717832"/>
                    <a:pt x="587983" y="727070"/>
                    <a:pt x="604561" y="785261"/>
                  </a:cubicBezTo>
                  <a:cubicBezTo>
                    <a:pt x="621027" y="843341"/>
                    <a:pt x="620359" y="1008018"/>
                    <a:pt x="658747" y="1048964"/>
                  </a:cubicBezTo>
                  <a:cubicBezTo>
                    <a:pt x="697135" y="1089907"/>
                    <a:pt x="763894" y="1086681"/>
                    <a:pt x="716939" y="1023816"/>
                  </a:cubicBezTo>
                  <a:cubicBezTo>
                    <a:pt x="669984" y="961063"/>
                    <a:pt x="674660" y="865820"/>
                    <a:pt x="656746" y="803064"/>
                  </a:cubicBezTo>
                  <a:cubicBezTo>
                    <a:pt x="638941" y="740310"/>
                    <a:pt x="615132" y="715834"/>
                    <a:pt x="631598" y="699921"/>
                  </a:cubicBezTo>
                  <a:cubicBezTo>
                    <a:pt x="648176" y="684120"/>
                    <a:pt x="645507" y="668211"/>
                    <a:pt x="667314" y="676778"/>
                  </a:cubicBezTo>
                  <a:cubicBezTo>
                    <a:pt x="689233" y="685456"/>
                    <a:pt x="692462" y="686013"/>
                    <a:pt x="703030" y="701922"/>
                  </a:cubicBezTo>
                  <a:cubicBezTo>
                    <a:pt x="713602" y="717835"/>
                    <a:pt x="719611" y="722397"/>
                    <a:pt x="726842" y="715163"/>
                  </a:cubicBezTo>
                  <a:cubicBezTo>
                    <a:pt x="734187" y="707932"/>
                    <a:pt x="722280" y="692019"/>
                    <a:pt x="707038" y="675444"/>
                  </a:cubicBezTo>
                  <a:cubicBezTo>
                    <a:pt x="691794" y="658975"/>
                    <a:pt x="675325" y="647736"/>
                    <a:pt x="684560" y="627265"/>
                  </a:cubicBezTo>
                  <a:cubicBezTo>
                    <a:pt x="693795" y="606790"/>
                    <a:pt x="696467" y="579642"/>
                    <a:pt x="716939" y="569739"/>
                  </a:cubicBezTo>
                  <a:cubicBezTo>
                    <a:pt x="737413" y="559835"/>
                    <a:pt x="815522" y="553829"/>
                    <a:pt x="883617" y="574303"/>
                  </a:cubicBezTo>
                  <a:cubicBezTo>
                    <a:pt x="951711" y="594886"/>
                    <a:pt x="982089" y="600781"/>
                    <a:pt x="997330" y="618698"/>
                  </a:cubicBezTo>
                  <a:cubicBezTo>
                    <a:pt x="1012575" y="636500"/>
                    <a:pt x="1071434" y="656971"/>
                    <a:pt x="1079336" y="627265"/>
                  </a:cubicBezTo>
                  <a:cubicBezTo>
                    <a:pt x="1087235" y="597444"/>
                    <a:pt x="1050295" y="561171"/>
                    <a:pt x="1015912" y="557166"/>
                  </a:cubicBezTo>
                  <a:cubicBezTo>
                    <a:pt x="981532" y="553158"/>
                    <a:pt x="955717" y="527457"/>
                    <a:pt x="926567" y="529349"/>
                  </a:cubicBezTo>
                  <a:cubicBezTo>
                    <a:pt x="911434" y="530685"/>
                    <a:pt x="897525" y="526789"/>
                    <a:pt x="883619" y="523451"/>
                  </a:cubicBezTo>
                  <a:cubicBezTo>
                    <a:pt x="871044" y="520111"/>
                    <a:pt x="857804" y="516888"/>
                    <a:pt x="843228" y="516888"/>
                  </a:cubicBezTo>
                  <a:cubicBezTo>
                    <a:pt x="812853" y="517556"/>
                    <a:pt x="714269" y="512212"/>
                    <a:pt x="714269" y="493745"/>
                  </a:cubicBezTo>
                  <a:cubicBezTo>
                    <a:pt x="714269" y="475163"/>
                    <a:pt x="831988" y="473827"/>
                    <a:pt x="827426" y="447458"/>
                  </a:cubicBezTo>
                  <a:cubicBezTo>
                    <a:pt x="824757" y="434883"/>
                    <a:pt x="797609" y="439444"/>
                    <a:pt x="770571" y="444786"/>
                  </a:cubicBezTo>
                  <a:cubicBezTo>
                    <a:pt x="743422" y="450130"/>
                    <a:pt x="715606" y="455357"/>
                    <a:pt x="714938" y="440780"/>
                  </a:cubicBezTo>
                  <a:cubicBezTo>
                    <a:pt x="713045" y="413075"/>
                    <a:pt x="818748" y="397165"/>
                    <a:pt x="843896" y="357553"/>
                  </a:cubicBezTo>
                  <a:cubicBezTo>
                    <a:pt x="869040" y="317832"/>
                    <a:pt x="873046" y="314606"/>
                    <a:pt x="862477" y="306592"/>
                  </a:cubicBezTo>
                  <a:cubicBezTo>
                    <a:pt x="851906" y="298693"/>
                    <a:pt x="831323" y="314606"/>
                    <a:pt x="820084" y="331740"/>
                  </a:cubicBezTo>
                  <a:cubicBezTo>
                    <a:pt x="808845" y="348986"/>
                    <a:pt x="787037" y="362115"/>
                    <a:pt x="770568" y="367456"/>
                  </a:cubicBezTo>
                  <a:cubicBezTo>
                    <a:pt x="753991" y="372686"/>
                    <a:pt x="725506" y="383925"/>
                    <a:pt x="716273" y="390599"/>
                  </a:cubicBezTo>
                  <a:cubicBezTo>
                    <a:pt x="707038" y="397165"/>
                    <a:pt x="687232" y="412407"/>
                    <a:pt x="675993" y="390599"/>
                  </a:cubicBezTo>
                  <a:cubicBezTo>
                    <a:pt x="664757" y="368792"/>
                    <a:pt x="698468" y="331072"/>
                    <a:pt x="742086" y="292795"/>
                  </a:cubicBezTo>
                  <a:cubicBezTo>
                    <a:pt x="785701" y="254410"/>
                    <a:pt x="814186" y="218694"/>
                    <a:pt x="836664" y="192322"/>
                  </a:cubicBezTo>
                  <a:cubicBezTo>
                    <a:pt x="859137" y="165841"/>
                    <a:pt x="929907" y="101084"/>
                    <a:pt x="897525" y="77273"/>
                  </a:cubicBezTo>
                  <a:cubicBezTo>
                    <a:pt x="865035" y="53461"/>
                    <a:pt x="809516" y="142030"/>
                    <a:pt x="789709" y="169179"/>
                  </a:cubicBezTo>
                  <a:cubicBezTo>
                    <a:pt x="769903" y="196216"/>
                    <a:pt x="742086" y="234604"/>
                    <a:pt x="720947" y="247844"/>
                  </a:cubicBezTo>
                  <a:cubicBezTo>
                    <a:pt x="699804" y="260973"/>
                    <a:pt x="637608" y="343647"/>
                    <a:pt x="623697" y="331072"/>
                  </a:cubicBezTo>
                  <a:cubicBezTo>
                    <a:pt x="609791" y="318500"/>
                    <a:pt x="670652" y="248512"/>
                    <a:pt x="653517" y="235269"/>
                  </a:cubicBezTo>
                  <a:cubicBezTo>
                    <a:pt x="644839" y="228595"/>
                    <a:pt x="631598" y="250405"/>
                    <a:pt x="616465" y="272213"/>
                  </a:cubicBezTo>
                  <a:cubicBezTo>
                    <a:pt x="601889" y="292795"/>
                    <a:pt x="584643" y="313935"/>
                    <a:pt x="567509" y="308596"/>
                  </a:cubicBezTo>
                  <a:cubicBezTo>
                    <a:pt x="532461" y="298025"/>
                    <a:pt x="512655" y="292130"/>
                    <a:pt x="490847" y="237273"/>
                  </a:cubicBezTo>
                  <a:cubicBezTo>
                    <a:pt x="468926" y="182308"/>
                    <a:pt x="432653" y="130125"/>
                    <a:pt x="455797" y="94410"/>
                  </a:cubicBezTo>
                  <a:cubicBezTo>
                    <a:pt x="478940" y="58691"/>
                    <a:pt x="518553" y="26980"/>
                    <a:pt x="494741" y="2503"/>
                  </a:cubicBezTo>
                  <a:close/>
                </a:path>
              </a:pathLst>
            </a:custGeom>
            <a:solidFill>
              <a:srgbClr val="8DD3F1"/>
            </a:solidFill>
            <a:ln w="3175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reeform: Shape 1863">
              <a:extLst>
                <a:ext uri="{FF2B5EF4-FFF2-40B4-BE49-F238E27FC236}">
                  <a16:creationId xmlns:a16="http://schemas.microsoft.com/office/drawing/2014/main" id="{5619DFCE-709D-E28F-EF39-49D0EB89E581}"/>
                </a:ext>
              </a:extLst>
            </p:cNvPr>
            <p:cNvSpPr/>
            <p:nvPr/>
          </p:nvSpPr>
          <p:spPr>
            <a:xfrm>
              <a:off x="8252997" y="1584944"/>
              <a:ext cx="149349" cy="144001"/>
            </a:xfrm>
            <a:custGeom>
              <a:avLst/>
              <a:gdLst>
                <a:gd name="connsiteX0" fmla="*/ 188175 w 210105"/>
                <a:gd name="connsiteY0" fmla="*/ 16494 h 202581"/>
                <a:gd name="connsiteX1" fmla="*/ 174935 w 210105"/>
                <a:gd name="connsiteY1" fmla="*/ 151125 h 202581"/>
                <a:gd name="connsiteX2" fmla="*/ 15713 w 210105"/>
                <a:gd name="connsiteY2" fmla="*/ 189402 h 202581"/>
                <a:gd name="connsiteX3" fmla="*/ 44752 w 210105"/>
                <a:gd name="connsiteY3" fmla="*/ 43643 h 202581"/>
                <a:gd name="connsiteX4" fmla="*/ 188178 w 210105"/>
                <a:gd name="connsiteY4" fmla="*/ 16494 h 202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105" h="202581">
                  <a:moveTo>
                    <a:pt x="188175" y="16494"/>
                  </a:moveTo>
                  <a:cubicBezTo>
                    <a:pt x="217217" y="45533"/>
                    <a:pt x="221779" y="105617"/>
                    <a:pt x="174935" y="151125"/>
                  </a:cubicBezTo>
                  <a:cubicBezTo>
                    <a:pt x="127980" y="196744"/>
                    <a:pt x="44752" y="218443"/>
                    <a:pt x="15713" y="189402"/>
                  </a:cubicBezTo>
                  <a:cubicBezTo>
                    <a:pt x="-12771" y="159803"/>
                    <a:pt x="-2200" y="89151"/>
                    <a:pt x="44752" y="43643"/>
                  </a:cubicBezTo>
                  <a:cubicBezTo>
                    <a:pt x="91707" y="-1976"/>
                    <a:pt x="159690" y="-13215"/>
                    <a:pt x="188178" y="16494"/>
                  </a:cubicBezTo>
                  <a:close/>
                </a:path>
              </a:pathLst>
            </a:custGeom>
            <a:solidFill>
              <a:srgbClr val="6EBFE7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Freeform: Shape 1864">
              <a:extLst>
                <a:ext uri="{FF2B5EF4-FFF2-40B4-BE49-F238E27FC236}">
                  <a16:creationId xmlns:a16="http://schemas.microsoft.com/office/drawing/2014/main" id="{F387FA8D-1F9D-AD51-B8D0-7D9AABB9B418}"/>
                </a:ext>
              </a:extLst>
            </p:cNvPr>
            <p:cNvSpPr/>
            <p:nvPr/>
          </p:nvSpPr>
          <p:spPr>
            <a:xfrm>
              <a:off x="8216022" y="1574797"/>
              <a:ext cx="152396" cy="133545"/>
            </a:xfrm>
            <a:custGeom>
              <a:avLst/>
              <a:gdLst>
                <a:gd name="connsiteX0" fmla="*/ 201139 w 214391"/>
                <a:gd name="connsiteY0" fmla="*/ 19311 h 187872"/>
                <a:gd name="connsiteX1" fmla="*/ 168093 w 214391"/>
                <a:gd name="connsiteY1" fmla="*/ 147598 h 187872"/>
                <a:gd name="connsiteX2" fmla="*/ 9425 w 214391"/>
                <a:gd name="connsiteY2" fmla="*/ 172078 h 187872"/>
                <a:gd name="connsiteX3" fmla="*/ 59052 w 214391"/>
                <a:gd name="connsiteY3" fmla="*/ 34553 h 187872"/>
                <a:gd name="connsiteX4" fmla="*/ 201139 w 214391"/>
                <a:gd name="connsiteY4" fmla="*/ 19308 h 187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91" h="187872">
                  <a:moveTo>
                    <a:pt x="201139" y="19311"/>
                  </a:moveTo>
                  <a:cubicBezTo>
                    <a:pt x="224172" y="49686"/>
                    <a:pt x="219610" y="107209"/>
                    <a:pt x="168093" y="147598"/>
                  </a:cubicBezTo>
                  <a:cubicBezTo>
                    <a:pt x="116464" y="187322"/>
                    <a:pt x="33239" y="201785"/>
                    <a:pt x="9425" y="172078"/>
                  </a:cubicBezTo>
                  <a:cubicBezTo>
                    <a:pt x="-13718" y="141700"/>
                    <a:pt x="6864" y="74831"/>
                    <a:pt x="59052" y="34553"/>
                  </a:cubicBezTo>
                  <a:cubicBezTo>
                    <a:pt x="110566" y="-5171"/>
                    <a:pt x="177328" y="-11178"/>
                    <a:pt x="201139" y="19308"/>
                  </a:cubicBezTo>
                  <a:close/>
                </a:path>
              </a:pathLst>
            </a:custGeom>
            <a:solidFill>
              <a:srgbClr val="AB72AA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reeform: Shape 1865">
              <a:extLst>
                <a:ext uri="{FF2B5EF4-FFF2-40B4-BE49-F238E27FC236}">
                  <a16:creationId xmlns:a16="http://schemas.microsoft.com/office/drawing/2014/main" id="{8A4D601E-E4BA-BF4B-F4A9-73948A57E770}"/>
                </a:ext>
              </a:extLst>
            </p:cNvPr>
            <p:cNvSpPr/>
            <p:nvPr/>
          </p:nvSpPr>
          <p:spPr>
            <a:xfrm>
              <a:off x="8216602" y="1614305"/>
              <a:ext cx="151490" cy="94625"/>
            </a:xfrm>
            <a:custGeom>
              <a:avLst/>
              <a:gdLst>
                <a:gd name="connsiteX0" fmla="*/ 43325 w 213117"/>
                <a:gd name="connsiteY0" fmla="*/ 56413 h 133119"/>
                <a:gd name="connsiteX1" fmla="*/ 37316 w 213117"/>
                <a:gd name="connsiteY1" fmla="*/ 0 h 133119"/>
                <a:gd name="connsiteX2" fmla="*/ 9611 w 213117"/>
                <a:gd name="connsiteY2" fmla="*/ 117276 h 133119"/>
                <a:gd name="connsiteX3" fmla="*/ 168167 w 213117"/>
                <a:gd name="connsiteY3" fmla="*/ 92797 h 133119"/>
                <a:gd name="connsiteX4" fmla="*/ 213118 w 213117"/>
                <a:gd name="connsiteY4" fmla="*/ 22587 h 133119"/>
                <a:gd name="connsiteX5" fmla="*/ 43325 w 213117"/>
                <a:gd name="connsiteY5" fmla="*/ 56413 h 133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117" h="133119">
                  <a:moveTo>
                    <a:pt x="43325" y="56413"/>
                  </a:moveTo>
                  <a:cubicBezTo>
                    <a:pt x="34647" y="47066"/>
                    <a:pt x="31418" y="22587"/>
                    <a:pt x="37316" y="0"/>
                  </a:cubicBezTo>
                  <a:cubicBezTo>
                    <a:pt x="1600" y="39835"/>
                    <a:pt x="-10307" y="91461"/>
                    <a:pt x="9611" y="117276"/>
                  </a:cubicBezTo>
                  <a:cubicBezTo>
                    <a:pt x="32754" y="147094"/>
                    <a:pt x="116650" y="132518"/>
                    <a:pt x="168167" y="92797"/>
                  </a:cubicBezTo>
                  <a:cubicBezTo>
                    <a:pt x="195316" y="71657"/>
                    <a:pt x="209221" y="46398"/>
                    <a:pt x="213118" y="22587"/>
                  </a:cubicBezTo>
                  <a:cubicBezTo>
                    <a:pt x="202547" y="74218"/>
                    <a:pt x="94174" y="112712"/>
                    <a:pt x="43325" y="56413"/>
                  </a:cubicBezTo>
                  <a:close/>
                </a:path>
              </a:pathLst>
            </a:custGeom>
            <a:solidFill>
              <a:srgbClr val="9A609F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Freeform: Shape 1866">
              <a:extLst>
                <a:ext uri="{FF2B5EF4-FFF2-40B4-BE49-F238E27FC236}">
                  <a16:creationId xmlns:a16="http://schemas.microsoft.com/office/drawing/2014/main" id="{9BB4F42B-DEC2-D54F-7565-AB6663A224A9}"/>
                </a:ext>
              </a:extLst>
            </p:cNvPr>
            <p:cNvSpPr/>
            <p:nvPr/>
          </p:nvSpPr>
          <p:spPr>
            <a:xfrm>
              <a:off x="8215288" y="1573811"/>
              <a:ext cx="154227" cy="135403"/>
            </a:xfrm>
            <a:custGeom>
              <a:avLst/>
              <a:gdLst>
                <a:gd name="connsiteX0" fmla="*/ 202505 w 216967"/>
                <a:gd name="connsiteY0" fmla="*/ 20586 h 190486"/>
                <a:gd name="connsiteX1" fmla="*/ 201169 w 216967"/>
                <a:gd name="connsiteY1" fmla="*/ 21251 h 190486"/>
                <a:gd name="connsiteX2" fmla="*/ 214410 w 216967"/>
                <a:gd name="connsiteY2" fmla="*/ 63530 h 190486"/>
                <a:gd name="connsiteX3" fmla="*/ 168679 w 216967"/>
                <a:gd name="connsiteY3" fmla="*/ 147540 h 190486"/>
                <a:gd name="connsiteX4" fmla="*/ 56299 w 216967"/>
                <a:gd name="connsiteY4" fmla="*/ 187926 h 190486"/>
                <a:gd name="connsiteX5" fmla="*/ 11904 w 216967"/>
                <a:gd name="connsiteY5" fmla="*/ 172016 h 190486"/>
                <a:gd name="connsiteX6" fmla="*/ 2669 w 216967"/>
                <a:gd name="connsiteY6" fmla="*/ 140974 h 190486"/>
                <a:gd name="connsiteX7" fmla="*/ 60861 w 216967"/>
                <a:gd name="connsiteY7" fmla="*/ 37052 h 190486"/>
                <a:gd name="connsiteX8" fmla="*/ 152878 w 216967"/>
                <a:gd name="connsiteY8" fmla="*/ 2669 h 190486"/>
                <a:gd name="connsiteX9" fmla="*/ 201169 w 216967"/>
                <a:gd name="connsiteY9" fmla="*/ 21251 h 190486"/>
                <a:gd name="connsiteX10" fmla="*/ 202505 w 216967"/>
                <a:gd name="connsiteY10" fmla="*/ 20583 h 190486"/>
                <a:gd name="connsiteX11" fmla="*/ 203173 w 216967"/>
                <a:gd name="connsiteY11" fmla="*/ 19915 h 190486"/>
                <a:gd name="connsiteX12" fmla="*/ 152878 w 216967"/>
                <a:gd name="connsiteY12" fmla="*/ 0 h 190486"/>
                <a:gd name="connsiteX13" fmla="*/ 58968 w 216967"/>
                <a:gd name="connsiteY13" fmla="*/ 35159 h 190486"/>
                <a:gd name="connsiteX14" fmla="*/ 0 w 216967"/>
                <a:gd name="connsiteY14" fmla="*/ 140974 h 190486"/>
                <a:gd name="connsiteX15" fmla="*/ 10012 w 216967"/>
                <a:gd name="connsiteY15" fmla="*/ 174020 h 190486"/>
                <a:gd name="connsiteX16" fmla="*/ 56299 w 216967"/>
                <a:gd name="connsiteY16" fmla="*/ 190487 h 190486"/>
                <a:gd name="connsiteX17" fmla="*/ 170680 w 216967"/>
                <a:gd name="connsiteY17" fmla="*/ 149544 h 190486"/>
                <a:gd name="connsiteX18" fmla="*/ 216968 w 216967"/>
                <a:gd name="connsiteY18" fmla="*/ 63533 h 190486"/>
                <a:gd name="connsiteX19" fmla="*/ 203171 w 216967"/>
                <a:gd name="connsiteY19" fmla="*/ 19918 h 190486"/>
                <a:gd name="connsiteX20" fmla="*/ 202502 w 216967"/>
                <a:gd name="connsiteY20" fmla="*/ 20586 h 190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6967" h="190486">
                  <a:moveTo>
                    <a:pt x="202505" y="20586"/>
                  </a:moveTo>
                  <a:lnTo>
                    <a:pt x="201169" y="21251"/>
                  </a:lnTo>
                  <a:cubicBezTo>
                    <a:pt x="209736" y="32490"/>
                    <a:pt x="214410" y="47064"/>
                    <a:pt x="214410" y="63530"/>
                  </a:cubicBezTo>
                  <a:cubicBezTo>
                    <a:pt x="214410" y="90681"/>
                    <a:pt x="201169" y="122392"/>
                    <a:pt x="168679" y="147540"/>
                  </a:cubicBezTo>
                  <a:cubicBezTo>
                    <a:pt x="136301" y="172684"/>
                    <a:pt x="90681" y="187926"/>
                    <a:pt x="56299" y="187926"/>
                  </a:cubicBezTo>
                  <a:cubicBezTo>
                    <a:pt x="36384" y="187926"/>
                    <a:pt x="19915" y="182588"/>
                    <a:pt x="11904" y="172016"/>
                  </a:cubicBezTo>
                  <a:cubicBezTo>
                    <a:pt x="5339" y="164117"/>
                    <a:pt x="2669" y="153546"/>
                    <a:pt x="2669" y="140974"/>
                  </a:cubicBezTo>
                  <a:cubicBezTo>
                    <a:pt x="2669" y="108484"/>
                    <a:pt x="23809" y="66202"/>
                    <a:pt x="60861" y="37052"/>
                  </a:cubicBezTo>
                  <a:cubicBezTo>
                    <a:pt x="90014" y="13908"/>
                    <a:pt x="125061" y="2669"/>
                    <a:pt x="152878" y="2669"/>
                  </a:cubicBezTo>
                  <a:cubicBezTo>
                    <a:pt x="174020" y="2669"/>
                    <a:pt x="191934" y="9346"/>
                    <a:pt x="201169" y="21251"/>
                  </a:cubicBezTo>
                  <a:lnTo>
                    <a:pt x="202505" y="20583"/>
                  </a:lnTo>
                  <a:lnTo>
                    <a:pt x="203173" y="19915"/>
                  </a:lnTo>
                  <a:cubicBezTo>
                    <a:pt x="193159" y="6674"/>
                    <a:pt x="174689" y="0"/>
                    <a:pt x="152878" y="0"/>
                  </a:cubicBezTo>
                  <a:cubicBezTo>
                    <a:pt x="123728" y="0"/>
                    <a:pt x="88677" y="11904"/>
                    <a:pt x="58968" y="35159"/>
                  </a:cubicBezTo>
                  <a:cubicBezTo>
                    <a:pt x="21251" y="64201"/>
                    <a:pt x="0" y="107816"/>
                    <a:pt x="0" y="140974"/>
                  </a:cubicBezTo>
                  <a:cubicBezTo>
                    <a:pt x="0" y="154214"/>
                    <a:pt x="2669" y="165453"/>
                    <a:pt x="10012" y="174020"/>
                  </a:cubicBezTo>
                  <a:cubicBezTo>
                    <a:pt x="18582" y="185257"/>
                    <a:pt x="35827" y="190487"/>
                    <a:pt x="56299" y="190487"/>
                  </a:cubicBezTo>
                  <a:cubicBezTo>
                    <a:pt x="91349" y="190487"/>
                    <a:pt x="137637" y="175354"/>
                    <a:pt x="170680" y="149544"/>
                  </a:cubicBezTo>
                  <a:cubicBezTo>
                    <a:pt x="203171" y="124396"/>
                    <a:pt x="216968" y="92017"/>
                    <a:pt x="216968" y="63533"/>
                  </a:cubicBezTo>
                  <a:cubicBezTo>
                    <a:pt x="216968" y="46398"/>
                    <a:pt x="212406" y="31154"/>
                    <a:pt x="203171" y="19918"/>
                  </a:cubicBezTo>
                  <a:lnTo>
                    <a:pt x="202502" y="20586"/>
                  </a:lnTo>
                  <a:close/>
                </a:path>
              </a:pathLst>
            </a:custGeom>
            <a:solidFill>
              <a:srgbClr val="343434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reeform: Shape 1867">
              <a:extLst>
                <a:ext uri="{FF2B5EF4-FFF2-40B4-BE49-F238E27FC236}">
                  <a16:creationId xmlns:a16="http://schemas.microsoft.com/office/drawing/2014/main" id="{0D550CCC-F454-7356-CCAD-9DDA74F45CC3}"/>
                </a:ext>
              </a:extLst>
            </p:cNvPr>
            <p:cNvSpPr/>
            <p:nvPr/>
          </p:nvSpPr>
          <p:spPr>
            <a:xfrm>
              <a:off x="8285198" y="1585978"/>
              <a:ext cx="50679" cy="41251"/>
            </a:xfrm>
            <a:custGeom>
              <a:avLst/>
              <a:gdLst>
                <a:gd name="connsiteX0" fmla="*/ 60206 w 71296"/>
                <a:gd name="connsiteY0" fmla="*/ 2245 h 58032"/>
                <a:gd name="connsiteX1" fmla="*/ 45741 w 71296"/>
                <a:gd name="connsiteY1" fmla="*/ 241 h 58032"/>
                <a:gd name="connsiteX2" fmla="*/ 21930 w 71296"/>
                <a:gd name="connsiteY2" fmla="*/ 2913 h 58032"/>
                <a:gd name="connsiteX3" fmla="*/ 11 w 71296"/>
                <a:gd name="connsiteY3" fmla="*/ 34621 h 58032"/>
                <a:gd name="connsiteX4" fmla="*/ 45073 w 71296"/>
                <a:gd name="connsiteY4" fmla="*/ 57096 h 58032"/>
                <a:gd name="connsiteX5" fmla="*/ 70889 w 71296"/>
                <a:gd name="connsiteY5" fmla="*/ 31284 h 58032"/>
                <a:gd name="connsiteX6" fmla="*/ 62878 w 71296"/>
                <a:gd name="connsiteY6" fmla="*/ 6915 h 5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296" h="58032">
                  <a:moveTo>
                    <a:pt x="60206" y="2245"/>
                  </a:moveTo>
                  <a:cubicBezTo>
                    <a:pt x="55645" y="2913"/>
                    <a:pt x="50303" y="241"/>
                    <a:pt x="45741" y="241"/>
                  </a:cubicBezTo>
                  <a:cubicBezTo>
                    <a:pt x="37731" y="-427"/>
                    <a:pt x="29164" y="241"/>
                    <a:pt x="21930" y="2913"/>
                  </a:cubicBezTo>
                  <a:cubicBezTo>
                    <a:pt x="9358" y="7583"/>
                    <a:pt x="679" y="21380"/>
                    <a:pt x="11" y="34621"/>
                  </a:cubicBezTo>
                  <a:cubicBezTo>
                    <a:pt x="-657" y="55763"/>
                    <a:pt x="29164" y="60325"/>
                    <a:pt x="45073" y="57096"/>
                  </a:cubicBezTo>
                  <a:cubicBezTo>
                    <a:pt x="58982" y="53759"/>
                    <a:pt x="68217" y="45192"/>
                    <a:pt x="70889" y="31284"/>
                  </a:cubicBezTo>
                  <a:cubicBezTo>
                    <a:pt x="72114" y="26054"/>
                    <a:pt x="70889" y="4914"/>
                    <a:pt x="62878" y="6915"/>
                  </a:cubicBezTo>
                  <a:close/>
                </a:path>
              </a:pathLst>
            </a:custGeom>
            <a:solidFill>
              <a:srgbClr val="B581B3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reeform: Shape 1868">
              <a:extLst>
                <a:ext uri="{FF2B5EF4-FFF2-40B4-BE49-F238E27FC236}">
                  <a16:creationId xmlns:a16="http://schemas.microsoft.com/office/drawing/2014/main" id="{9FC33019-5600-5641-35E1-C956A0234D53}"/>
                </a:ext>
              </a:extLst>
            </p:cNvPr>
            <p:cNvSpPr/>
            <p:nvPr/>
          </p:nvSpPr>
          <p:spPr>
            <a:xfrm>
              <a:off x="8327914" y="1597537"/>
              <a:ext cx="19458" cy="33693"/>
            </a:xfrm>
            <a:custGeom>
              <a:avLst/>
              <a:gdLst>
                <a:gd name="connsiteX0" fmla="*/ 0 w 27374"/>
                <a:gd name="connsiteY0" fmla="*/ 9346 h 47400"/>
                <a:gd name="connsiteX1" fmla="*/ 9792 w 27374"/>
                <a:gd name="connsiteY1" fmla="*/ 0 h 47400"/>
                <a:gd name="connsiteX2" fmla="*/ 19584 w 27374"/>
                <a:gd name="connsiteY2" fmla="*/ 9346 h 47400"/>
                <a:gd name="connsiteX3" fmla="*/ 9792 w 27374"/>
                <a:gd name="connsiteY3" fmla="*/ 18693 h 47400"/>
                <a:gd name="connsiteX4" fmla="*/ 0 w 27374"/>
                <a:gd name="connsiteY4" fmla="*/ 9346 h 47400"/>
                <a:gd name="connsiteX5" fmla="*/ 15356 w 27374"/>
                <a:gd name="connsiteY5" fmla="*/ 41837 h 47400"/>
                <a:gd name="connsiteX6" fmla="*/ 21362 w 27374"/>
                <a:gd name="connsiteY6" fmla="*/ 36273 h 47400"/>
                <a:gd name="connsiteX7" fmla="*/ 27374 w 27374"/>
                <a:gd name="connsiteY7" fmla="*/ 41839 h 47400"/>
                <a:gd name="connsiteX8" fmla="*/ 21362 w 27374"/>
                <a:gd name="connsiteY8" fmla="*/ 47400 h 47400"/>
                <a:gd name="connsiteX9" fmla="*/ 15356 w 27374"/>
                <a:gd name="connsiteY9" fmla="*/ 41837 h 4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374" h="47400">
                  <a:moveTo>
                    <a:pt x="0" y="9346"/>
                  </a:moveTo>
                  <a:cubicBezTo>
                    <a:pt x="0" y="4228"/>
                    <a:pt x="4453" y="0"/>
                    <a:pt x="9792" y="0"/>
                  </a:cubicBezTo>
                  <a:cubicBezTo>
                    <a:pt x="15244" y="0"/>
                    <a:pt x="19584" y="4231"/>
                    <a:pt x="19584" y="9346"/>
                  </a:cubicBezTo>
                  <a:cubicBezTo>
                    <a:pt x="19584" y="14579"/>
                    <a:pt x="15242" y="18693"/>
                    <a:pt x="9792" y="18693"/>
                  </a:cubicBezTo>
                  <a:cubicBezTo>
                    <a:pt x="4451" y="18693"/>
                    <a:pt x="0" y="14576"/>
                    <a:pt x="0" y="9346"/>
                  </a:cubicBezTo>
                  <a:close/>
                  <a:moveTo>
                    <a:pt x="15356" y="41837"/>
                  </a:moveTo>
                  <a:cubicBezTo>
                    <a:pt x="15356" y="38830"/>
                    <a:pt x="18139" y="36273"/>
                    <a:pt x="21362" y="36273"/>
                  </a:cubicBezTo>
                  <a:cubicBezTo>
                    <a:pt x="24702" y="36273"/>
                    <a:pt x="27374" y="38833"/>
                    <a:pt x="27374" y="41839"/>
                  </a:cubicBezTo>
                  <a:cubicBezTo>
                    <a:pt x="27374" y="44954"/>
                    <a:pt x="24702" y="47400"/>
                    <a:pt x="21362" y="47400"/>
                  </a:cubicBezTo>
                  <a:cubicBezTo>
                    <a:pt x="18136" y="47400"/>
                    <a:pt x="15356" y="44951"/>
                    <a:pt x="15356" y="41837"/>
                  </a:cubicBezTo>
                  <a:close/>
                </a:path>
              </a:pathLst>
            </a:custGeom>
            <a:solidFill>
              <a:srgbClr val="FFFFFF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Freeform: Shape 1869">
              <a:extLst>
                <a:ext uri="{FF2B5EF4-FFF2-40B4-BE49-F238E27FC236}">
                  <a16:creationId xmlns:a16="http://schemas.microsoft.com/office/drawing/2014/main" id="{5376B334-2D6E-FDE0-A738-592908E20F48}"/>
                </a:ext>
              </a:extLst>
            </p:cNvPr>
            <p:cNvSpPr/>
            <p:nvPr/>
          </p:nvSpPr>
          <p:spPr>
            <a:xfrm>
              <a:off x="8339852" y="1352986"/>
              <a:ext cx="236176" cy="530230"/>
            </a:xfrm>
            <a:custGeom>
              <a:avLst/>
              <a:gdLst>
                <a:gd name="connsiteX0" fmla="*/ 46404 w 332254"/>
                <a:gd name="connsiteY0" fmla="*/ 194495 h 745931"/>
                <a:gd name="connsiteX1" fmla="*/ 73553 w 332254"/>
                <a:gd name="connsiteY1" fmla="*/ 194495 h 745931"/>
                <a:gd name="connsiteX2" fmla="*/ 119840 w 332254"/>
                <a:gd name="connsiteY2" fmla="*/ 200393 h 745931"/>
                <a:gd name="connsiteX3" fmla="*/ 192611 w 332254"/>
                <a:gd name="connsiteY3" fmla="*/ 136303 h 745931"/>
                <a:gd name="connsiteX4" fmla="*/ 258033 w 332254"/>
                <a:gd name="connsiteY4" fmla="*/ 83339 h 745931"/>
                <a:gd name="connsiteX5" fmla="*/ 305656 w 332254"/>
                <a:gd name="connsiteY5" fmla="*/ 35716 h 745931"/>
                <a:gd name="connsiteX6" fmla="*/ 330801 w 332254"/>
                <a:gd name="connsiteY6" fmla="*/ 0 h 745931"/>
                <a:gd name="connsiteX7" fmla="*/ 157560 w 332254"/>
                <a:gd name="connsiteY7" fmla="*/ 193827 h 745931"/>
                <a:gd name="connsiteX8" fmla="*/ 134417 w 332254"/>
                <a:gd name="connsiteY8" fmla="*/ 285733 h 745931"/>
                <a:gd name="connsiteX9" fmla="*/ 211746 w 332254"/>
                <a:gd name="connsiteY9" fmla="*/ 269823 h 745931"/>
                <a:gd name="connsiteX10" fmla="*/ 157560 w 332254"/>
                <a:gd name="connsiteY10" fmla="*/ 323453 h 745931"/>
                <a:gd name="connsiteX11" fmla="*/ 213082 w 332254"/>
                <a:gd name="connsiteY11" fmla="*/ 330684 h 745931"/>
                <a:gd name="connsiteX12" fmla="*/ 161454 w 332254"/>
                <a:gd name="connsiteY12" fmla="*/ 357833 h 745931"/>
                <a:gd name="connsiteX13" fmla="*/ 159450 w 332254"/>
                <a:gd name="connsiteY13" fmla="*/ 384870 h 745931"/>
                <a:gd name="connsiteX14" fmla="*/ 189939 w 332254"/>
                <a:gd name="connsiteY14" fmla="*/ 399447 h 745931"/>
                <a:gd name="connsiteX15" fmla="*/ 251470 w 332254"/>
                <a:gd name="connsiteY15" fmla="*/ 412022 h 745931"/>
                <a:gd name="connsiteX16" fmla="*/ 323570 w 332254"/>
                <a:gd name="connsiteY16" fmla="*/ 422590 h 745931"/>
                <a:gd name="connsiteX17" fmla="*/ 246797 w 332254"/>
                <a:gd name="connsiteY17" fmla="*/ 416027 h 745931"/>
                <a:gd name="connsiteX18" fmla="*/ 165459 w 332254"/>
                <a:gd name="connsiteY18" fmla="*/ 416695 h 745931"/>
                <a:gd name="connsiteX19" fmla="*/ 134417 w 332254"/>
                <a:gd name="connsiteY19" fmla="*/ 470213 h 745931"/>
                <a:gd name="connsiteX20" fmla="*/ 123737 w 332254"/>
                <a:gd name="connsiteY20" fmla="*/ 499366 h 745931"/>
                <a:gd name="connsiteX21" fmla="*/ 133748 w 332254"/>
                <a:gd name="connsiteY21" fmla="*/ 524399 h 745931"/>
                <a:gd name="connsiteX22" fmla="*/ 103262 w 332254"/>
                <a:gd name="connsiteY22" fmla="*/ 524399 h 745931"/>
                <a:gd name="connsiteX23" fmla="*/ 86128 w 332254"/>
                <a:gd name="connsiteY23" fmla="*/ 550212 h 745931"/>
                <a:gd name="connsiteX24" fmla="*/ 69548 w 332254"/>
                <a:gd name="connsiteY24" fmla="*/ 572022 h 745931"/>
                <a:gd name="connsiteX25" fmla="*/ 76114 w 332254"/>
                <a:gd name="connsiteY25" fmla="*/ 602508 h 745931"/>
                <a:gd name="connsiteX26" fmla="*/ 111273 w 332254"/>
                <a:gd name="connsiteY26" fmla="*/ 745931 h 745931"/>
                <a:gd name="connsiteX27" fmla="*/ 82788 w 332254"/>
                <a:gd name="connsiteY27" fmla="*/ 662036 h 745931"/>
                <a:gd name="connsiteX28" fmla="*/ 59645 w 332254"/>
                <a:gd name="connsiteY28" fmla="*/ 591937 h 745931"/>
                <a:gd name="connsiteX29" fmla="*/ 16030 w 332254"/>
                <a:gd name="connsiteY29" fmla="*/ 572690 h 745931"/>
                <a:gd name="connsiteX30" fmla="*/ 52970 w 332254"/>
                <a:gd name="connsiteY30" fmla="*/ 522507 h 745931"/>
                <a:gd name="connsiteX31" fmla="*/ 108604 w 332254"/>
                <a:gd name="connsiteY31" fmla="*/ 439170 h 745931"/>
                <a:gd name="connsiteX32" fmla="*/ 134417 w 332254"/>
                <a:gd name="connsiteY32" fmla="*/ 384870 h 745931"/>
                <a:gd name="connsiteX33" fmla="*/ 124402 w 332254"/>
                <a:gd name="connsiteY33" fmla="*/ 342591 h 745931"/>
                <a:gd name="connsiteX34" fmla="*/ 109272 w 332254"/>
                <a:gd name="connsiteY34" fmla="*/ 275830 h 745931"/>
                <a:gd name="connsiteX35" fmla="*/ 52970 w 332254"/>
                <a:gd name="connsiteY35" fmla="*/ 219639 h 745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32254" h="745931">
                  <a:moveTo>
                    <a:pt x="46404" y="194495"/>
                  </a:moveTo>
                  <a:cubicBezTo>
                    <a:pt x="52305" y="212297"/>
                    <a:pt x="61649" y="194495"/>
                    <a:pt x="73553" y="194495"/>
                  </a:cubicBezTo>
                  <a:cubicBezTo>
                    <a:pt x="70884" y="236106"/>
                    <a:pt x="99369" y="218306"/>
                    <a:pt x="119840" y="200393"/>
                  </a:cubicBezTo>
                  <a:cubicBezTo>
                    <a:pt x="144988" y="178582"/>
                    <a:pt x="162122" y="151434"/>
                    <a:pt x="192611" y="136303"/>
                  </a:cubicBezTo>
                  <a:cubicBezTo>
                    <a:pt x="219648" y="123060"/>
                    <a:pt x="235558" y="104593"/>
                    <a:pt x="258033" y="83339"/>
                  </a:cubicBezTo>
                  <a:cubicBezTo>
                    <a:pt x="273946" y="68206"/>
                    <a:pt x="293084" y="54298"/>
                    <a:pt x="305656" y="35716"/>
                  </a:cubicBezTo>
                  <a:cubicBezTo>
                    <a:pt x="313667" y="24480"/>
                    <a:pt x="316893" y="6009"/>
                    <a:pt x="330801" y="0"/>
                  </a:cubicBezTo>
                  <a:cubicBezTo>
                    <a:pt x="349939" y="22587"/>
                    <a:pt x="174029" y="171351"/>
                    <a:pt x="157560" y="193827"/>
                  </a:cubicBezTo>
                  <a:cubicBezTo>
                    <a:pt x="141650" y="214301"/>
                    <a:pt x="103262" y="265927"/>
                    <a:pt x="134417" y="285733"/>
                  </a:cubicBezTo>
                  <a:cubicBezTo>
                    <a:pt x="159453" y="302310"/>
                    <a:pt x="185934" y="265927"/>
                    <a:pt x="211746" y="269823"/>
                  </a:cubicBezTo>
                  <a:cubicBezTo>
                    <a:pt x="194612" y="285733"/>
                    <a:pt x="153555" y="294300"/>
                    <a:pt x="157560" y="323453"/>
                  </a:cubicBezTo>
                  <a:cubicBezTo>
                    <a:pt x="176698" y="320781"/>
                    <a:pt x="192611" y="337361"/>
                    <a:pt x="213082" y="330684"/>
                  </a:cubicBezTo>
                  <a:cubicBezTo>
                    <a:pt x="212414" y="347932"/>
                    <a:pt x="172693" y="343924"/>
                    <a:pt x="161454" y="357833"/>
                  </a:cubicBezTo>
                  <a:cubicBezTo>
                    <a:pt x="153555" y="367068"/>
                    <a:pt x="154223" y="374302"/>
                    <a:pt x="159450" y="384870"/>
                  </a:cubicBezTo>
                  <a:cubicBezTo>
                    <a:pt x="166798" y="400114"/>
                    <a:pt x="176698" y="396109"/>
                    <a:pt x="189939" y="399447"/>
                  </a:cubicBezTo>
                  <a:cubicBezTo>
                    <a:pt x="210413" y="404123"/>
                    <a:pt x="230885" y="408014"/>
                    <a:pt x="251470" y="412022"/>
                  </a:cubicBezTo>
                  <a:cubicBezTo>
                    <a:pt x="271942" y="416695"/>
                    <a:pt x="308326" y="404788"/>
                    <a:pt x="323570" y="422590"/>
                  </a:cubicBezTo>
                  <a:cubicBezTo>
                    <a:pt x="303652" y="434497"/>
                    <a:pt x="269272" y="417360"/>
                    <a:pt x="246797" y="416027"/>
                  </a:cubicBezTo>
                  <a:cubicBezTo>
                    <a:pt x="222985" y="414691"/>
                    <a:pt x="188603" y="410018"/>
                    <a:pt x="165459" y="416695"/>
                  </a:cubicBezTo>
                  <a:cubicBezTo>
                    <a:pt x="140314" y="423258"/>
                    <a:pt x="142984" y="448406"/>
                    <a:pt x="134417" y="470213"/>
                  </a:cubicBezTo>
                  <a:cubicBezTo>
                    <a:pt x="129743" y="480116"/>
                    <a:pt x="122512" y="488127"/>
                    <a:pt x="123737" y="499366"/>
                  </a:cubicBezTo>
                  <a:cubicBezTo>
                    <a:pt x="125073" y="510602"/>
                    <a:pt x="134417" y="513828"/>
                    <a:pt x="133748" y="524399"/>
                  </a:cubicBezTo>
                  <a:cubicBezTo>
                    <a:pt x="125738" y="525067"/>
                    <a:pt x="110605" y="521839"/>
                    <a:pt x="103262" y="524399"/>
                  </a:cubicBezTo>
                  <a:cubicBezTo>
                    <a:pt x="89354" y="529741"/>
                    <a:pt x="92691" y="540977"/>
                    <a:pt x="86128" y="550212"/>
                  </a:cubicBezTo>
                  <a:cubicBezTo>
                    <a:pt x="78115" y="561451"/>
                    <a:pt x="70884" y="556224"/>
                    <a:pt x="69548" y="572022"/>
                  </a:cubicBezTo>
                  <a:cubicBezTo>
                    <a:pt x="68880" y="579365"/>
                    <a:pt x="73556" y="595834"/>
                    <a:pt x="76114" y="602508"/>
                  </a:cubicBezTo>
                  <a:cubicBezTo>
                    <a:pt x="92691" y="649463"/>
                    <a:pt x="113834" y="695083"/>
                    <a:pt x="111273" y="745931"/>
                  </a:cubicBezTo>
                  <a:cubicBezTo>
                    <a:pt x="86796" y="734024"/>
                    <a:pt x="87461" y="685179"/>
                    <a:pt x="82788" y="662036"/>
                  </a:cubicBezTo>
                  <a:cubicBezTo>
                    <a:pt x="77450" y="640228"/>
                    <a:pt x="70884" y="611076"/>
                    <a:pt x="59645" y="591937"/>
                  </a:cubicBezTo>
                  <a:cubicBezTo>
                    <a:pt x="46404" y="570130"/>
                    <a:pt x="36504" y="582591"/>
                    <a:pt x="16030" y="572690"/>
                  </a:cubicBezTo>
                  <a:cubicBezTo>
                    <a:pt x="-31037" y="548879"/>
                    <a:pt x="39173" y="534414"/>
                    <a:pt x="52970" y="522507"/>
                  </a:cubicBezTo>
                  <a:cubicBezTo>
                    <a:pt x="76782" y="503260"/>
                    <a:pt x="88686" y="463647"/>
                    <a:pt x="108604" y="439170"/>
                  </a:cubicBezTo>
                  <a:cubicBezTo>
                    <a:pt x="124402" y="419253"/>
                    <a:pt x="134417" y="411354"/>
                    <a:pt x="134417" y="384870"/>
                  </a:cubicBezTo>
                  <a:cubicBezTo>
                    <a:pt x="134417" y="367736"/>
                    <a:pt x="128407" y="358501"/>
                    <a:pt x="124402" y="342591"/>
                  </a:cubicBezTo>
                  <a:cubicBezTo>
                    <a:pt x="119175" y="321449"/>
                    <a:pt x="123734" y="294968"/>
                    <a:pt x="109272" y="275830"/>
                  </a:cubicBezTo>
                  <a:cubicBezTo>
                    <a:pt x="96697" y="259252"/>
                    <a:pt x="52970" y="242783"/>
                    <a:pt x="52970" y="219639"/>
                  </a:cubicBezTo>
                  <a:close/>
                </a:path>
              </a:pathLst>
            </a:custGeom>
            <a:solidFill>
              <a:srgbClr val="6EBFE7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Freeform: Shape 1870">
              <a:extLst>
                <a:ext uri="{FF2B5EF4-FFF2-40B4-BE49-F238E27FC236}">
                  <a16:creationId xmlns:a16="http://schemas.microsoft.com/office/drawing/2014/main" id="{E54E6EAF-42AE-F51F-ECE0-B54388180CBE}"/>
                </a:ext>
              </a:extLst>
            </p:cNvPr>
            <p:cNvSpPr/>
            <p:nvPr/>
          </p:nvSpPr>
          <p:spPr>
            <a:xfrm>
              <a:off x="8217180" y="1658282"/>
              <a:ext cx="78464" cy="48168"/>
            </a:xfrm>
            <a:custGeom>
              <a:avLst/>
              <a:gdLst>
                <a:gd name="connsiteX0" fmla="*/ 3790 w 110383"/>
                <a:gd name="connsiteY0" fmla="*/ 0 h 67763"/>
                <a:gd name="connsiteX1" fmla="*/ 110384 w 110383"/>
                <a:gd name="connsiteY1" fmla="*/ 58080 h 67763"/>
                <a:gd name="connsiteX2" fmla="*/ 3790 w 110383"/>
                <a:gd name="connsiteY2" fmla="*/ 0 h 67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383" h="67763">
                  <a:moveTo>
                    <a:pt x="3790" y="0"/>
                  </a:moveTo>
                  <a:cubicBezTo>
                    <a:pt x="1229" y="40943"/>
                    <a:pt x="9131" y="83116"/>
                    <a:pt x="110384" y="58080"/>
                  </a:cubicBezTo>
                  <a:cubicBezTo>
                    <a:pt x="110384" y="58080"/>
                    <a:pt x="-24024" y="102809"/>
                    <a:pt x="3790" y="0"/>
                  </a:cubicBezTo>
                  <a:close/>
                </a:path>
              </a:pathLst>
            </a:custGeom>
            <a:solidFill>
              <a:srgbClr val="732783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Freeform: Shape 1871">
              <a:extLst>
                <a:ext uri="{FF2B5EF4-FFF2-40B4-BE49-F238E27FC236}">
                  <a16:creationId xmlns:a16="http://schemas.microsoft.com/office/drawing/2014/main" id="{4B737A24-E208-0369-21B7-8E490C4088B0}"/>
                </a:ext>
              </a:extLst>
            </p:cNvPr>
            <p:cNvSpPr/>
            <p:nvPr/>
          </p:nvSpPr>
          <p:spPr>
            <a:xfrm>
              <a:off x="8147757" y="1501046"/>
              <a:ext cx="174300" cy="265273"/>
            </a:xfrm>
            <a:custGeom>
              <a:avLst/>
              <a:gdLst>
                <a:gd name="connsiteX0" fmla="*/ 237972 w 245206"/>
                <a:gd name="connsiteY0" fmla="*/ 0 h 373188"/>
                <a:gd name="connsiteX1" fmla="*/ 14887 w 245206"/>
                <a:gd name="connsiteY1" fmla="*/ 134408 h 373188"/>
                <a:gd name="connsiteX2" fmla="*/ 164536 w 245206"/>
                <a:gd name="connsiteY2" fmla="*/ 373188 h 373188"/>
                <a:gd name="connsiteX3" fmla="*/ 167765 w 245206"/>
                <a:gd name="connsiteY3" fmla="*/ 373188 h 373188"/>
                <a:gd name="connsiteX4" fmla="*/ 141284 w 245206"/>
                <a:gd name="connsiteY4" fmla="*/ 292519 h 373188"/>
                <a:gd name="connsiteX5" fmla="*/ 104898 w 245206"/>
                <a:gd name="connsiteY5" fmla="*/ 276609 h 373188"/>
                <a:gd name="connsiteX6" fmla="*/ 94997 w 245206"/>
                <a:gd name="connsiteY6" fmla="*/ 243562 h 373188"/>
                <a:gd name="connsiteX7" fmla="*/ 100336 w 245206"/>
                <a:gd name="connsiteY7" fmla="*/ 213076 h 373188"/>
                <a:gd name="connsiteX8" fmla="*/ 245206 w 245206"/>
                <a:gd name="connsiteY8" fmla="*/ 0 h 373188"/>
                <a:gd name="connsiteX9" fmla="*/ 237972 w 245206"/>
                <a:gd name="connsiteY9" fmla="*/ 0 h 373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5206" h="373188">
                  <a:moveTo>
                    <a:pt x="237972" y="0"/>
                  </a:moveTo>
                  <a:cubicBezTo>
                    <a:pt x="203592" y="0"/>
                    <a:pt x="62619" y="8010"/>
                    <a:pt x="14887" y="134408"/>
                  </a:cubicBezTo>
                  <a:cubicBezTo>
                    <a:pt x="-40081" y="277945"/>
                    <a:pt x="67848" y="365954"/>
                    <a:pt x="164536" y="373188"/>
                  </a:cubicBezTo>
                  <a:lnTo>
                    <a:pt x="167765" y="373188"/>
                  </a:lnTo>
                  <a:cubicBezTo>
                    <a:pt x="197583" y="373188"/>
                    <a:pt x="171770" y="340142"/>
                    <a:pt x="141284" y="292519"/>
                  </a:cubicBezTo>
                  <a:cubicBezTo>
                    <a:pt x="125483" y="291183"/>
                    <a:pt x="112243" y="285844"/>
                    <a:pt x="104898" y="276609"/>
                  </a:cubicBezTo>
                  <a:cubicBezTo>
                    <a:pt x="97666" y="268042"/>
                    <a:pt x="94997" y="256803"/>
                    <a:pt x="94997" y="243562"/>
                  </a:cubicBezTo>
                  <a:cubicBezTo>
                    <a:pt x="94997" y="234327"/>
                    <a:pt x="96333" y="223645"/>
                    <a:pt x="100336" y="213076"/>
                  </a:cubicBezTo>
                  <a:cubicBezTo>
                    <a:pt x="72522" y="137637"/>
                    <a:pt x="82422" y="52962"/>
                    <a:pt x="245206" y="0"/>
                  </a:cubicBezTo>
                  <a:lnTo>
                    <a:pt x="237972" y="0"/>
                  </a:lnTo>
                  <a:close/>
                </a:path>
              </a:pathLst>
            </a:custGeom>
            <a:solidFill>
              <a:srgbClr val="AFDFF5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Freeform: Shape 1872">
              <a:extLst>
                <a:ext uri="{FF2B5EF4-FFF2-40B4-BE49-F238E27FC236}">
                  <a16:creationId xmlns:a16="http://schemas.microsoft.com/office/drawing/2014/main" id="{3864C0B0-E13A-7FD5-7532-B45A5A8D2AF0}"/>
                </a:ext>
              </a:extLst>
            </p:cNvPr>
            <p:cNvSpPr/>
            <p:nvPr/>
          </p:nvSpPr>
          <p:spPr>
            <a:xfrm>
              <a:off x="8217182" y="1655275"/>
              <a:ext cx="30055" cy="51725"/>
            </a:xfrm>
            <a:custGeom>
              <a:avLst/>
              <a:gdLst>
                <a:gd name="connsiteX0" fmla="*/ 3894 w 42281"/>
                <a:gd name="connsiteY0" fmla="*/ 0 h 72767"/>
                <a:gd name="connsiteX1" fmla="*/ 0 w 42281"/>
                <a:gd name="connsiteY1" fmla="*/ 26481 h 72767"/>
                <a:gd name="connsiteX2" fmla="*/ 9235 w 42281"/>
                <a:gd name="connsiteY2" fmla="*/ 57635 h 72767"/>
                <a:gd name="connsiteX3" fmla="*/ 42282 w 42281"/>
                <a:gd name="connsiteY3" fmla="*/ 72768 h 72767"/>
                <a:gd name="connsiteX4" fmla="*/ 41057 w 42281"/>
                <a:gd name="connsiteY4" fmla="*/ 70875 h 72767"/>
                <a:gd name="connsiteX5" fmla="*/ 3894 w 42281"/>
                <a:gd name="connsiteY5" fmla="*/ 4005 h 72767"/>
                <a:gd name="connsiteX6" fmla="*/ 39056 w 42281"/>
                <a:gd name="connsiteY6" fmla="*/ 67538 h 72767"/>
                <a:gd name="connsiteX7" fmla="*/ 3894 w 42281"/>
                <a:gd name="connsiteY7" fmla="*/ 0 h 72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281" h="72767">
                  <a:moveTo>
                    <a:pt x="3894" y="0"/>
                  </a:moveTo>
                  <a:cubicBezTo>
                    <a:pt x="1333" y="9346"/>
                    <a:pt x="0" y="18582"/>
                    <a:pt x="0" y="26481"/>
                  </a:cubicBezTo>
                  <a:cubicBezTo>
                    <a:pt x="0" y="39053"/>
                    <a:pt x="2672" y="49624"/>
                    <a:pt x="9235" y="57635"/>
                  </a:cubicBezTo>
                  <a:cubicBezTo>
                    <a:pt x="15912" y="66202"/>
                    <a:pt x="27149" y="71543"/>
                    <a:pt x="42282" y="72768"/>
                  </a:cubicBezTo>
                  <a:cubicBezTo>
                    <a:pt x="41725" y="72211"/>
                    <a:pt x="41725" y="71543"/>
                    <a:pt x="41057" y="70875"/>
                  </a:cubicBezTo>
                  <a:cubicBezTo>
                    <a:pt x="13240" y="68203"/>
                    <a:pt x="-9346" y="52294"/>
                    <a:pt x="3894" y="4005"/>
                  </a:cubicBezTo>
                  <a:cubicBezTo>
                    <a:pt x="2001" y="31822"/>
                    <a:pt x="5230" y="60307"/>
                    <a:pt x="39056" y="67538"/>
                  </a:cubicBezTo>
                  <a:cubicBezTo>
                    <a:pt x="26481" y="47064"/>
                    <a:pt x="13240" y="23923"/>
                    <a:pt x="3894" y="0"/>
                  </a:cubicBezTo>
                  <a:close/>
                </a:path>
              </a:pathLst>
            </a:custGeom>
            <a:solidFill>
              <a:srgbClr val="B38ABA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Freeform: Shape 1873">
              <a:extLst>
                <a:ext uri="{FF2B5EF4-FFF2-40B4-BE49-F238E27FC236}">
                  <a16:creationId xmlns:a16="http://schemas.microsoft.com/office/drawing/2014/main" id="{F0BDD339-D83F-5952-C57F-D3CA66DB9832}"/>
                </a:ext>
              </a:extLst>
            </p:cNvPr>
            <p:cNvSpPr/>
            <p:nvPr/>
          </p:nvSpPr>
          <p:spPr>
            <a:xfrm>
              <a:off x="8215243" y="1652263"/>
              <a:ext cx="32902" cy="56630"/>
            </a:xfrm>
            <a:custGeom>
              <a:avLst/>
              <a:gdLst>
                <a:gd name="connsiteX0" fmla="*/ 5339 w 46287"/>
                <a:gd name="connsiteY0" fmla="*/ 3 h 79667"/>
                <a:gd name="connsiteX1" fmla="*/ 0 w 46287"/>
                <a:gd name="connsiteY1" fmla="*/ 30600 h 79667"/>
                <a:gd name="connsiteX2" fmla="*/ 10012 w 46287"/>
                <a:gd name="connsiteY2" fmla="*/ 63758 h 79667"/>
                <a:gd name="connsiteX3" fmla="*/ 46287 w 46287"/>
                <a:gd name="connsiteY3" fmla="*/ 79668 h 79667"/>
                <a:gd name="connsiteX4" fmla="*/ 45062 w 46287"/>
                <a:gd name="connsiteY4" fmla="*/ 77107 h 79667"/>
                <a:gd name="connsiteX5" fmla="*/ 11904 w 46287"/>
                <a:gd name="connsiteY5" fmla="*/ 61754 h 79667"/>
                <a:gd name="connsiteX6" fmla="*/ 2669 w 46287"/>
                <a:gd name="connsiteY6" fmla="*/ 30600 h 79667"/>
                <a:gd name="connsiteX7" fmla="*/ 6677 w 46287"/>
                <a:gd name="connsiteY7" fmla="*/ 4008 h 79667"/>
                <a:gd name="connsiteX8" fmla="*/ 5341 w 46287"/>
                <a:gd name="connsiteY8" fmla="*/ 0 h 7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287" h="79667">
                  <a:moveTo>
                    <a:pt x="5339" y="3"/>
                  </a:moveTo>
                  <a:cubicBezTo>
                    <a:pt x="1333" y="10682"/>
                    <a:pt x="0" y="21254"/>
                    <a:pt x="0" y="30600"/>
                  </a:cubicBezTo>
                  <a:cubicBezTo>
                    <a:pt x="0" y="43840"/>
                    <a:pt x="2669" y="55191"/>
                    <a:pt x="10012" y="63758"/>
                  </a:cubicBezTo>
                  <a:cubicBezTo>
                    <a:pt x="17246" y="73105"/>
                    <a:pt x="30486" y="78446"/>
                    <a:pt x="46287" y="79668"/>
                  </a:cubicBezTo>
                  <a:cubicBezTo>
                    <a:pt x="45730" y="79111"/>
                    <a:pt x="45730" y="77775"/>
                    <a:pt x="45062" y="77107"/>
                  </a:cubicBezTo>
                  <a:cubicBezTo>
                    <a:pt x="29818" y="75774"/>
                    <a:pt x="18582" y="70433"/>
                    <a:pt x="11904" y="61754"/>
                  </a:cubicBezTo>
                  <a:cubicBezTo>
                    <a:pt x="5339" y="53855"/>
                    <a:pt x="2669" y="43172"/>
                    <a:pt x="2669" y="30600"/>
                  </a:cubicBezTo>
                  <a:cubicBezTo>
                    <a:pt x="2669" y="22590"/>
                    <a:pt x="4005" y="13354"/>
                    <a:pt x="6677" y="4008"/>
                  </a:cubicBezTo>
                  <a:cubicBezTo>
                    <a:pt x="6009" y="2672"/>
                    <a:pt x="5341" y="1336"/>
                    <a:pt x="5341" y="0"/>
                  </a:cubicBezTo>
                  <a:close/>
                </a:path>
              </a:pathLst>
            </a:custGeom>
            <a:solidFill>
              <a:srgbClr val="5D5858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Freeform: Shape 1874">
              <a:extLst>
                <a:ext uri="{FF2B5EF4-FFF2-40B4-BE49-F238E27FC236}">
                  <a16:creationId xmlns:a16="http://schemas.microsoft.com/office/drawing/2014/main" id="{2EFAE1CF-B5AA-917C-0AAE-FBDFED3455C5}"/>
                </a:ext>
              </a:extLst>
            </p:cNvPr>
            <p:cNvSpPr/>
            <p:nvPr/>
          </p:nvSpPr>
          <p:spPr>
            <a:xfrm>
              <a:off x="8217191" y="1658276"/>
              <a:ext cx="28954" cy="47454"/>
            </a:xfrm>
            <a:custGeom>
              <a:avLst/>
              <a:gdLst>
                <a:gd name="connsiteX0" fmla="*/ 3904 w 40733"/>
                <a:gd name="connsiteY0" fmla="*/ 0 h 66758"/>
                <a:gd name="connsiteX1" fmla="*/ 40733 w 40733"/>
                <a:gd name="connsiteY1" fmla="*/ 66759 h 66758"/>
                <a:gd name="connsiteX2" fmla="*/ 38840 w 40733"/>
                <a:gd name="connsiteY2" fmla="*/ 63530 h 66758"/>
                <a:gd name="connsiteX3" fmla="*/ 3904 w 40733"/>
                <a:gd name="connsiteY3" fmla="*/ 0 h 66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733" h="66758">
                  <a:moveTo>
                    <a:pt x="3904" y="0"/>
                  </a:moveTo>
                  <a:cubicBezTo>
                    <a:pt x="-9336" y="48291"/>
                    <a:pt x="13139" y="64201"/>
                    <a:pt x="40733" y="66759"/>
                  </a:cubicBezTo>
                  <a:cubicBezTo>
                    <a:pt x="40177" y="66202"/>
                    <a:pt x="39508" y="64866"/>
                    <a:pt x="38840" y="63530"/>
                  </a:cubicBezTo>
                  <a:cubicBezTo>
                    <a:pt x="5240" y="56190"/>
                    <a:pt x="1903" y="27817"/>
                    <a:pt x="3904" y="0"/>
                  </a:cubicBezTo>
                  <a:close/>
                </a:path>
              </a:pathLst>
            </a:custGeom>
            <a:solidFill>
              <a:srgbClr val="945D9E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Freeform: Shape 1875">
              <a:extLst>
                <a:ext uri="{FF2B5EF4-FFF2-40B4-BE49-F238E27FC236}">
                  <a16:creationId xmlns:a16="http://schemas.microsoft.com/office/drawing/2014/main" id="{0006ED9F-5860-5C05-24BC-E6320D46409D}"/>
                </a:ext>
              </a:extLst>
            </p:cNvPr>
            <p:cNvSpPr/>
            <p:nvPr/>
          </p:nvSpPr>
          <p:spPr>
            <a:xfrm>
              <a:off x="8206649" y="1626155"/>
              <a:ext cx="26419" cy="53467"/>
            </a:xfrm>
            <a:custGeom>
              <a:avLst/>
              <a:gdLst>
                <a:gd name="connsiteX0" fmla="*/ 5564 w 37166"/>
                <a:gd name="connsiteY0" fmla="*/ 48066 h 75217"/>
                <a:gd name="connsiteX1" fmla="*/ 17468 w 37166"/>
                <a:gd name="connsiteY1" fmla="*/ 36273 h 75217"/>
                <a:gd name="connsiteX2" fmla="*/ 29375 w 37166"/>
                <a:gd name="connsiteY2" fmla="*/ 48066 h 75217"/>
                <a:gd name="connsiteX3" fmla="*/ 17468 w 37166"/>
                <a:gd name="connsiteY3" fmla="*/ 59861 h 75217"/>
                <a:gd name="connsiteX4" fmla="*/ 5564 w 37166"/>
                <a:gd name="connsiteY4" fmla="*/ 48066 h 75217"/>
                <a:gd name="connsiteX5" fmla="*/ 0 w 37166"/>
                <a:gd name="connsiteY5" fmla="*/ 7454 h 75217"/>
                <a:gd name="connsiteX6" fmla="*/ 7679 w 37166"/>
                <a:gd name="connsiteY6" fmla="*/ 0 h 75217"/>
                <a:gd name="connsiteX7" fmla="*/ 15356 w 37166"/>
                <a:gd name="connsiteY7" fmla="*/ 7454 h 75217"/>
                <a:gd name="connsiteX8" fmla="*/ 7679 w 37166"/>
                <a:gd name="connsiteY8" fmla="*/ 14908 h 75217"/>
                <a:gd name="connsiteX9" fmla="*/ 0 w 37166"/>
                <a:gd name="connsiteY9" fmla="*/ 7454 h 75217"/>
                <a:gd name="connsiteX10" fmla="*/ 32045 w 37166"/>
                <a:gd name="connsiteY10" fmla="*/ 72657 h 75217"/>
                <a:gd name="connsiteX11" fmla="*/ 34605 w 37166"/>
                <a:gd name="connsiteY11" fmla="*/ 70096 h 75217"/>
                <a:gd name="connsiteX12" fmla="*/ 37166 w 37166"/>
                <a:gd name="connsiteY12" fmla="*/ 72657 h 75217"/>
                <a:gd name="connsiteX13" fmla="*/ 34605 w 37166"/>
                <a:gd name="connsiteY13" fmla="*/ 75217 h 75217"/>
                <a:gd name="connsiteX14" fmla="*/ 32045 w 37166"/>
                <a:gd name="connsiteY14" fmla="*/ 72657 h 7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166" h="75217">
                  <a:moveTo>
                    <a:pt x="5564" y="48066"/>
                  </a:moveTo>
                  <a:cubicBezTo>
                    <a:pt x="5564" y="41614"/>
                    <a:pt x="10905" y="36273"/>
                    <a:pt x="17468" y="36273"/>
                  </a:cubicBezTo>
                  <a:cubicBezTo>
                    <a:pt x="24146" y="36273"/>
                    <a:pt x="29375" y="41614"/>
                    <a:pt x="29375" y="48066"/>
                  </a:cubicBezTo>
                  <a:cubicBezTo>
                    <a:pt x="29375" y="54632"/>
                    <a:pt x="24146" y="59861"/>
                    <a:pt x="17468" y="59861"/>
                  </a:cubicBezTo>
                  <a:cubicBezTo>
                    <a:pt x="10905" y="59861"/>
                    <a:pt x="5564" y="54629"/>
                    <a:pt x="5564" y="48066"/>
                  </a:cubicBezTo>
                  <a:close/>
                  <a:moveTo>
                    <a:pt x="0" y="7454"/>
                  </a:moveTo>
                  <a:cubicBezTo>
                    <a:pt x="0" y="3334"/>
                    <a:pt x="3451" y="0"/>
                    <a:pt x="7679" y="0"/>
                  </a:cubicBezTo>
                  <a:cubicBezTo>
                    <a:pt x="12019" y="0"/>
                    <a:pt x="15356" y="3337"/>
                    <a:pt x="15356" y="7454"/>
                  </a:cubicBezTo>
                  <a:cubicBezTo>
                    <a:pt x="15356" y="11573"/>
                    <a:pt x="12016" y="14908"/>
                    <a:pt x="7679" y="14908"/>
                  </a:cubicBezTo>
                  <a:cubicBezTo>
                    <a:pt x="3449" y="14908"/>
                    <a:pt x="0" y="11570"/>
                    <a:pt x="0" y="7454"/>
                  </a:cubicBezTo>
                  <a:close/>
                  <a:moveTo>
                    <a:pt x="32045" y="72657"/>
                  </a:moveTo>
                  <a:cubicBezTo>
                    <a:pt x="32045" y="71321"/>
                    <a:pt x="33269" y="70096"/>
                    <a:pt x="34605" y="70096"/>
                  </a:cubicBezTo>
                  <a:cubicBezTo>
                    <a:pt x="36053" y="70096"/>
                    <a:pt x="37166" y="71321"/>
                    <a:pt x="37166" y="72657"/>
                  </a:cubicBezTo>
                  <a:cubicBezTo>
                    <a:pt x="37166" y="74104"/>
                    <a:pt x="36053" y="75217"/>
                    <a:pt x="34605" y="75217"/>
                  </a:cubicBezTo>
                  <a:cubicBezTo>
                    <a:pt x="33197" y="75202"/>
                    <a:pt x="32060" y="74064"/>
                    <a:pt x="32045" y="72657"/>
                  </a:cubicBezTo>
                  <a:close/>
                </a:path>
              </a:pathLst>
            </a:custGeom>
            <a:solidFill>
              <a:srgbClr val="FFFFFF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1" name="Group 1892">
            <a:extLst>
              <a:ext uri="{FF2B5EF4-FFF2-40B4-BE49-F238E27FC236}">
                <a16:creationId xmlns:a16="http://schemas.microsoft.com/office/drawing/2014/main" id="{B864D5C7-D844-AB69-4948-D385247E52AB}"/>
              </a:ext>
            </a:extLst>
          </p:cNvPr>
          <p:cNvGrpSpPr/>
          <p:nvPr/>
        </p:nvGrpSpPr>
        <p:grpSpPr>
          <a:xfrm rot="1756874">
            <a:off x="5135848" y="4426945"/>
            <a:ext cx="460348" cy="478537"/>
            <a:chOff x="8511448" y="1158807"/>
            <a:chExt cx="612458" cy="636658"/>
          </a:xfrm>
        </p:grpSpPr>
        <p:sp>
          <p:nvSpPr>
            <p:cNvPr id="172" name="Freeform: Shape 1893">
              <a:extLst>
                <a:ext uri="{FF2B5EF4-FFF2-40B4-BE49-F238E27FC236}">
                  <a16:creationId xmlns:a16="http://schemas.microsoft.com/office/drawing/2014/main" id="{04D95140-5E5D-0BF6-F7FA-90C3FBC92D12}"/>
                </a:ext>
              </a:extLst>
            </p:cNvPr>
            <p:cNvSpPr/>
            <p:nvPr/>
          </p:nvSpPr>
          <p:spPr>
            <a:xfrm>
              <a:off x="8511448" y="1158807"/>
              <a:ext cx="612458" cy="636658"/>
            </a:xfrm>
            <a:custGeom>
              <a:avLst/>
              <a:gdLst>
                <a:gd name="connsiteX0" fmla="*/ 261741 w 612458"/>
                <a:gd name="connsiteY0" fmla="*/ 1998 h 636658"/>
                <a:gd name="connsiteX1" fmla="*/ 37980 w 612458"/>
                <a:gd name="connsiteY1" fmla="*/ 134499 h 636658"/>
                <a:gd name="connsiteX2" fmla="*/ 4381 w 612458"/>
                <a:gd name="connsiteY2" fmla="*/ 373131 h 636658"/>
                <a:gd name="connsiteX3" fmla="*/ 59934 w 612458"/>
                <a:gd name="connsiteY3" fmla="*/ 539999 h 636658"/>
                <a:gd name="connsiteX4" fmla="*/ 317294 w 612458"/>
                <a:gd name="connsiteY4" fmla="*/ 636659 h 636658"/>
                <a:gd name="connsiteX5" fmla="*/ 557117 w 612458"/>
                <a:gd name="connsiteY5" fmla="*/ 533756 h 636658"/>
                <a:gd name="connsiteX6" fmla="*/ 596537 w 612458"/>
                <a:gd name="connsiteY6" fmla="*/ 223442 h 636658"/>
                <a:gd name="connsiteX7" fmla="*/ 498617 w 612458"/>
                <a:gd name="connsiteY7" fmla="*/ 65899 h 636658"/>
                <a:gd name="connsiteX8" fmla="*/ 261737 w 612458"/>
                <a:gd name="connsiteY8" fmla="*/ 1998 h 63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2458" h="636658">
                  <a:moveTo>
                    <a:pt x="261741" y="1998"/>
                  </a:moveTo>
                  <a:cubicBezTo>
                    <a:pt x="166694" y="1998"/>
                    <a:pt x="86240" y="39386"/>
                    <a:pt x="37980" y="134499"/>
                  </a:cubicBezTo>
                  <a:cubicBezTo>
                    <a:pt x="-2981" y="210956"/>
                    <a:pt x="-4455" y="285802"/>
                    <a:pt x="4381" y="373131"/>
                  </a:cubicBezTo>
                  <a:cubicBezTo>
                    <a:pt x="11677" y="444886"/>
                    <a:pt x="18970" y="480727"/>
                    <a:pt x="59934" y="539999"/>
                  </a:cubicBezTo>
                  <a:cubicBezTo>
                    <a:pt x="128678" y="636659"/>
                    <a:pt x="210533" y="636659"/>
                    <a:pt x="317294" y="636659"/>
                  </a:cubicBezTo>
                  <a:cubicBezTo>
                    <a:pt x="406448" y="636659"/>
                    <a:pt x="498617" y="616386"/>
                    <a:pt x="557117" y="533756"/>
                  </a:cubicBezTo>
                  <a:cubicBezTo>
                    <a:pt x="618492" y="446427"/>
                    <a:pt x="624314" y="329500"/>
                    <a:pt x="596537" y="223442"/>
                  </a:cubicBezTo>
                  <a:cubicBezTo>
                    <a:pt x="580475" y="159471"/>
                    <a:pt x="545403" y="111144"/>
                    <a:pt x="498617" y="65899"/>
                  </a:cubicBezTo>
                  <a:cubicBezTo>
                    <a:pt x="437168" y="8241"/>
                    <a:pt x="337774" y="-5856"/>
                    <a:pt x="261737" y="1998"/>
                  </a:cubicBezTo>
                  <a:close/>
                </a:path>
              </a:pathLst>
            </a:custGeom>
            <a:solidFill>
              <a:srgbClr val="ABD4EB"/>
            </a:solidFill>
            <a:ln w="3175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Freeform: Shape 1894">
              <a:extLst>
                <a:ext uri="{FF2B5EF4-FFF2-40B4-BE49-F238E27FC236}">
                  <a16:creationId xmlns:a16="http://schemas.microsoft.com/office/drawing/2014/main" id="{35E688C1-4DA0-4D2F-D9C9-4B6BD70C1AD3}"/>
                </a:ext>
              </a:extLst>
            </p:cNvPr>
            <p:cNvSpPr/>
            <p:nvPr/>
          </p:nvSpPr>
          <p:spPr>
            <a:xfrm>
              <a:off x="8548152" y="1219577"/>
              <a:ext cx="473825" cy="497523"/>
            </a:xfrm>
            <a:custGeom>
              <a:avLst/>
              <a:gdLst>
                <a:gd name="connsiteX0" fmla="*/ 162184 w 473825"/>
                <a:gd name="connsiteY0" fmla="*/ 2184 h 497523"/>
                <a:gd name="connsiteX1" fmla="*/ 11585 w 473825"/>
                <a:gd name="connsiteY1" fmla="*/ 148571 h 497523"/>
                <a:gd name="connsiteX2" fmla="*/ 24703 w 473825"/>
                <a:gd name="connsiteY2" fmla="*/ 379062 h 497523"/>
                <a:gd name="connsiteX3" fmla="*/ 156362 w 473825"/>
                <a:gd name="connsiteY3" fmla="*/ 491223 h 497523"/>
                <a:gd name="connsiteX4" fmla="*/ 334741 w 473825"/>
                <a:gd name="connsiteY4" fmla="*/ 488135 h 497523"/>
                <a:gd name="connsiteX5" fmla="*/ 451742 w 473825"/>
                <a:gd name="connsiteY5" fmla="*/ 382220 h 497523"/>
                <a:gd name="connsiteX6" fmla="*/ 463383 w 473825"/>
                <a:gd name="connsiteY6" fmla="*/ 176631 h 497523"/>
                <a:gd name="connsiteX7" fmla="*/ 330320 w 473825"/>
                <a:gd name="connsiteY7" fmla="*/ 33325 h 497523"/>
                <a:gd name="connsiteX8" fmla="*/ 239695 w 473825"/>
                <a:gd name="connsiteY8" fmla="*/ 640 h 497523"/>
                <a:gd name="connsiteX9" fmla="*/ 162184 w 473825"/>
                <a:gd name="connsiteY9" fmla="*/ 2184 h 497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3825" h="497523">
                  <a:moveTo>
                    <a:pt x="162184" y="2184"/>
                  </a:moveTo>
                  <a:cubicBezTo>
                    <a:pt x="87622" y="-4063"/>
                    <a:pt x="33473" y="78497"/>
                    <a:pt x="11585" y="148571"/>
                  </a:cubicBezTo>
                  <a:cubicBezTo>
                    <a:pt x="-14787" y="224888"/>
                    <a:pt x="10111" y="304359"/>
                    <a:pt x="24703" y="379062"/>
                  </a:cubicBezTo>
                  <a:cubicBezTo>
                    <a:pt x="39365" y="450750"/>
                    <a:pt x="81730" y="469409"/>
                    <a:pt x="156362" y="491223"/>
                  </a:cubicBezTo>
                  <a:cubicBezTo>
                    <a:pt x="197257" y="502095"/>
                    <a:pt x="304017" y="497469"/>
                    <a:pt x="334741" y="488135"/>
                  </a:cubicBezTo>
                  <a:cubicBezTo>
                    <a:pt x="385942" y="472564"/>
                    <a:pt x="434202" y="435179"/>
                    <a:pt x="451742" y="382220"/>
                  </a:cubicBezTo>
                  <a:cubicBezTo>
                    <a:pt x="473626" y="321474"/>
                    <a:pt x="482393" y="240462"/>
                    <a:pt x="463383" y="176631"/>
                  </a:cubicBezTo>
                  <a:cubicBezTo>
                    <a:pt x="444376" y="106557"/>
                    <a:pt x="384472" y="67625"/>
                    <a:pt x="330320" y="33325"/>
                  </a:cubicBezTo>
                  <a:cubicBezTo>
                    <a:pt x="302543" y="16210"/>
                    <a:pt x="273293" y="3724"/>
                    <a:pt x="239695" y="640"/>
                  </a:cubicBezTo>
                  <a:cubicBezTo>
                    <a:pt x="222159" y="-905"/>
                    <a:pt x="189964" y="640"/>
                    <a:pt x="162184" y="2184"/>
                  </a:cubicBezTo>
                  <a:close/>
                </a:path>
              </a:pathLst>
            </a:custGeom>
            <a:solidFill>
              <a:srgbClr val="CCA6BD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Freeform: Shape 1895">
              <a:extLst>
                <a:ext uri="{FF2B5EF4-FFF2-40B4-BE49-F238E27FC236}">
                  <a16:creationId xmlns:a16="http://schemas.microsoft.com/office/drawing/2014/main" id="{484DEF32-343D-1030-CE20-0F5309E2334A}"/>
                </a:ext>
              </a:extLst>
            </p:cNvPr>
            <p:cNvSpPr/>
            <p:nvPr/>
          </p:nvSpPr>
          <p:spPr>
            <a:xfrm>
              <a:off x="8525408" y="1178969"/>
              <a:ext cx="392343" cy="584790"/>
            </a:xfrm>
            <a:custGeom>
              <a:avLst/>
              <a:gdLst>
                <a:gd name="connsiteX0" fmla="*/ 76627 w 392343"/>
                <a:gd name="connsiteY0" fmla="*/ 510017 h 584790"/>
                <a:gd name="connsiteX1" fmla="*/ 25423 w 392343"/>
                <a:gd name="connsiteY1" fmla="*/ 354159 h 584790"/>
                <a:gd name="connsiteX2" fmla="*/ 56147 w 392343"/>
                <a:gd name="connsiteY2" fmla="*/ 131311 h 584790"/>
                <a:gd name="connsiteX3" fmla="*/ 265173 w 392343"/>
                <a:gd name="connsiteY3" fmla="*/ 8211 h 584790"/>
                <a:gd name="connsiteX4" fmla="*/ 392343 w 392343"/>
                <a:gd name="connsiteY4" fmla="*/ 17539 h 584790"/>
                <a:gd name="connsiteX5" fmla="*/ 244689 w 392343"/>
                <a:gd name="connsiteY5" fmla="*/ 1968 h 584790"/>
                <a:gd name="connsiteX6" fmla="*/ 34186 w 392343"/>
                <a:gd name="connsiteY6" fmla="*/ 125068 h 584790"/>
                <a:gd name="connsiteX7" fmla="*/ 3539 w 392343"/>
                <a:gd name="connsiteY7" fmla="*/ 347916 h 584790"/>
                <a:gd name="connsiteX8" fmla="*/ 56143 w 392343"/>
                <a:gd name="connsiteY8" fmla="*/ 503774 h 584790"/>
                <a:gd name="connsiteX9" fmla="*/ 167252 w 392343"/>
                <a:gd name="connsiteY9" fmla="*/ 584790 h 584790"/>
                <a:gd name="connsiteX10" fmla="*/ 76627 w 392343"/>
                <a:gd name="connsiteY10" fmla="*/ 510017 h 58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2343" h="584790">
                  <a:moveTo>
                    <a:pt x="76627" y="510017"/>
                  </a:moveTo>
                  <a:cubicBezTo>
                    <a:pt x="38611" y="455448"/>
                    <a:pt x="31315" y="421214"/>
                    <a:pt x="25423" y="354159"/>
                  </a:cubicBezTo>
                  <a:cubicBezTo>
                    <a:pt x="16653" y="274687"/>
                    <a:pt x="18127" y="204543"/>
                    <a:pt x="56147" y="131311"/>
                  </a:cubicBezTo>
                  <a:cubicBezTo>
                    <a:pt x="101459" y="42511"/>
                    <a:pt x="176022" y="8211"/>
                    <a:pt x="265173" y="8211"/>
                  </a:cubicBezTo>
                  <a:cubicBezTo>
                    <a:pt x="304663" y="5123"/>
                    <a:pt x="349975" y="6667"/>
                    <a:pt x="392343" y="17539"/>
                  </a:cubicBezTo>
                  <a:cubicBezTo>
                    <a:pt x="344153" y="424"/>
                    <a:pt x="290071" y="-2731"/>
                    <a:pt x="244689" y="1968"/>
                  </a:cubicBezTo>
                  <a:cubicBezTo>
                    <a:pt x="154064" y="1968"/>
                    <a:pt x="80972" y="36268"/>
                    <a:pt x="34186" y="125068"/>
                  </a:cubicBezTo>
                  <a:cubicBezTo>
                    <a:pt x="-2354" y="196756"/>
                    <a:pt x="-3827" y="266903"/>
                    <a:pt x="3539" y="347916"/>
                  </a:cubicBezTo>
                  <a:cubicBezTo>
                    <a:pt x="10831" y="414971"/>
                    <a:pt x="16653" y="449271"/>
                    <a:pt x="56143" y="503774"/>
                  </a:cubicBezTo>
                  <a:cubicBezTo>
                    <a:pt x="89745" y="550560"/>
                    <a:pt x="126291" y="573918"/>
                    <a:pt x="167252" y="584790"/>
                  </a:cubicBezTo>
                  <a:cubicBezTo>
                    <a:pt x="135057" y="572374"/>
                    <a:pt x="104404" y="548946"/>
                    <a:pt x="76627" y="510017"/>
                  </a:cubicBezTo>
                  <a:close/>
                </a:path>
              </a:pathLst>
            </a:custGeom>
            <a:solidFill>
              <a:srgbClr val="EAF1F9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" name="Freeform: Shape 1896">
              <a:extLst>
                <a:ext uri="{FF2B5EF4-FFF2-40B4-BE49-F238E27FC236}">
                  <a16:creationId xmlns:a16="http://schemas.microsoft.com/office/drawing/2014/main" id="{6EF6ED7D-114C-8FD1-B616-CD4FB893431B}"/>
                </a:ext>
              </a:extLst>
            </p:cNvPr>
            <p:cNvSpPr/>
            <p:nvPr/>
          </p:nvSpPr>
          <p:spPr>
            <a:xfrm>
              <a:off x="8644755" y="1210749"/>
              <a:ext cx="461042" cy="562548"/>
            </a:xfrm>
            <a:custGeom>
              <a:avLst/>
              <a:gdLst>
                <a:gd name="connsiteX0" fmla="*/ 447098 w 461042"/>
                <a:gd name="connsiteY0" fmla="*/ 177673 h 562548"/>
                <a:gd name="connsiteX1" fmla="*/ 355066 w 461042"/>
                <a:gd name="connsiteY1" fmla="*/ 32756 h 562548"/>
                <a:gd name="connsiteX2" fmla="*/ 308354 w 461042"/>
                <a:gd name="connsiteY2" fmla="*/ 0 h 562548"/>
                <a:gd name="connsiteX3" fmla="*/ 330238 w 461042"/>
                <a:gd name="connsiteY3" fmla="*/ 18726 h 562548"/>
                <a:gd name="connsiteX4" fmla="*/ 420792 w 461042"/>
                <a:gd name="connsiteY4" fmla="*/ 163642 h 562548"/>
                <a:gd name="connsiteX5" fmla="*/ 384316 w 461042"/>
                <a:gd name="connsiteY5" fmla="*/ 451932 h 562548"/>
                <a:gd name="connsiteX6" fmla="*/ 162243 w 461042"/>
                <a:gd name="connsiteY6" fmla="*/ 546978 h 562548"/>
                <a:gd name="connsiteX7" fmla="*/ 0 w 461042"/>
                <a:gd name="connsiteY7" fmla="*/ 525164 h 562548"/>
                <a:gd name="connsiteX8" fmla="*/ 187071 w 461042"/>
                <a:gd name="connsiteY8" fmla="*/ 562549 h 562548"/>
                <a:gd name="connsiteX9" fmla="*/ 409148 w 461042"/>
                <a:gd name="connsiteY9" fmla="*/ 467506 h 562548"/>
                <a:gd name="connsiteX10" fmla="*/ 447098 w 461042"/>
                <a:gd name="connsiteY10" fmla="*/ 177673 h 56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1042" h="562548">
                  <a:moveTo>
                    <a:pt x="447098" y="177673"/>
                  </a:moveTo>
                  <a:cubicBezTo>
                    <a:pt x="431033" y="120015"/>
                    <a:pt x="398908" y="74843"/>
                    <a:pt x="355066" y="32756"/>
                  </a:cubicBezTo>
                  <a:cubicBezTo>
                    <a:pt x="341952" y="20270"/>
                    <a:pt x="325816" y="9398"/>
                    <a:pt x="308354" y="0"/>
                  </a:cubicBezTo>
                  <a:lnTo>
                    <a:pt x="330238" y="18726"/>
                  </a:lnTo>
                  <a:cubicBezTo>
                    <a:pt x="372602" y="59269"/>
                    <a:pt x="406204" y="104444"/>
                    <a:pt x="420792" y="163642"/>
                  </a:cubicBezTo>
                  <a:cubicBezTo>
                    <a:pt x="447098" y="261843"/>
                    <a:pt x="441276" y="369375"/>
                    <a:pt x="384316" y="451932"/>
                  </a:cubicBezTo>
                  <a:cubicBezTo>
                    <a:pt x="330238" y="528319"/>
                    <a:pt x="245502" y="546978"/>
                    <a:pt x="162243" y="546978"/>
                  </a:cubicBezTo>
                  <a:cubicBezTo>
                    <a:pt x="99391" y="546978"/>
                    <a:pt x="46786" y="546978"/>
                    <a:pt x="0" y="525164"/>
                  </a:cubicBezTo>
                  <a:cubicBezTo>
                    <a:pt x="52605" y="562549"/>
                    <a:pt x="113983" y="562549"/>
                    <a:pt x="187071" y="562549"/>
                  </a:cubicBezTo>
                  <a:cubicBezTo>
                    <a:pt x="270334" y="561004"/>
                    <a:pt x="355066" y="543893"/>
                    <a:pt x="409148" y="467506"/>
                  </a:cubicBezTo>
                  <a:cubicBezTo>
                    <a:pt x="466105" y="384946"/>
                    <a:pt x="471930" y="275873"/>
                    <a:pt x="447098" y="177673"/>
                  </a:cubicBezTo>
                  <a:close/>
                </a:path>
              </a:pathLst>
            </a:custGeom>
            <a:solidFill>
              <a:srgbClr val="8ABDE2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Freeform: Shape 1897">
              <a:extLst>
                <a:ext uri="{FF2B5EF4-FFF2-40B4-BE49-F238E27FC236}">
                  <a16:creationId xmlns:a16="http://schemas.microsoft.com/office/drawing/2014/main" id="{719B709E-45B7-4967-E66D-987C56CF9EF3}"/>
                </a:ext>
              </a:extLst>
            </p:cNvPr>
            <p:cNvSpPr/>
            <p:nvPr/>
          </p:nvSpPr>
          <p:spPr>
            <a:xfrm>
              <a:off x="8596498" y="1337007"/>
              <a:ext cx="410971" cy="365895"/>
            </a:xfrm>
            <a:custGeom>
              <a:avLst/>
              <a:gdLst>
                <a:gd name="connsiteX0" fmla="*/ 398905 w 410971"/>
                <a:gd name="connsiteY0" fmla="*/ 74773 h 365895"/>
                <a:gd name="connsiteX1" fmla="*/ 374073 w 410971"/>
                <a:gd name="connsiteY1" fmla="*/ 280362 h 365895"/>
                <a:gd name="connsiteX2" fmla="*/ 257212 w 410971"/>
                <a:gd name="connsiteY2" fmla="*/ 358223 h 365895"/>
                <a:gd name="connsiteX3" fmla="*/ 109631 w 410971"/>
                <a:gd name="connsiteY3" fmla="*/ 358223 h 365895"/>
                <a:gd name="connsiteX4" fmla="*/ 0 w 410971"/>
                <a:gd name="connsiteY4" fmla="*/ 278821 h 365895"/>
                <a:gd name="connsiteX5" fmla="*/ 149051 w 410971"/>
                <a:gd name="connsiteY5" fmla="*/ 319294 h 365895"/>
                <a:gd name="connsiteX6" fmla="*/ 220670 w 410971"/>
                <a:gd name="connsiteY6" fmla="*/ 278821 h 365895"/>
                <a:gd name="connsiteX7" fmla="*/ 311224 w 410971"/>
                <a:gd name="connsiteY7" fmla="*/ 236734 h 365895"/>
                <a:gd name="connsiteX8" fmla="*/ 371128 w 410971"/>
                <a:gd name="connsiteY8" fmla="*/ 102830 h 365895"/>
                <a:gd name="connsiteX9" fmla="*/ 346296 w 410971"/>
                <a:gd name="connsiteY9" fmla="*/ 0 h 365895"/>
                <a:gd name="connsiteX10" fmla="*/ 398905 w 410971"/>
                <a:gd name="connsiteY10" fmla="*/ 81016 h 365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0971" h="365895">
                  <a:moveTo>
                    <a:pt x="398905" y="74773"/>
                  </a:moveTo>
                  <a:cubicBezTo>
                    <a:pt x="429559" y="115246"/>
                    <a:pt x="394553" y="238278"/>
                    <a:pt x="374073" y="280362"/>
                  </a:cubicBezTo>
                  <a:cubicBezTo>
                    <a:pt x="355066" y="317750"/>
                    <a:pt x="296636" y="348895"/>
                    <a:pt x="257212" y="358223"/>
                  </a:cubicBezTo>
                  <a:cubicBezTo>
                    <a:pt x="213374" y="366010"/>
                    <a:pt x="150529" y="370639"/>
                    <a:pt x="109631" y="358223"/>
                  </a:cubicBezTo>
                  <a:cubicBezTo>
                    <a:pt x="59901" y="342652"/>
                    <a:pt x="11711" y="334865"/>
                    <a:pt x="0" y="278821"/>
                  </a:cubicBezTo>
                  <a:cubicBezTo>
                    <a:pt x="16129" y="319294"/>
                    <a:pt x="115457" y="328622"/>
                    <a:pt x="149051" y="319294"/>
                  </a:cubicBezTo>
                  <a:cubicBezTo>
                    <a:pt x="176831" y="309963"/>
                    <a:pt x="195838" y="294392"/>
                    <a:pt x="220670" y="278821"/>
                  </a:cubicBezTo>
                  <a:cubicBezTo>
                    <a:pt x="249850" y="261636"/>
                    <a:pt x="284922" y="258548"/>
                    <a:pt x="311224" y="236734"/>
                  </a:cubicBezTo>
                  <a:cubicBezTo>
                    <a:pt x="349244" y="205589"/>
                    <a:pt x="371128" y="152630"/>
                    <a:pt x="371128" y="102830"/>
                  </a:cubicBezTo>
                  <a:cubicBezTo>
                    <a:pt x="372602" y="79472"/>
                    <a:pt x="371128" y="6243"/>
                    <a:pt x="346296" y="0"/>
                  </a:cubicBezTo>
                  <a:cubicBezTo>
                    <a:pt x="382842" y="20270"/>
                    <a:pt x="394557" y="38999"/>
                    <a:pt x="398905" y="81016"/>
                  </a:cubicBezTo>
                  <a:close/>
                </a:path>
              </a:pathLst>
            </a:custGeom>
            <a:solidFill>
              <a:srgbClr val="BA94AA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Freeform: Shape 1898">
              <a:extLst>
                <a:ext uri="{FF2B5EF4-FFF2-40B4-BE49-F238E27FC236}">
                  <a16:creationId xmlns:a16="http://schemas.microsoft.com/office/drawing/2014/main" id="{4B1ECFEB-D477-CFB7-911F-D29C8F00A5D1}"/>
                </a:ext>
              </a:extLst>
            </p:cNvPr>
            <p:cNvSpPr/>
            <p:nvPr/>
          </p:nvSpPr>
          <p:spPr>
            <a:xfrm>
              <a:off x="8570122" y="1243020"/>
              <a:ext cx="306949" cy="226136"/>
            </a:xfrm>
            <a:custGeom>
              <a:avLst/>
              <a:gdLst>
                <a:gd name="connsiteX0" fmla="*/ 0 w 306949"/>
                <a:gd name="connsiteY0" fmla="*/ 226137 h 226136"/>
                <a:gd name="connsiteX1" fmla="*/ 114053 w 306949"/>
                <a:gd name="connsiteY1" fmla="*/ 17460 h 226136"/>
                <a:gd name="connsiteX2" fmla="*/ 306950 w 306949"/>
                <a:gd name="connsiteY2" fmla="*/ 39273 h 226136"/>
                <a:gd name="connsiteX3" fmla="*/ 11711 w 306949"/>
                <a:gd name="connsiteY3" fmla="*/ 171634 h 22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949" h="226136">
                  <a:moveTo>
                    <a:pt x="0" y="226137"/>
                  </a:moveTo>
                  <a:cubicBezTo>
                    <a:pt x="8766" y="140492"/>
                    <a:pt x="33668" y="54848"/>
                    <a:pt x="114053" y="17460"/>
                  </a:cubicBezTo>
                  <a:cubicBezTo>
                    <a:pt x="172483" y="-10597"/>
                    <a:pt x="258760" y="-5898"/>
                    <a:pt x="306950" y="39273"/>
                  </a:cubicBezTo>
                  <a:cubicBezTo>
                    <a:pt x="204678" y="-16840"/>
                    <a:pt x="30721" y="40817"/>
                    <a:pt x="11711" y="171634"/>
                  </a:cubicBezTo>
                  <a:close/>
                </a:path>
              </a:pathLst>
            </a:custGeom>
            <a:solidFill>
              <a:srgbClr val="E3D5DE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Freeform: Shape 1899">
              <a:extLst>
                <a:ext uri="{FF2B5EF4-FFF2-40B4-BE49-F238E27FC236}">
                  <a16:creationId xmlns:a16="http://schemas.microsoft.com/office/drawing/2014/main" id="{FE0A64A5-09E9-7A6E-2552-039FD010A337}"/>
                </a:ext>
              </a:extLst>
            </p:cNvPr>
            <p:cNvSpPr/>
            <p:nvPr/>
          </p:nvSpPr>
          <p:spPr>
            <a:xfrm>
              <a:off x="8716299" y="1472803"/>
              <a:ext cx="289276" cy="226852"/>
            </a:xfrm>
            <a:custGeom>
              <a:avLst/>
              <a:gdLst>
                <a:gd name="connsiteX0" fmla="*/ 0 w 289276"/>
                <a:gd name="connsiteY0" fmla="*/ 218289 h 226852"/>
                <a:gd name="connsiteX1" fmla="*/ 226495 w 289276"/>
                <a:gd name="connsiteY1" fmla="*/ 176202 h 226852"/>
                <a:gd name="connsiteX2" fmla="*/ 289277 w 289276"/>
                <a:gd name="connsiteY2" fmla="*/ 0 h 226852"/>
                <a:gd name="connsiteX3" fmla="*/ 203137 w 289276"/>
                <a:gd name="connsiteY3" fmla="*/ 173044 h 226852"/>
                <a:gd name="connsiteX4" fmla="*/ 0 w 289276"/>
                <a:gd name="connsiteY4" fmla="*/ 218289 h 226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276" h="226852">
                  <a:moveTo>
                    <a:pt x="0" y="218289"/>
                  </a:moveTo>
                  <a:cubicBezTo>
                    <a:pt x="54082" y="230702"/>
                    <a:pt x="168065" y="238489"/>
                    <a:pt x="226495" y="176202"/>
                  </a:cubicBezTo>
                  <a:cubicBezTo>
                    <a:pt x="286399" y="112228"/>
                    <a:pt x="283451" y="24972"/>
                    <a:pt x="289277" y="0"/>
                  </a:cubicBezTo>
                  <a:cubicBezTo>
                    <a:pt x="283451" y="24972"/>
                    <a:pt x="241087" y="149686"/>
                    <a:pt x="203137" y="173044"/>
                  </a:cubicBezTo>
                  <a:cubicBezTo>
                    <a:pt x="165121" y="196402"/>
                    <a:pt x="83332" y="230702"/>
                    <a:pt x="0" y="218289"/>
                  </a:cubicBezTo>
                  <a:close/>
                </a:path>
              </a:pathLst>
            </a:custGeom>
            <a:solidFill>
              <a:srgbClr val="AC7D98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" name="Freeform: Shape 1900">
              <a:extLst>
                <a:ext uri="{FF2B5EF4-FFF2-40B4-BE49-F238E27FC236}">
                  <a16:creationId xmlns:a16="http://schemas.microsoft.com/office/drawing/2014/main" id="{0E62E75E-C831-A05F-8B32-1CCF619BF0FD}"/>
                </a:ext>
              </a:extLst>
            </p:cNvPr>
            <p:cNvSpPr/>
            <p:nvPr/>
          </p:nvSpPr>
          <p:spPr>
            <a:xfrm>
              <a:off x="8882683" y="1463264"/>
              <a:ext cx="223847" cy="308632"/>
            </a:xfrm>
            <a:custGeom>
              <a:avLst/>
              <a:gdLst>
                <a:gd name="connsiteX0" fmla="*/ 0 w 223847"/>
                <a:gd name="connsiteY0" fmla="*/ 308633 h 308632"/>
                <a:gd name="connsiteX1" fmla="*/ 223617 w 223847"/>
                <a:gd name="connsiteY1" fmla="*/ 0 h 308632"/>
                <a:gd name="connsiteX2" fmla="*/ 0 w 223847"/>
                <a:gd name="connsiteY2" fmla="*/ 308633 h 30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3847" h="308632">
                  <a:moveTo>
                    <a:pt x="0" y="308633"/>
                  </a:moveTo>
                  <a:cubicBezTo>
                    <a:pt x="62848" y="299302"/>
                    <a:pt x="230913" y="260373"/>
                    <a:pt x="223617" y="0"/>
                  </a:cubicBezTo>
                  <a:cubicBezTo>
                    <a:pt x="219266" y="29671"/>
                    <a:pt x="203207" y="261917"/>
                    <a:pt x="0" y="308633"/>
                  </a:cubicBezTo>
                  <a:close/>
                </a:path>
              </a:pathLst>
            </a:custGeom>
            <a:solidFill>
              <a:srgbClr val="65ADDB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" name="Freeform: Shape 1901">
              <a:extLst>
                <a:ext uri="{FF2B5EF4-FFF2-40B4-BE49-F238E27FC236}">
                  <a16:creationId xmlns:a16="http://schemas.microsoft.com/office/drawing/2014/main" id="{7880D6ED-F5FB-E084-EFCE-FC5E076C7EF8}"/>
                </a:ext>
              </a:extLst>
            </p:cNvPr>
            <p:cNvSpPr/>
            <p:nvPr/>
          </p:nvSpPr>
          <p:spPr>
            <a:xfrm>
              <a:off x="8548152" y="1219577"/>
              <a:ext cx="473825" cy="497523"/>
            </a:xfrm>
            <a:custGeom>
              <a:avLst/>
              <a:gdLst>
                <a:gd name="connsiteX0" fmla="*/ 162184 w 473825"/>
                <a:gd name="connsiteY0" fmla="*/ 2184 h 497523"/>
                <a:gd name="connsiteX1" fmla="*/ 11585 w 473825"/>
                <a:gd name="connsiteY1" fmla="*/ 148571 h 497523"/>
                <a:gd name="connsiteX2" fmla="*/ 24703 w 473825"/>
                <a:gd name="connsiteY2" fmla="*/ 379062 h 497523"/>
                <a:gd name="connsiteX3" fmla="*/ 156362 w 473825"/>
                <a:gd name="connsiteY3" fmla="*/ 491223 h 497523"/>
                <a:gd name="connsiteX4" fmla="*/ 334741 w 473825"/>
                <a:gd name="connsiteY4" fmla="*/ 488135 h 497523"/>
                <a:gd name="connsiteX5" fmla="*/ 451742 w 473825"/>
                <a:gd name="connsiteY5" fmla="*/ 382220 h 497523"/>
                <a:gd name="connsiteX6" fmla="*/ 463383 w 473825"/>
                <a:gd name="connsiteY6" fmla="*/ 176631 h 497523"/>
                <a:gd name="connsiteX7" fmla="*/ 330320 w 473825"/>
                <a:gd name="connsiteY7" fmla="*/ 33325 h 497523"/>
                <a:gd name="connsiteX8" fmla="*/ 239695 w 473825"/>
                <a:gd name="connsiteY8" fmla="*/ 640 h 497523"/>
                <a:gd name="connsiteX9" fmla="*/ 162184 w 473825"/>
                <a:gd name="connsiteY9" fmla="*/ 2184 h 497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3825" h="497523">
                  <a:moveTo>
                    <a:pt x="162184" y="2184"/>
                  </a:moveTo>
                  <a:cubicBezTo>
                    <a:pt x="87622" y="-4063"/>
                    <a:pt x="33473" y="78497"/>
                    <a:pt x="11585" y="148571"/>
                  </a:cubicBezTo>
                  <a:cubicBezTo>
                    <a:pt x="-14787" y="224888"/>
                    <a:pt x="10111" y="304359"/>
                    <a:pt x="24703" y="379062"/>
                  </a:cubicBezTo>
                  <a:cubicBezTo>
                    <a:pt x="39365" y="450750"/>
                    <a:pt x="81730" y="469409"/>
                    <a:pt x="156362" y="491223"/>
                  </a:cubicBezTo>
                  <a:cubicBezTo>
                    <a:pt x="197257" y="502095"/>
                    <a:pt x="304017" y="497469"/>
                    <a:pt x="334741" y="488135"/>
                  </a:cubicBezTo>
                  <a:cubicBezTo>
                    <a:pt x="385942" y="472564"/>
                    <a:pt x="434202" y="435179"/>
                    <a:pt x="451742" y="382220"/>
                  </a:cubicBezTo>
                  <a:cubicBezTo>
                    <a:pt x="473626" y="321474"/>
                    <a:pt x="482393" y="240462"/>
                    <a:pt x="463383" y="176631"/>
                  </a:cubicBezTo>
                  <a:cubicBezTo>
                    <a:pt x="444376" y="106557"/>
                    <a:pt x="384472" y="67625"/>
                    <a:pt x="330320" y="33325"/>
                  </a:cubicBezTo>
                  <a:cubicBezTo>
                    <a:pt x="302543" y="16210"/>
                    <a:pt x="273293" y="3724"/>
                    <a:pt x="239695" y="640"/>
                  </a:cubicBezTo>
                  <a:cubicBezTo>
                    <a:pt x="222159" y="-905"/>
                    <a:pt x="189964" y="640"/>
                    <a:pt x="162184" y="2184"/>
                  </a:cubicBezTo>
                </a:path>
              </a:pathLst>
            </a:custGeom>
            <a:noFill/>
            <a:ln w="2798" cap="rnd">
              <a:solidFill>
                <a:srgbClr val="585759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" name="Freeform: Shape 1902">
              <a:extLst>
                <a:ext uri="{FF2B5EF4-FFF2-40B4-BE49-F238E27FC236}">
                  <a16:creationId xmlns:a16="http://schemas.microsoft.com/office/drawing/2014/main" id="{19E61E01-BD83-D6DE-8BC8-25B462B4E2DC}"/>
                </a:ext>
              </a:extLst>
            </p:cNvPr>
            <p:cNvSpPr/>
            <p:nvPr/>
          </p:nvSpPr>
          <p:spPr>
            <a:xfrm>
              <a:off x="8611086" y="1213833"/>
              <a:ext cx="81644" cy="57798"/>
            </a:xfrm>
            <a:custGeom>
              <a:avLst/>
              <a:gdLst>
                <a:gd name="connsiteX0" fmla="*/ 15711 w 81644"/>
                <a:gd name="connsiteY0" fmla="*/ 28618 h 57798"/>
                <a:gd name="connsiteX1" fmla="*/ 39982 w 81644"/>
                <a:gd name="connsiteY1" fmla="*/ 2807 h 57798"/>
                <a:gd name="connsiteX2" fmla="*/ 64249 w 81644"/>
                <a:gd name="connsiteY2" fmla="*/ 28618 h 57798"/>
                <a:gd name="connsiteX3" fmla="*/ 39982 w 81644"/>
                <a:gd name="connsiteY3" fmla="*/ 54433 h 57798"/>
                <a:gd name="connsiteX4" fmla="*/ 15711 w 81644"/>
                <a:gd name="connsiteY4" fmla="*/ 28618 h 57798"/>
                <a:gd name="connsiteX5" fmla="*/ 64249 w 81644"/>
                <a:gd name="connsiteY5" fmla="*/ 9258 h 57798"/>
                <a:gd name="connsiteX6" fmla="*/ 72948 w 81644"/>
                <a:gd name="connsiteY6" fmla="*/ 0 h 57798"/>
                <a:gd name="connsiteX7" fmla="*/ 81644 w 81644"/>
                <a:gd name="connsiteY7" fmla="*/ 9258 h 57798"/>
                <a:gd name="connsiteX8" fmla="*/ 72948 w 81644"/>
                <a:gd name="connsiteY8" fmla="*/ 18519 h 57798"/>
                <a:gd name="connsiteX9" fmla="*/ 64249 w 81644"/>
                <a:gd name="connsiteY9" fmla="*/ 9258 h 57798"/>
                <a:gd name="connsiteX10" fmla="*/ 0 w 81644"/>
                <a:gd name="connsiteY10" fmla="*/ 48397 h 57798"/>
                <a:gd name="connsiteX11" fmla="*/ 8696 w 81644"/>
                <a:gd name="connsiteY11" fmla="*/ 38999 h 57798"/>
                <a:gd name="connsiteX12" fmla="*/ 17396 w 81644"/>
                <a:gd name="connsiteY12" fmla="*/ 48400 h 57798"/>
                <a:gd name="connsiteX13" fmla="*/ 8696 w 81644"/>
                <a:gd name="connsiteY13" fmla="*/ 57798 h 57798"/>
                <a:gd name="connsiteX14" fmla="*/ 0 w 81644"/>
                <a:gd name="connsiteY14" fmla="*/ 48400 h 57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644" h="57798">
                  <a:moveTo>
                    <a:pt x="15711" y="28618"/>
                  </a:moveTo>
                  <a:cubicBezTo>
                    <a:pt x="15711" y="14381"/>
                    <a:pt x="26583" y="2807"/>
                    <a:pt x="39982" y="2807"/>
                  </a:cubicBezTo>
                  <a:cubicBezTo>
                    <a:pt x="53447" y="2807"/>
                    <a:pt x="64249" y="14381"/>
                    <a:pt x="64249" y="28618"/>
                  </a:cubicBezTo>
                  <a:cubicBezTo>
                    <a:pt x="64249" y="42929"/>
                    <a:pt x="53447" y="54433"/>
                    <a:pt x="39982" y="54433"/>
                  </a:cubicBezTo>
                  <a:cubicBezTo>
                    <a:pt x="26583" y="54433"/>
                    <a:pt x="15711" y="42929"/>
                    <a:pt x="15711" y="28618"/>
                  </a:cubicBezTo>
                  <a:close/>
                  <a:moveTo>
                    <a:pt x="64249" y="9258"/>
                  </a:moveTo>
                  <a:cubicBezTo>
                    <a:pt x="64249" y="4208"/>
                    <a:pt x="68179" y="0"/>
                    <a:pt x="72948" y="0"/>
                  </a:cubicBezTo>
                  <a:cubicBezTo>
                    <a:pt x="77791" y="0"/>
                    <a:pt x="81644" y="4211"/>
                    <a:pt x="81644" y="9258"/>
                  </a:cubicBezTo>
                  <a:cubicBezTo>
                    <a:pt x="81644" y="14381"/>
                    <a:pt x="77788" y="18519"/>
                    <a:pt x="72948" y="18519"/>
                  </a:cubicBezTo>
                  <a:cubicBezTo>
                    <a:pt x="68176" y="18519"/>
                    <a:pt x="64249" y="14378"/>
                    <a:pt x="64249" y="9258"/>
                  </a:cubicBezTo>
                  <a:close/>
                  <a:moveTo>
                    <a:pt x="0" y="48397"/>
                  </a:moveTo>
                  <a:cubicBezTo>
                    <a:pt x="0" y="43210"/>
                    <a:pt x="3927" y="38999"/>
                    <a:pt x="8696" y="38999"/>
                  </a:cubicBezTo>
                  <a:cubicBezTo>
                    <a:pt x="13539" y="38999"/>
                    <a:pt x="17396" y="43210"/>
                    <a:pt x="17396" y="48400"/>
                  </a:cubicBezTo>
                  <a:cubicBezTo>
                    <a:pt x="17396" y="53591"/>
                    <a:pt x="13535" y="57798"/>
                    <a:pt x="8696" y="57798"/>
                  </a:cubicBezTo>
                  <a:cubicBezTo>
                    <a:pt x="3923" y="57798"/>
                    <a:pt x="0" y="53587"/>
                    <a:pt x="0" y="48400"/>
                  </a:cubicBezTo>
                  <a:close/>
                </a:path>
              </a:pathLst>
            </a:custGeom>
            <a:solidFill>
              <a:srgbClr val="FFFFFF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2" name="Group 1972">
            <a:extLst>
              <a:ext uri="{FF2B5EF4-FFF2-40B4-BE49-F238E27FC236}">
                <a16:creationId xmlns:a16="http://schemas.microsoft.com/office/drawing/2014/main" id="{D121B6D0-6722-1D48-D93D-DFDF7EF362F2}"/>
              </a:ext>
            </a:extLst>
          </p:cNvPr>
          <p:cNvGrpSpPr/>
          <p:nvPr/>
        </p:nvGrpSpPr>
        <p:grpSpPr>
          <a:xfrm>
            <a:off x="4632207" y="3482926"/>
            <a:ext cx="480700" cy="476272"/>
            <a:chOff x="10094695" y="3035258"/>
            <a:chExt cx="898006" cy="889734"/>
          </a:xfrm>
        </p:grpSpPr>
        <p:sp>
          <p:nvSpPr>
            <p:cNvPr id="183" name="Freeform: Shape 1973">
              <a:extLst>
                <a:ext uri="{FF2B5EF4-FFF2-40B4-BE49-F238E27FC236}">
                  <a16:creationId xmlns:a16="http://schemas.microsoft.com/office/drawing/2014/main" id="{8A89ABB1-11BF-E422-A3B4-48C5B09C92FA}"/>
                </a:ext>
              </a:extLst>
            </p:cNvPr>
            <p:cNvSpPr/>
            <p:nvPr/>
          </p:nvSpPr>
          <p:spPr>
            <a:xfrm>
              <a:off x="10094695" y="3035828"/>
              <a:ext cx="898006" cy="889164"/>
            </a:xfrm>
            <a:custGeom>
              <a:avLst/>
              <a:gdLst>
                <a:gd name="connsiteX0" fmla="*/ 330185 w 898006"/>
                <a:gd name="connsiteY0" fmla="*/ 0 h 889164"/>
                <a:gd name="connsiteX1" fmla="*/ 220305 w 898006"/>
                <a:gd name="connsiteY1" fmla="*/ 21067 h 889164"/>
                <a:gd name="connsiteX2" fmla="*/ 119269 w 898006"/>
                <a:gd name="connsiteY2" fmla="*/ 133477 h 889164"/>
                <a:gd name="connsiteX3" fmla="*/ 33514 w 898006"/>
                <a:gd name="connsiteY3" fmla="*/ 248096 h 889164"/>
                <a:gd name="connsiteX4" fmla="*/ 545 w 898006"/>
                <a:gd name="connsiteY4" fmla="*/ 435308 h 889164"/>
                <a:gd name="connsiteX5" fmla="*/ 86300 w 898006"/>
                <a:gd name="connsiteY5" fmla="*/ 676352 h 889164"/>
                <a:gd name="connsiteX6" fmla="*/ 303852 w 898006"/>
                <a:gd name="connsiteY6" fmla="*/ 856507 h 889164"/>
                <a:gd name="connsiteX7" fmla="*/ 585143 w 898006"/>
                <a:gd name="connsiteY7" fmla="*/ 868197 h 889164"/>
                <a:gd name="connsiteX8" fmla="*/ 791736 w 898006"/>
                <a:gd name="connsiteY8" fmla="*/ 674038 h 889164"/>
                <a:gd name="connsiteX9" fmla="*/ 897194 w 898006"/>
                <a:gd name="connsiteY9" fmla="*/ 327642 h 889164"/>
                <a:gd name="connsiteX10" fmla="*/ 754335 w 898006"/>
                <a:gd name="connsiteY10" fmla="*/ 93651 h 889164"/>
                <a:gd name="connsiteX11" fmla="*/ 325763 w 898006"/>
                <a:gd name="connsiteY11" fmla="*/ 0 h 889164"/>
                <a:gd name="connsiteX12" fmla="*/ 330190 w 898006"/>
                <a:gd name="connsiteY12" fmla="*/ 0 h 889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98006" h="889164">
                  <a:moveTo>
                    <a:pt x="330185" y="0"/>
                  </a:moveTo>
                  <a:cubicBezTo>
                    <a:pt x="290680" y="0"/>
                    <a:pt x="255492" y="4738"/>
                    <a:pt x="220305" y="21067"/>
                  </a:cubicBezTo>
                  <a:cubicBezTo>
                    <a:pt x="167629" y="46878"/>
                    <a:pt x="152248" y="89018"/>
                    <a:pt x="119269" y="133477"/>
                  </a:cubicBezTo>
                  <a:cubicBezTo>
                    <a:pt x="90622" y="170879"/>
                    <a:pt x="53321" y="201323"/>
                    <a:pt x="33514" y="248096"/>
                  </a:cubicBezTo>
                  <a:cubicBezTo>
                    <a:pt x="9389" y="304250"/>
                    <a:pt x="2759" y="374520"/>
                    <a:pt x="545" y="435308"/>
                  </a:cubicBezTo>
                  <a:cubicBezTo>
                    <a:pt x="-3883" y="535922"/>
                    <a:pt x="18139" y="606187"/>
                    <a:pt x="86300" y="676352"/>
                  </a:cubicBezTo>
                  <a:cubicBezTo>
                    <a:pt x="150040" y="744202"/>
                    <a:pt x="218096" y="819105"/>
                    <a:pt x="303852" y="856507"/>
                  </a:cubicBezTo>
                  <a:cubicBezTo>
                    <a:pt x="389502" y="894008"/>
                    <a:pt x="497279" y="900966"/>
                    <a:pt x="585143" y="868197"/>
                  </a:cubicBezTo>
                  <a:cubicBezTo>
                    <a:pt x="692809" y="826163"/>
                    <a:pt x="734533" y="784023"/>
                    <a:pt x="791736" y="674038"/>
                  </a:cubicBezTo>
                  <a:cubicBezTo>
                    <a:pt x="842304" y="578057"/>
                    <a:pt x="905938" y="440052"/>
                    <a:pt x="897194" y="327642"/>
                  </a:cubicBezTo>
                  <a:cubicBezTo>
                    <a:pt x="890553" y="250415"/>
                    <a:pt x="822502" y="126420"/>
                    <a:pt x="754335" y="93651"/>
                  </a:cubicBezTo>
                  <a:cubicBezTo>
                    <a:pt x="598304" y="21067"/>
                    <a:pt x="486210" y="0"/>
                    <a:pt x="325763" y="0"/>
                  </a:cubicBezTo>
                  <a:lnTo>
                    <a:pt x="330190" y="0"/>
                  </a:lnTo>
                  <a:close/>
                </a:path>
              </a:pathLst>
            </a:custGeom>
            <a:solidFill>
              <a:srgbClr val="DCC8CA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4" name="Freeform: Shape 1974">
              <a:extLst>
                <a:ext uri="{FF2B5EF4-FFF2-40B4-BE49-F238E27FC236}">
                  <a16:creationId xmlns:a16="http://schemas.microsoft.com/office/drawing/2014/main" id="{FEFC8A15-8E75-459C-3F71-4C7FF0AE4174}"/>
                </a:ext>
              </a:extLst>
            </p:cNvPr>
            <p:cNvSpPr/>
            <p:nvPr/>
          </p:nvSpPr>
          <p:spPr>
            <a:xfrm>
              <a:off x="10178478" y="3091092"/>
              <a:ext cx="688808" cy="705978"/>
            </a:xfrm>
            <a:custGeom>
              <a:avLst/>
              <a:gdLst>
                <a:gd name="connsiteX0" fmla="*/ 158327 w 688808"/>
                <a:gd name="connsiteY0" fmla="*/ 61357 h 705978"/>
                <a:gd name="connsiteX1" fmla="*/ 198 w 688808"/>
                <a:gd name="connsiteY1" fmla="*/ 370457 h 705978"/>
                <a:gd name="connsiteX2" fmla="*/ 77109 w 688808"/>
                <a:gd name="connsiteY2" fmla="*/ 536702 h 705978"/>
                <a:gd name="connsiteX3" fmla="*/ 164868 w 688808"/>
                <a:gd name="connsiteY3" fmla="*/ 653750 h 705978"/>
                <a:gd name="connsiteX4" fmla="*/ 402011 w 688808"/>
                <a:gd name="connsiteY4" fmla="*/ 679561 h 705978"/>
                <a:gd name="connsiteX5" fmla="*/ 483234 w 688808"/>
                <a:gd name="connsiteY5" fmla="*/ 632678 h 705978"/>
                <a:gd name="connsiteX6" fmla="*/ 577633 w 688808"/>
                <a:gd name="connsiteY6" fmla="*/ 585905 h 705978"/>
                <a:gd name="connsiteX7" fmla="*/ 606180 w 688808"/>
                <a:gd name="connsiteY7" fmla="*/ 101173 h 705978"/>
                <a:gd name="connsiteX8" fmla="*/ 320783 w 688808"/>
                <a:gd name="connsiteY8" fmla="*/ 459 h 705978"/>
                <a:gd name="connsiteX9" fmla="*/ 158327 w 688808"/>
                <a:gd name="connsiteY9" fmla="*/ 61352 h 705978"/>
                <a:gd name="connsiteX10" fmla="*/ 158327 w 688808"/>
                <a:gd name="connsiteY10" fmla="*/ 61352 h 70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8808" h="705978">
                  <a:moveTo>
                    <a:pt x="158327" y="61357"/>
                  </a:moveTo>
                  <a:cubicBezTo>
                    <a:pt x="66036" y="131627"/>
                    <a:pt x="-4229" y="246356"/>
                    <a:pt x="198" y="370457"/>
                  </a:cubicBezTo>
                  <a:cubicBezTo>
                    <a:pt x="198" y="435988"/>
                    <a:pt x="37494" y="487505"/>
                    <a:pt x="77109" y="536702"/>
                  </a:cubicBezTo>
                  <a:cubicBezTo>
                    <a:pt x="105656" y="574104"/>
                    <a:pt x="129786" y="620982"/>
                    <a:pt x="164868" y="653750"/>
                  </a:cubicBezTo>
                  <a:cubicBezTo>
                    <a:pt x="230816" y="716958"/>
                    <a:pt x="327419" y="719277"/>
                    <a:pt x="402011" y="679561"/>
                  </a:cubicBezTo>
                  <a:cubicBezTo>
                    <a:pt x="430563" y="663127"/>
                    <a:pt x="454687" y="644374"/>
                    <a:pt x="483234" y="632678"/>
                  </a:cubicBezTo>
                  <a:cubicBezTo>
                    <a:pt x="522743" y="618668"/>
                    <a:pt x="551295" y="623301"/>
                    <a:pt x="577633" y="585905"/>
                  </a:cubicBezTo>
                  <a:cubicBezTo>
                    <a:pt x="672133" y="454736"/>
                    <a:pt x="757678" y="218226"/>
                    <a:pt x="606180" y="101173"/>
                  </a:cubicBezTo>
                  <a:cubicBezTo>
                    <a:pt x="522743" y="37965"/>
                    <a:pt x="424022" y="9830"/>
                    <a:pt x="320783" y="459"/>
                  </a:cubicBezTo>
                  <a:cubicBezTo>
                    <a:pt x="274637" y="-4285"/>
                    <a:pt x="204367" y="28589"/>
                    <a:pt x="158327" y="61352"/>
                  </a:cubicBezTo>
                  <a:cubicBezTo>
                    <a:pt x="156113" y="63671"/>
                    <a:pt x="158327" y="61352"/>
                    <a:pt x="158327" y="61352"/>
                  </a:cubicBezTo>
                  <a:close/>
                </a:path>
              </a:pathLst>
            </a:custGeom>
            <a:solidFill>
              <a:srgbClr val="A16D72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5" name="Freeform: Shape 1975">
              <a:extLst>
                <a:ext uri="{FF2B5EF4-FFF2-40B4-BE49-F238E27FC236}">
                  <a16:creationId xmlns:a16="http://schemas.microsoft.com/office/drawing/2014/main" id="{610DB520-59BB-E660-AF99-87FF16CC8D29}"/>
                </a:ext>
              </a:extLst>
            </p:cNvPr>
            <p:cNvSpPr/>
            <p:nvPr/>
          </p:nvSpPr>
          <p:spPr>
            <a:xfrm>
              <a:off x="10116559" y="3051836"/>
              <a:ext cx="721407" cy="826805"/>
            </a:xfrm>
            <a:custGeom>
              <a:avLst/>
              <a:gdLst>
                <a:gd name="connsiteX0" fmla="*/ 117107 w 721407"/>
                <a:gd name="connsiteY0" fmla="*/ 667613 h 826805"/>
                <a:gd name="connsiteX1" fmla="*/ 35779 w 721407"/>
                <a:gd name="connsiteY1" fmla="*/ 435735 h 826805"/>
                <a:gd name="connsiteX2" fmla="*/ 68753 w 721407"/>
                <a:gd name="connsiteY2" fmla="*/ 255374 h 826805"/>
                <a:gd name="connsiteX3" fmla="*/ 147867 w 721407"/>
                <a:gd name="connsiteY3" fmla="*/ 145284 h 826805"/>
                <a:gd name="connsiteX4" fmla="*/ 242372 w 721407"/>
                <a:gd name="connsiteY4" fmla="*/ 37507 h 826805"/>
                <a:gd name="connsiteX5" fmla="*/ 345616 w 721407"/>
                <a:gd name="connsiteY5" fmla="*/ 18753 h 826805"/>
                <a:gd name="connsiteX6" fmla="*/ 343402 w 721407"/>
                <a:gd name="connsiteY6" fmla="*/ 18753 h 826805"/>
                <a:gd name="connsiteX7" fmla="*/ 721407 w 721407"/>
                <a:gd name="connsiteY7" fmla="*/ 96081 h 826805"/>
                <a:gd name="connsiteX8" fmla="*/ 710444 w 721407"/>
                <a:gd name="connsiteY8" fmla="*/ 89023 h 826805"/>
                <a:gd name="connsiteX9" fmla="*/ 306106 w 721407"/>
                <a:gd name="connsiteY9" fmla="*/ 0 h 826805"/>
                <a:gd name="connsiteX10" fmla="*/ 310534 w 721407"/>
                <a:gd name="connsiteY10" fmla="*/ 0 h 826805"/>
                <a:gd name="connsiteX11" fmla="*/ 207184 w 721407"/>
                <a:gd name="connsiteY11" fmla="*/ 21178 h 826805"/>
                <a:gd name="connsiteX12" fmla="*/ 112679 w 721407"/>
                <a:gd name="connsiteY12" fmla="*/ 128849 h 826805"/>
                <a:gd name="connsiteX13" fmla="*/ 31351 w 721407"/>
                <a:gd name="connsiteY13" fmla="*/ 238940 h 826805"/>
                <a:gd name="connsiteX14" fmla="*/ 591 w 721407"/>
                <a:gd name="connsiteY14" fmla="*/ 419306 h 826805"/>
                <a:gd name="connsiteX15" fmla="*/ 81919 w 721407"/>
                <a:gd name="connsiteY15" fmla="*/ 651184 h 826805"/>
                <a:gd name="connsiteX16" fmla="*/ 286304 w 721407"/>
                <a:gd name="connsiteY16" fmla="*/ 822168 h 826805"/>
                <a:gd name="connsiteX17" fmla="*/ 292940 w 721407"/>
                <a:gd name="connsiteY17" fmla="*/ 826806 h 826805"/>
                <a:gd name="connsiteX18" fmla="*/ 117107 w 721407"/>
                <a:gd name="connsiteY18" fmla="*/ 667618 h 82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1407" h="826805">
                  <a:moveTo>
                    <a:pt x="117107" y="667613"/>
                  </a:moveTo>
                  <a:cubicBezTo>
                    <a:pt x="51159" y="599662"/>
                    <a:pt x="31351" y="534030"/>
                    <a:pt x="35779" y="435735"/>
                  </a:cubicBezTo>
                  <a:cubicBezTo>
                    <a:pt x="37992" y="377161"/>
                    <a:pt x="44518" y="311529"/>
                    <a:pt x="68753" y="255374"/>
                  </a:cubicBezTo>
                  <a:cubicBezTo>
                    <a:pt x="86346" y="210810"/>
                    <a:pt x="119321" y="182785"/>
                    <a:pt x="147867" y="145284"/>
                  </a:cubicBezTo>
                  <a:cubicBezTo>
                    <a:pt x="178633" y="103144"/>
                    <a:pt x="194013" y="61004"/>
                    <a:pt x="242372" y="37507"/>
                  </a:cubicBezTo>
                  <a:cubicBezTo>
                    <a:pt x="275346" y="23497"/>
                    <a:pt x="310534" y="16440"/>
                    <a:pt x="345616" y="18753"/>
                  </a:cubicBezTo>
                  <a:lnTo>
                    <a:pt x="343402" y="18753"/>
                  </a:lnTo>
                  <a:cubicBezTo>
                    <a:pt x="484153" y="18753"/>
                    <a:pt x="587397" y="35188"/>
                    <a:pt x="721407" y="96081"/>
                  </a:cubicBezTo>
                  <a:cubicBezTo>
                    <a:pt x="717085" y="93762"/>
                    <a:pt x="714871" y="91443"/>
                    <a:pt x="710444" y="89023"/>
                  </a:cubicBezTo>
                  <a:cubicBezTo>
                    <a:pt x="563273" y="21178"/>
                    <a:pt x="457710" y="0"/>
                    <a:pt x="306106" y="0"/>
                  </a:cubicBezTo>
                  <a:lnTo>
                    <a:pt x="310534" y="0"/>
                  </a:lnTo>
                  <a:cubicBezTo>
                    <a:pt x="275346" y="0"/>
                    <a:pt x="240158" y="4744"/>
                    <a:pt x="207184" y="21178"/>
                  </a:cubicBezTo>
                  <a:cubicBezTo>
                    <a:pt x="158825" y="44564"/>
                    <a:pt x="143445" y="84390"/>
                    <a:pt x="112679" y="128849"/>
                  </a:cubicBezTo>
                  <a:cubicBezTo>
                    <a:pt x="84133" y="166351"/>
                    <a:pt x="51159" y="192162"/>
                    <a:pt x="31351" y="238940"/>
                  </a:cubicBezTo>
                  <a:cubicBezTo>
                    <a:pt x="9435" y="292881"/>
                    <a:pt x="2799" y="358408"/>
                    <a:pt x="591" y="419306"/>
                  </a:cubicBezTo>
                  <a:cubicBezTo>
                    <a:pt x="-3837" y="515382"/>
                    <a:pt x="15971" y="583227"/>
                    <a:pt x="81919" y="651184"/>
                  </a:cubicBezTo>
                  <a:cubicBezTo>
                    <a:pt x="141231" y="714391"/>
                    <a:pt x="207184" y="787085"/>
                    <a:pt x="286304" y="822168"/>
                  </a:cubicBezTo>
                  <a:cubicBezTo>
                    <a:pt x="288518" y="824487"/>
                    <a:pt x="290732" y="824487"/>
                    <a:pt x="292940" y="826806"/>
                  </a:cubicBezTo>
                  <a:cubicBezTo>
                    <a:pt x="226987" y="787085"/>
                    <a:pt x="169783" y="723767"/>
                    <a:pt x="117107" y="667618"/>
                  </a:cubicBezTo>
                  <a:close/>
                </a:path>
              </a:pathLst>
            </a:custGeom>
            <a:solidFill>
              <a:srgbClr val="EAF1F9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" name="Freeform: Shape 1976">
              <a:extLst>
                <a:ext uri="{FF2B5EF4-FFF2-40B4-BE49-F238E27FC236}">
                  <a16:creationId xmlns:a16="http://schemas.microsoft.com/office/drawing/2014/main" id="{217F3BBF-63BE-993C-0CE1-7FA0D932DE4A}"/>
                </a:ext>
              </a:extLst>
            </p:cNvPr>
            <p:cNvSpPr/>
            <p:nvPr/>
          </p:nvSpPr>
          <p:spPr>
            <a:xfrm>
              <a:off x="10273703" y="3163935"/>
              <a:ext cx="696682" cy="736708"/>
            </a:xfrm>
            <a:custGeom>
              <a:avLst/>
              <a:gdLst>
                <a:gd name="connsiteX0" fmla="*/ 695843 w 696682"/>
                <a:gd name="connsiteY0" fmla="*/ 208486 h 736708"/>
                <a:gd name="connsiteX1" fmla="*/ 579538 w 696682"/>
                <a:gd name="connsiteY1" fmla="*/ 0 h 736708"/>
                <a:gd name="connsiteX2" fmla="*/ 660761 w 696682"/>
                <a:gd name="connsiteY2" fmla="*/ 178042 h 736708"/>
                <a:gd name="connsiteX3" fmla="*/ 561944 w 696682"/>
                <a:gd name="connsiteY3" fmla="*/ 501262 h 736708"/>
                <a:gd name="connsiteX4" fmla="*/ 366620 w 696682"/>
                <a:gd name="connsiteY4" fmla="*/ 683941 h 736708"/>
                <a:gd name="connsiteX5" fmla="*/ 103239 w 696682"/>
                <a:gd name="connsiteY5" fmla="*/ 674559 h 736708"/>
                <a:gd name="connsiteX6" fmla="*/ 0 w 696682"/>
                <a:gd name="connsiteY6" fmla="*/ 604295 h 736708"/>
                <a:gd name="connsiteX7" fmla="*/ 138326 w 696682"/>
                <a:gd name="connsiteY7" fmla="*/ 705009 h 736708"/>
                <a:gd name="connsiteX8" fmla="*/ 401707 w 696682"/>
                <a:gd name="connsiteY8" fmla="*/ 716710 h 736708"/>
                <a:gd name="connsiteX9" fmla="*/ 597132 w 696682"/>
                <a:gd name="connsiteY9" fmla="*/ 534025 h 736708"/>
                <a:gd name="connsiteX10" fmla="*/ 695843 w 696682"/>
                <a:gd name="connsiteY10" fmla="*/ 208491 h 736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6682" h="736708">
                  <a:moveTo>
                    <a:pt x="695843" y="208486"/>
                  </a:moveTo>
                  <a:cubicBezTo>
                    <a:pt x="689313" y="142959"/>
                    <a:pt x="638745" y="42245"/>
                    <a:pt x="579538" y="0"/>
                  </a:cubicBezTo>
                  <a:cubicBezTo>
                    <a:pt x="623470" y="49197"/>
                    <a:pt x="656339" y="124206"/>
                    <a:pt x="660761" y="178042"/>
                  </a:cubicBezTo>
                  <a:cubicBezTo>
                    <a:pt x="669510" y="283499"/>
                    <a:pt x="610298" y="412238"/>
                    <a:pt x="561944" y="501262"/>
                  </a:cubicBezTo>
                  <a:cubicBezTo>
                    <a:pt x="509268" y="604295"/>
                    <a:pt x="467545" y="646435"/>
                    <a:pt x="366620" y="683941"/>
                  </a:cubicBezTo>
                  <a:cubicBezTo>
                    <a:pt x="285397" y="716705"/>
                    <a:pt x="184467" y="709752"/>
                    <a:pt x="103239" y="674559"/>
                  </a:cubicBezTo>
                  <a:cubicBezTo>
                    <a:pt x="65948" y="658236"/>
                    <a:pt x="30760" y="632425"/>
                    <a:pt x="0" y="604295"/>
                  </a:cubicBezTo>
                  <a:cubicBezTo>
                    <a:pt x="41718" y="644115"/>
                    <a:pt x="85650" y="683936"/>
                    <a:pt x="138326" y="705009"/>
                  </a:cubicBezTo>
                  <a:cubicBezTo>
                    <a:pt x="219549" y="742516"/>
                    <a:pt x="318371" y="747154"/>
                    <a:pt x="401707" y="716710"/>
                  </a:cubicBezTo>
                  <a:cubicBezTo>
                    <a:pt x="502738" y="676989"/>
                    <a:pt x="542242" y="637163"/>
                    <a:pt x="597132" y="534025"/>
                  </a:cubicBezTo>
                  <a:cubicBezTo>
                    <a:pt x="643172" y="445107"/>
                    <a:pt x="704587" y="313943"/>
                    <a:pt x="695843" y="208491"/>
                  </a:cubicBezTo>
                  <a:close/>
                </a:path>
              </a:pathLst>
            </a:custGeom>
            <a:solidFill>
              <a:srgbClr val="D0B4B7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" name="Freeform: Shape 1977">
              <a:extLst>
                <a:ext uri="{FF2B5EF4-FFF2-40B4-BE49-F238E27FC236}">
                  <a16:creationId xmlns:a16="http://schemas.microsoft.com/office/drawing/2014/main" id="{8192F801-5734-CAE2-209A-F7086D166116}"/>
                </a:ext>
              </a:extLst>
            </p:cNvPr>
            <p:cNvSpPr/>
            <p:nvPr/>
          </p:nvSpPr>
          <p:spPr>
            <a:xfrm>
              <a:off x="10254312" y="3175803"/>
              <a:ext cx="584971" cy="602464"/>
            </a:xfrm>
            <a:custGeom>
              <a:avLst/>
              <a:gdLst>
                <a:gd name="connsiteX0" fmla="*/ 0 w 584971"/>
                <a:gd name="connsiteY0" fmla="*/ 400896 h 602464"/>
                <a:gd name="connsiteX1" fmla="*/ 199647 w 584971"/>
                <a:gd name="connsiteY1" fmla="*/ 602330 h 602464"/>
                <a:gd name="connsiteX2" fmla="*/ 340081 w 584971"/>
                <a:gd name="connsiteY2" fmla="*/ 553132 h 602464"/>
                <a:gd name="connsiteX3" fmla="*/ 445434 w 584971"/>
                <a:gd name="connsiteY3" fmla="*/ 513306 h 602464"/>
                <a:gd name="connsiteX4" fmla="*/ 581441 w 584971"/>
                <a:gd name="connsiteY4" fmla="*/ 260256 h 602464"/>
                <a:gd name="connsiteX5" fmla="*/ 491469 w 584971"/>
                <a:gd name="connsiteY5" fmla="*/ 16572 h 602464"/>
                <a:gd name="connsiteX6" fmla="*/ 473875 w 584971"/>
                <a:gd name="connsiteY6" fmla="*/ 243 h 602464"/>
                <a:gd name="connsiteX7" fmla="*/ 504640 w 584971"/>
                <a:gd name="connsiteY7" fmla="*/ 269633 h 602464"/>
                <a:gd name="connsiteX8" fmla="*/ 441006 w 584971"/>
                <a:gd name="connsiteY8" fmla="*/ 375085 h 602464"/>
                <a:gd name="connsiteX9" fmla="*/ 346712 w 584971"/>
                <a:gd name="connsiteY9" fmla="*/ 431346 h 602464"/>
                <a:gd name="connsiteX10" fmla="*/ 153606 w 584971"/>
                <a:gd name="connsiteY10" fmla="*/ 480543 h 602464"/>
                <a:gd name="connsiteX11" fmla="*/ 8855 w 584971"/>
                <a:gd name="connsiteY11" fmla="*/ 400902 h 60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4971" h="602464">
                  <a:moveTo>
                    <a:pt x="0" y="400896"/>
                  </a:moveTo>
                  <a:cubicBezTo>
                    <a:pt x="68062" y="464109"/>
                    <a:pt x="92186" y="592953"/>
                    <a:pt x="199647" y="602330"/>
                  </a:cubicBezTo>
                  <a:cubicBezTo>
                    <a:pt x="248001" y="604649"/>
                    <a:pt x="298358" y="576624"/>
                    <a:pt x="340081" y="553132"/>
                  </a:cubicBezTo>
                  <a:cubicBezTo>
                    <a:pt x="372950" y="536798"/>
                    <a:pt x="412454" y="532060"/>
                    <a:pt x="445434" y="513306"/>
                  </a:cubicBezTo>
                  <a:cubicBezTo>
                    <a:pt x="513385" y="471166"/>
                    <a:pt x="568269" y="339898"/>
                    <a:pt x="581441" y="260256"/>
                  </a:cubicBezTo>
                  <a:cubicBezTo>
                    <a:pt x="596716" y="173552"/>
                    <a:pt x="561633" y="63456"/>
                    <a:pt x="491469" y="16572"/>
                  </a:cubicBezTo>
                  <a:cubicBezTo>
                    <a:pt x="484833" y="14253"/>
                    <a:pt x="473875" y="-2181"/>
                    <a:pt x="473875" y="243"/>
                  </a:cubicBezTo>
                  <a:cubicBezTo>
                    <a:pt x="526551" y="93905"/>
                    <a:pt x="544145" y="164170"/>
                    <a:pt x="504640" y="269633"/>
                  </a:cubicBezTo>
                  <a:cubicBezTo>
                    <a:pt x="489255" y="309454"/>
                    <a:pt x="473875" y="349274"/>
                    <a:pt x="441006" y="375085"/>
                  </a:cubicBezTo>
                  <a:cubicBezTo>
                    <a:pt x="412454" y="396158"/>
                    <a:pt x="375164" y="403215"/>
                    <a:pt x="346712" y="431346"/>
                  </a:cubicBezTo>
                  <a:cubicBezTo>
                    <a:pt x="269917" y="499296"/>
                    <a:pt x="248001" y="550813"/>
                    <a:pt x="153606" y="480543"/>
                  </a:cubicBezTo>
                  <a:cubicBezTo>
                    <a:pt x="114102" y="452413"/>
                    <a:pt x="32979" y="443036"/>
                    <a:pt x="8855" y="400902"/>
                  </a:cubicBezTo>
                  <a:close/>
                </a:path>
              </a:pathLst>
            </a:custGeom>
            <a:solidFill>
              <a:srgbClr val="87575C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8" name="Freeform: Shape 1978">
              <a:extLst>
                <a:ext uri="{FF2B5EF4-FFF2-40B4-BE49-F238E27FC236}">
                  <a16:creationId xmlns:a16="http://schemas.microsoft.com/office/drawing/2014/main" id="{58B6FED6-B888-D8AF-8080-94CEAFAFD397}"/>
                </a:ext>
              </a:extLst>
            </p:cNvPr>
            <p:cNvSpPr/>
            <p:nvPr/>
          </p:nvSpPr>
          <p:spPr>
            <a:xfrm>
              <a:off x="10208755" y="3130209"/>
              <a:ext cx="398277" cy="366633"/>
            </a:xfrm>
            <a:custGeom>
              <a:avLst/>
              <a:gdLst>
                <a:gd name="connsiteX0" fmla="*/ 376366 w 398277"/>
                <a:gd name="connsiteY0" fmla="*/ 6017 h 366633"/>
                <a:gd name="connsiteX1" fmla="*/ 104241 w 398277"/>
                <a:gd name="connsiteY1" fmla="*/ 104306 h 366633"/>
                <a:gd name="connsiteX2" fmla="*/ 16483 w 398277"/>
                <a:gd name="connsiteY2" fmla="*/ 366633 h 366633"/>
                <a:gd name="connsiteX3" fmla="*/ 178934 w 398277"/>
                <a:gd name="connsiteY3" fmla="*/ 99668 h 366633"/>
                <a:gd name="connsiteX4" fmla="*/ 398277 w 398277"/>
                <a:gd name="connsiteY4" fmla="*/ 10655 h 366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277" h="366633">
                  <a:moveTo>
                    <a:pt x="376366" y="6017"/>
                  </a:moveTo>
                  <a:cubicBezTo>
                    <a:pt x="271014" y="-15161"/>
                    <a:pt x="181042" y="20027"/>
                    <a:pt x="104241" y="104306"/>
                  </a:cubicBezTo>
                  <a:cubicBezTo>
                    <a:pt x="49457" y="162886"/>
                    <a:pt x="-36193" y="282353"/>
                    <a:pt x="16483" y="366633"/>
                  </a:cubicBezTo>
                  <a:cubicBezTo>
                    <a:pt x="-29552" y="256653"/>
                    <a:pt x="113091" y="160567"/>
                    <a:pt x="178934" y="99668"/>
                  </a:cubicBezTo>
                  <a:cubicBezTo>
                    <a:pt x="227188" y="55114"/>
                    <a:pt x="332540" y="-12736"/>
                    <a:pt x="398277" y="10655"/>
                  </a:cubicBezTo>
                  <a:close/>
                </a:path>
              </a:pathLst>
            </a:custGeom>
            <a:solidFill>
              <a:srgbClr val="E3D5DE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9" name="Freeform: Shape 1979">
              <a:extLst>
                <a:ext uri="{FF2B5EF4-FFF2-40B4-BE49-F238E27FC236}">
                  <a16:creationId xmlns:a16="http://schemas.microsoft.com/office/drawing/2014/main" id="{192AB1DA-6D47-E92E-8325-32270D7BA0BA}"/>
                </a:ext>
              </a:extLst>
            </p:cNvPr>
            <p:cNvSpPr/>
            <p:nvPr/>
          </p:nvSpPr>
          <p:spPr>
            <a:xfrm>
              <a:off x="10427088" y="3377164"/>
              <a:ext cx="411374" cy="397229"/>
            </a:xfrm>
            <a:custGeom>
              <a:avLst/>
              <a:gdLst>
                <a:gd name="connsiteX0" fmla="*/ 0 w 411374"/>
                <a:gd name="connsiteY0" fmla="*/ 393490 h 397229"/>
                <a:gd name="connsiteX1" fmla="*/ 149395 w 411374"/>
                <a:gd name="connsiteY1" fmla="*/ 353664 h 397229"/>
                <a:gd name="connsiteX2" fmla="*/ 325017 w 411374"/>
                <a:gd name="connsiteY2" fmla="*/ 267065 h 397229"/>
                <a:gd name="connsiteX3" fmla="*/ 410668 w 411374"/>
                <a:gd name="connsiteY3" fmla="*/ 0 h 397229"/>
                <a:gd name="connsiteX4" fmla="*/ 311846 w 411374"/>
                <a:gd name="connsiteY4" fmla="*/ 234196 h 397229"/>
                <a:gd name="connsiteX5" fmla="*/ 186686 w 411374"/>
                <a:gd name="connsiteY5" fmla="*/ 302147 h 397229"/>
                <a:gd name="connsiteX6" fmla="*/ 5 w 411374"/>
                <a:gd name="connsiteY6" fmla="*/ 393490 h 397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1374" h="397229">
                  <a:moveTo>
                    <a:pt x="0" y="393490"/>
                  </a:moveTo>
                  <a:cubicBezTo>
                    <a:pt x="63745" y="407500"/>
                    <a:pt x="87864" y="379475"/>
                    <a:pt x="149395" y="353664"/>
                  </a:cubicBezTo>
                  <a:cubicBezTo>
                    <a:pt x="210815" y="327958"/>
                    <a:pt x="272341" y="327958"/>
                    <a:pt x="325017" y="267065"/>
                  </a:cubicBezTo>
                  <a:cubicBezTo>
                    <a:pt x="377688" y="206172"/>
                    <a:pt x="417198" y="86704"/>
                    <a:pt x="410668" y="0"/>
                  </a:cubicBezTo>
                  <a:cubicBezTo>
                    <a:pt x="410668" y="56260"/>
                    <a:pt x="360200" y="199114"/>
                    <a:pt x="311846" y="234196"/>
                  </a:cubicBezTo>
                  <a:cubicBezTo>
                    <a:pt x="263597" y="267065"/>
                    <a:pt x="235045" y="281080"/>
                    <a:pt x="186686" y="302147"/>
                  </a:cubicBezTo>
                  <a:cubicBezTo>
                    <a:pt x="138437" y="323220"/>
                    <a:pt x="39615" y="407500"/>
                    <a:pt x="5" y="393490"/>
                  </a:cubicBezTo>
                  <a:close/>
                </a:path>
              </a:pathLst>
            </a:custGeom>
            <a:solidFill>
              <a:srgbClr val="70484C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" name="Freeform: Shape 1980">
              <a:extLst>
                <a:ext uri="{FF2B5EF4-FFF2-40B4-BE49-F238E27FC236}">
                  <a16:creationId xmlns:a16="http://schemas.microsoft.com/office/drawing/2014/main" id="{4D360036-70E4-169F-81DA-A90CE3764F94}"/>
                </a:ext>
              </a:extLst>
            </p:cNvPr>
            <p:cNvSpPr/>
            <p:nvPr/>
          </p:nvSpPr>
          <p:spPr>
            <a:xfrm>
              <a:off x="10475553" y="3372947"/>
              <a:ext cx="495271" cy="531670"/>
            </a:xfrm>
            <a:custGeom>
              <a:avLst/>
              <a:gdLst>
                <a:gd name="connsiteX0" fmla="*/ 494204 w 495271"/>
                <a:gd name="connsiteY0" fmla="*/ 0 h 531670"/>
                <a:gd name="connsiteX1" fmla="*/ 224087 w 495271"/>
                <a:gd name="connsiteY1" fmla="*/ 495891 h 531670"/>
                <a:gd name="connsiteX2" fmla="*/ 0 w 495271"/>
                <a:gd name="connsiteY2" fmla="*/ 521601 h 531670"/>
                <a:gd name="connsiteX3" fmla="*/ 254848 w 495271"/>
                <a:gd name="connsiteY3" fmla="*/ 451437 h 531670"/>
                <a:gd name="connsiteX4" fmla="*/ 494204 w 495271"/>
                <a:gd name="connsiteY4" fmla="*/ 0 h 531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271" h="531670">
                  <a:moveTo>
                    <a:pt x="494204" y="0"/>
                  </a:moveTo>
                  <a:cubicBezTo>
                    <a:pt x="507376" y="60893"/>
                    <a:pt x="397601" y="432784"/>
                    <a:pt x="224087" y="495891"/>
                  </a:cubicBezTo>
                  <a:cubicBezTo>
                    <a:pt x="50573" y="556678"/>
                    <a:pt x="0" y="521601"/>
                    <a:pt x="0" y="521601"/>
                  </a:cubicBezTo>
                  <a:cubicBezTo>
                    <a:pt x="72484" y="528659"/>
                    <a:pt x="191108" y="495891"/>
                    <a:pt x="254848" y="451437"/>
                  </a:cubicBezTo>
                  <a:cubicBezTo>
                    <a:pt x="320690" y="409397"/>
                    <a:pt x="448169" y="217551"/>
                    <a:pt x="494204" y="0"/>
                  </a:cubicBezTo>
                  <a:close/>
                </a:path>
              </a:pathLst>
            </a:custGeom>
            <a:solidFill>
              <a:srgbClr val="A16D72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1" name="Freeform: Shape 1981">
              <a:extLst>
                <a:ext uri="{FF2B5EF4-FFF2-40B4-BE49-F238E27FC236}">
                  <a16:creationId xmlns:a16="http://schemas.microsoft.com/office/drawing/2014/main" id="{8872A59F-3A65-8364-429B-BAAF5EA3962E}"/>
                </a:ext>
              </a:extLst>
            </p:cNvPr>
            <p:cNvSpPr/>
            <p:nvPr/>
          </p:nvSpPr>
          <p:spPr>
            <a:xfrm>
              <a:off x="10178478" y="3091092"/>
              <a:ext cx="688808" cy="705978"/>
            </a:xfrm>
            <a:custGeom>
              <a:avLst/>
              <a:gdLst>
                <a:gd name="connsiteX0" fmla="*/ 158327 w 688808"/>
                <a:gd name="connsiteY0" fmla="*/ 61357 h 705978"/>
                <a:gd name="connsiteX1" fmla="*/ 198 w 688808"/>
                <a:gd name="connsiteY1" fmla="*/ 370457 h 705978"/>
                <a:gd name="connsiteX2" fmla="*/ 77109 w 688808"/>
                <a:gd name="connsiteY2" fmla="*/ 536702 h 705978"/>
                <a:gd name="connsiteX3" fmla="*/ 164868 w 688808"/>
                <a:gd name="connsiteY3" fmla="*/ 653750 h 705978"/>
                <a:gd name="connsiteX4" fmla="*/ 402011 w 688808"/>
                <a:gd name="connsiteY4" fmla="*/ 679561 h 705978"/>
                <a:gd name="connsiteX5" fmla="*/ 483234 w 688808"/>
                <a:gd name="connsiteY5" fmla="*/ 632678 h 705978"/>
                <a:gd name="connsiteX6" fmla="*/ 577633 w 688808"/>
                <a:gd name="connsiteY6" fmla="*/ 585905 h 705978"/>
                <a:gd name="connsiteX7" fmla="*/ 606180 w 688808"/>
                <a:gd name="connsiteY7" fmla="*/ 101173 h 705978"/>
                <a:gd name="connsiteX8" fmla="*/ 320783 w 688808"/>
                <a:gd name="connsiteY8" fmla="*/ 459 h 705978"/>
                <a:gd name="connsiteX9" fmla="*/ 158327 w 688808"/>
                <a:gd name="connsiteY9" fmla="*/ 61352 h 705978"/>
                <a:gd name="connsiteX10" fmla="*/ 158327 w 688808"/>
                <a:gd name="connsiteY10" fmla="*/ 61352 h 70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8808" h="705978">
                  <a:moveTo>
                    <a:pt x="158327" y="61357"/>
                  </a:moveTo>
                  <a:cubicBezTo>
                    <a:pt x="66036" y="131627"/>
                    <a:pt x="-4229" y="246356"/>
                    <a:pt x="198" y="370457"/>
                  </a:cubicBezTo>
                  <a:cubicBezTo>
                    <a:pt x="198" y="435988"/>
                    <a:pt x="37494" y="487505"/>
                    <a:pt x="77109" y="536702"/>
                  </a:cubicBezTo>
                  <a:cubicBezTo>
                    <a:pt x="105656" y="574104"/>
                    <a:pt x="129786" y="620982"/>
                    <a:pt x="164868" y="653750"/>
                  </a:cubicBezTo>
                  <a:cubicBezTo>
                    <a:pt x="230816" y="716958"/>
                    <a:pt x="327419" y="719277"/>
                    <a:pt x="402011" y="679561"/>
                  </a:cubicBezTo>
                  <a:cubicBezTo>
                    <a:pt x="430563" y="663127"/>
                    <a:pt x="454687" y="644374"/>
                    <a:pt x="483234" y="632678"/>
                  </a:cubicBezTo>
                  <a:cubicBezTo>
                    <a:pt x="522743" y="618668"/>
                    <a:pt x="551295" y="623301"/>
                    <a:pt x="577633" y="585905"/>
                  </a:cubicBezTo>
                  <a:cubicBezTo>
                    <a:pt x="672133" y="454736"/>
                    <a:pt x="757678" y="218226"/>
                    <a:pt x="606180" y="101173"/>
                  </a:cubicBezTo>
                  <a:cubicBezTo>
                    <a:pt x="522743" y="37965"/>
                    <a:pt x="424022" y="9830"/>
                    <a:pt x="320783" y="459"/>
                  </a:cubicBezTo>
                  <a:cubicBezTo>
                    <a:pt x="274637" y="-4285"/>
                    <a:pt x="204367" y="28589"/>
                    <a:pt x="158327" y="61352"/>
                  </a:cubicBezTo>
                  <a:cubicBezTo>
                    <a:pt x="156113" y="63671"/>
                    <a:pt x="158327" y="61352"/>
                    <a:pt x="158327" y="61352"/>
                  </a:cubicBezTo>
                </a:path>
              </a:pathLst>
            </a:custGeom>
            <a:noFill/>
            <a:ln w="4184" cap="rnd">
              <a:solidFill>
                <a:srgbClr val="585759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4" name="Freeform: Shape 1982">
              <a:extLst>
                <a:ext uri="{FF2B5EF4-FFF2-40B4-BE49-F238E27FC236}">
                  <a16:creationId xmlns:a16="http://schemas.microsoft.com/office/drawing/2014/main" id="{7C8B1719-2098-F507-F411-51A4B89F3746}"/>
                </a:ext>
              </a:extLst>
            </p:cNvPr>
            <p:cNvSpPr/>
            <p:nvPr/>
          </p:nvSpPr>
          <p:spPr>
            <a:xfrm>
              <a:off x="10094695" y="3035258"/>
              <a:ext cx="898006" cy="889327"/>
            </a:xfrm>
            <a:custGeom>
              <a:avLst/>
              <a:gdLst>
                <a:gd name="connsiteX0" fmla="*/ 330185 w 898006"/>
                <a:gd name="connsiteY0" fmla="*/ 465 h 889327"/>
                <a:gd name="connsiteX1" fmla="*/ 220305 w 898006"/>
                <a:gd name="connsiteY1" fmla="*/ 21532 h 889327"/>
                <a:gd name="connsiteX2" fmla="*/ 119269 w 898006"/>
                <a:gd name="connsiteY2" fmla="*/ 131518 h 889327"/>
                <a:gd name="connsiteX3" fmla="*/ 33514 w 898006"/>
                <a:gd name="connsiteY3" fmla="*/ 246247 h 889327"/>
                <a:gd name="connsiteX4" fmla="*/ 545 w 898006"/>
                <a:gd name="connsiteY4" fmla="*/ 435773 h 889327"/>
                <a:gd name="connsiteX5" fmla="*/ 86300 w 898006"/>
                <a:gd name="connsiteY5" fmla="*/ 676922 h 889327"/>
                <a:gd name="connsiteX6" fmla="*/ 303852 w 898006"/>
                <a:gd name="connsiteY6" fmla="*/ 857077 h 889327"/>
                <a:gd name="connsiteX7" fmla="*/ 585143 w 898006"/>
                <a:gd name="connsiteY7" fmla="*/ 866454 h 889327"/>
                <a:gd name="connsiteX8" fmla="*/ 791736 w 898006"/>
                <a:gd name="connsiteY8" fmla="*/ 672184 h 889327"/>
                <a:gd name="connsiteX9" fmla="*/ 897194 w 898006"/>
                <a:gd name="connsiteY9" fmla="*/ 328107 h 889327"/>
                <a:gd name="connsiteX10" fmla="*/ 754335 w 898006"/>
                <a:gd name="connsiteY10" fmla="*/ 91697 h 889327"/>
                <a:gd name="connsiteX11" fmla="*/ 325768 w 898006"/>
                <a:gd name="connsiteY11" fmla="*/ 460 h 889327"/>
                <a:gd name="connsiteX12" fmla="*/ 330195 w 898006"/>
                <a:gd name="connsiteY12" fmla="*/ 460 h 889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98006" h="889327">
                  <a:moveTo>
                    <a:pt x="330185" y="465"/>
                  </a:moveTo>
                  <a:cubicBezTo>
                    <a:pt x="290680" y="-1959"/>
                    <a:pt x="255492" y="5098"/>
                    <a:pt x="220305" y="21532"/>
                  </a:cubicBezTo>
                  <a:cubicBezTo>
                    <a:pt x="167629" y="44919"/>
                    <a:pt x="152248" y="87059"/>
                    <a:pt x="119269" y="131518"/>
                  </a:cubicBezTo>
                  <a:cubicBezTo>
                    <a:pt x="88514" y="171344"/>
                    <a:pt x="53321" y="199363"/>
                    <a:pt x="33514" y="246247"/>
                  </a:cubicBezTo>
                  <a:cubicBezTo>
                    <a:pt x="9389" y="304716"/>
                    <a:pt x="2759" y="372561"/>
                    <a:pt x="545" y="435773"/>
                  </a:cubicBezTo>
                  <a:cubicBezTo>
                    <a:pt x="-3883" y="536493"/>
                    <a:pt x="18139" y="606652"/>
                    <a:pt x="86300" y="676922"/>
                  </a:cubicBezTo>
                  <a:cubicBezTo>
                    <a:pt x="150040" y="742454"/>
                    <a:pt x="218096" y="819676"/>
                    <a:pt x="303852" y="857077"/>
                  </a:cubicBezTo>
                  <a:cubicBezTo>
                    <a:pt x="389502" y="894579"/>
                    <a:pt x="497279" y="901536"/>
                    <a:pt x="585143" y="866454"/>
                  </a:cubicBezTo>
                  <a:cubicBezTo>
                    <a:pt x="692809" y="826733"/>
                    <a:pt x="734533" y="782174"/>
                    <a:pt x="791736" y="672184"/>
                  </a:cubicBezTo>
                  <a:cubicBezTo>
                    <a:pt x="842304" y="578522"/>
                    <a:pt x="905938" y="440517"/>
                    <a:pt x="897194" y="328107"/>
                  </a:cubicBezTo>
                  <a:cubicBezTo>
                    <a:pt x="890553" y="248566"/>
                    <a:pt x="822502" y="124460"/>
                    <a:pt x="754335" y="91697"/>
                  </a:cubicBezTo>
                  <a:cubicBezTo>
                    <a:pt x="598309" y="19108"/>
                    <a:pt x="486216" y="460"/>
                    <a:pt x="325768" y="460"/>
                  </a:cubicBezTo>
                  <a:lnTo>
                    <a:pt x="330195" y="460"/>
                  </a:lnTo>
                  <a:close/>
                </a:path>
              </a:pathLst>
            </a:custGeom>
            <a:noFill/>
            <a:ln w="4184" cap="rnd">
              <a:solidFill>
                <a:srgbClr val="585759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5" name="Freeform: Shape 1983">
              <a:extLst>
                <a:ext uri="{FF2B5EF4-FFF2-40B4-BE49-F238E27FC236}">
                  <a16:creationId xmlns:a16="http://schemas.microsoft.com/office/drawing/2014/main" id="{85FC7259-E353-6FB4-3EB8-8A040F7E2319}"/>
                </a:ext>
              </a:extLst>
            </p:cNvPr>
            <p:cNvSpPr/>
            <p:nvPr/>
          </p:nvSpPr>
          <p:spPr>
            <a:xfrm>
              <a:off x="10271595" y="3120108"/>
              <a:ext cx="123051" cy="85966"/>
            </a:xfrm>
            <a:custGeom>
              <a:avLst/>
              <a:gdLst>
                <a:gd name="connsiteX0" fmla="*/ 24019 w 123051"/>
                <a:gd name="connsiteY0" fmla="*/ 42983 h 85966"/>
                <a:gd name="connsiteX1" fmla="*/ 60472 w 123051"/>
                <a:gd name="connsiteY1" fmla="*/ 4211 h 85966"/>
                <a:gd name="connsiteX2" fmla="*/ 96924 w 123051"/>
                <a:gd name="connsiteY2" fmla="*/ 42983 h 85966"/>
                <a:gd name="connsiteX3" fmla="*/ 60472 w 123051"/>
                <a:gd name="connsiteY3" fmla="*/ 81750 h 85966"/>
                <a:gd name="connsiteX4" fmla="*/ 24019 w 123051"/>
                <a:gd name="connsiteY4" fmla="*/ 42983 h 85966"/>
                <a:gd name="connsiteX5" fmla="*/ 96924 w 123051"/>
                <a:gd name="connsiteY5" fmla="*/ 14115 h 85966"/>
                <a:gd name="connsiteX6" fmla="*/ 109985 w 123051"/>
                <a:gd name="connsiteY6" fmla="*/ 0 h 85966"/>
                <a:gd name="connsiteX7" fmla="*/ 123052 w 123051"/>
                <a:gd name="connsiteY7" fmla="*/ 14115 h 85966"/>
                <a:gd name="connsiteX8" fmla="*/ 109985 w 123051"/>
                <a:gd name="connsiteY8" fmla="*/ 28230 h 85966"/>
                <a:gd name="connsiteX9" fmla="*/ 96924 w 123051"/>
                <a:gd name="connsiteY9" fmla="*/ 14115 h 85966"/>
                <a:gd name="connsiteX10" fmla="*/ 0 w 123051"/>
                <a:gd name="connsiteY10" fmla="*/ 72057 h 85966"/>
                <a:gd name="connsiteX11" fmla="*/ 13272 w 123051"/>
                <a:gd name="connsiteY11" fmla="*/ 58152 h 85966"/>
                <a:gd name="connsiteX12" fmla="*/ 26549 w 123051"/>
                <a:gd name="connsiteY12" fmla="*/ 72057 h 85966"/>
                <a:gd name="connsiteX13" fmla="*/ 13272 w 123051"/>
                <a:gd name="connsiteY13" fmla="*/ 85966 h 85966"/>
                <a:gd name="connsiteX14" fmla="*/ 0 w 123051"/>
                <a:gd name="connsiteY14" fmla="*/ 72057 h 85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3051" h="85966">
                  <a:moveTo>
                    <a:pt x="24019" y="42983"/>
                  </a:moveTo>
                  <a:cubicBezTo>
                    <a:pt x="24019" y="21594"/>
                    <a:pt x="40348" y="4211"/>
                    <a:pt x="60472" y="4211"/>
                  </a:cubicBezTo>
                  <a:cubicBezTo>
                    <a:pt x="80696" y="4211"/>
                    <a:pt x="96924" y="21594"/>
                    <a:pt x="96924" y="42983"/>
                  </a:cubicBezTo>
                  <a:cubicBezTo>
                    <a:pt x="96924" y="64472"/>
                    <a:pt x="80696" y="81750"/>
                    <a:pt x="60472" y="81750"/>
                  </a:cubicBezTo>
                  <a:cubicBezTo>
                    <a:pt x="40348" y="81750"/>
                    <a:pt x="24019" y="64472"/>
                    <a:pt x="24019" y="42983"/>
                  </a:cubicBezTo>
                  <a:close/>
                  <a:moveTo>
                    <a:pt x="96924" y="14115"/>
                  </a:moveTo>
                  <a:cubicBezTo>
                    <a:pt x="96924" y="6314"/>
                    <a:pt x="102822" y="0"/>
                    <a:pt x="109985" y="0"/>
                  </a:cubicBezTo>
                  <a:cubicBezTo>
                    <a:pt x="117259" y="0"/>
                    <a:pt x="123052" y="6320"/>
                    <a:pt x="123052" y="14115"/>
                  </a:cubicBezTo>
                  <a:cubicBezTo>
                    <a:pt x="123052" y="21911"/>
                    <a:pt x="117254" y="28230"/>
                    <a:pt x="109985" y="28230"/>
                  </a:cubicBezTo>
                  <a:cubicBezTo>
                    <a:pt x="102817" y="28230"/>
                    <a:pt x="96924" y="21911"/>
                    <a:pt x="96924" y="14115"/>
                  </a:cubicBezTo>
                  <a:close/>
                  <a:moveTo>
                    <a:pt x="0" y="72057"/>
                  </a:moveTo>
                  <a:cubicBezTo>
                    <a:pt x="0" y="64472"/>
                    <a:pt x="6009" y="58152"/>
                    <a:pt x="13272" y="58152"/>
                  </a:cubicBezTo>
                  <a:cubicBezTo>
                    <a:pt x="20651" y="58152"/>
                    <a:pt x="26549" y="64477"/>
                    <a:pt x="26549" y="72057"/>
                  </a:cubicBezTo>
                  <a:cubicBezTo>
                    <a:pt x="26549" y="79752"/>
                    <a:pt x="20646" y="85966"/>
                    <a:pt x="13272" y="85966"/>
                  </a:cubicBezTo>
                  <a:cubicBezTo>
                    <a:pt x="6003" y="85966"/>
                    <a:pt x="0" y="79747"/>
                    <a:pt x="0" y="72057"/>
                  </a:cubicBezTo>
                  <a:close/>
                </a:path>
              </a:pathLst>
            </a:custGeom>
            <a:solidFill>
              <a:srgbClr val="FFFFFF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27" name="Group 1505">
            <a:extLst>
              <a:ext uri="{FF2B5EF4-FFF2-40B4-BE49-F238E27FC236}">
                <a16:creationId xmlns:a16="http://schemas.microsoft.com/office/drawing/2014/main" id="{23693C23-1D09-F8EC-C386-434634B94762}"/>
              </a:ext>
            </a:extLst>
          </p:cNvPr>
          <p:cNvGrpSpPr/>
          <p:nvPr/>
        </p:nvGrpSpPr>
        <p:grpSpPr>
          <a:xfrm>
            <a:off x="7063333" y="3464909"/>
            <a:ext cx="451390" cy="507026"/>
            <a:chOff x="6484171" y="3967631"/>
            <a:chExt cx="635983" cy="714373"/>
          </a:xfrm>
        </p:grpSpPr>
        <p:sp>
          <p:nvSpPr>
            <p:cNvPr id="1029" name="Freeform: Shape 1506">
              <a:extLst>
                <a:ext uri="{FF2B5EF4-FFF2-40B4-BE49-F238E27FC236}">
                  <a16:creationId xmlns:a16="http://schemas.microsoft.com/office/drawing/2014/main" id="{A504745B-5C32-AF93-C893-ABB8DA88D65A}"/>
                </a:ext>
              </a:extLst>
            </p:cNvPr>
            <p:cNvSpPr/>
            <p:nvPr/>
          </p:nvSpPr>
          <p:spPr>
            <a:xfrm>
              <a:off x="6484171" y="3967631"/>
              <a:ext cx="635983" cy="714373"/>
            </a:xfrm>
            <a:custGeom>
              <a:avLst/>
              <a:gdLst>
                <a:gd name="connsiteX0" fmla="*/ 924 w 635983"/>
                <a:gd name="connsiteY0" fmla="*/ 375316 h 714373"/>
                <a:gd name="connsiteX1" fmla="*/ 304566 w 635983"/>
                <a:gd name="connsiteY1" fmla="*/ 714344 h 714373"/>
                <a:gd name="connsiteX2" fmla="*/ 593872 w 635983"/>
                <a:gd name="connsiteY2" fmla="*/ 552463 h 714373"/>
                <a:gd name="connsiteX3" fmla="*/ 635032 w 635983"/>
                <a:gd name="connsiteY3" fmla="*/ 316112 h 714373"/>
                <a:gd name="connsiteX4" fmla="*/ 410714 w 635983"/>
                <a:gd name="connsiteY4" fmla="*/ 18024 h 714373"/>
                <a:gd name="connsiteX5" fmla="*/ 924 w 635983"/>
                <a:gd name="connsiteY5" fmla="*/ 375316 h 714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983" h="714373">
                  <a:moveTo>
                    <a:pt x="924" y="375316"/>
                  </a:moveTo>
                  <a:cubicBezTo>
                    <a:pt x="3238" y="552463"/>
                    <a:pt x="157483" y="716884"/>
                    <a:pt x="304566" y="714344"/>
                  </a:cubicBezTo>
                  <a:cubicBezTo>
                    <a:pt x="451643" y="709254"/>
                    <a:pt x="562651" y="624388"/>
                    <a:pt x="593872" y="552463"/>
                  </a:cubicBezTo>
                  <a:cubicBezTo>
                    <a:pt x="627633" y="480539"/>
                    <a:pt x="639660" y="375316"/>
                    <a:pt x="635032" y="316112"/>
                  </a:cubicBezTo>
                  <a:cubicBezTo>
                    <a:pt x="618152" y="156777"/>
                    <a:pt x="550624" y="64275"/>
                    <a:pt x="410714" y="18024"/>
                  </a:cubicBezTo>
                  <a:cubicBezTo>
                    <a:pt x="273344" y="-28227"/>
                    <a:pt x="-18502" y="-10189"/>
                    <a:pt x="924" y="375316"/>
                  </a:cubicBezTo>
                  <a:close/>
                </a:path>
              </a:pathLst>
            </a:custGeom>
            <a:solidFill>
              <a:srgbClr val="B0D0EB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1" name="Freeform: Shape 1507">
              <a:extLst>
                <a:ext uri="{FF2B5EF4-FFF2-40B4-BE49-F238E27FC236}">
                  <a16:creationId xmlns:a16="http://schemas.microsoft.com/office/drawing/2014/main" id="{78F023FF-7064-1941-E7BA-DA6F5AE4AE91}"/>
                </a:ext>
              </a:extLst>
            </p:cNvPr>
            <p:cNvSpPr/>
            <p:nvPr/>
          </p:nvSpPr>
          <p:spPr>
            <a:xfrm>
              <a:off x="6774164" y="4090646"/>
              <a:ext cx="260599" cy="505108"/>
            </a:xfrm>
            <a:custGeom>
              <a:avLst/>
              <a:gdLst>
                <a:gd name="connsiteX0" fmla="*/ 141992 w 260599"/>
                <a:gd name="connsiteY0" fmla="*/ 0 h 505108"/>
                <a:gd name="connsiteX1" fmla="*/ 197499 w 260599"/>
                <a:gd name="connsiteY1" fmla="*/ 126263 h 505108"/>
                <a:gd name="connsiteX2" fmla="*/ 231029 w 260599"/>
                <a:gd name="connsiteY2" fmla="*/ 236808 h 505108"/>
                <a:gd name="connsiteX3" fmla="*/ 247909 w 260599"/>
                <a:gd name="connsiteY3" fmla="*/ 404005 h 505108"/>
                <a:gd name="connsiteX4" fmla="*/ 77010 w 260599"/>
                <a:gd name="connsiteY4" fmla="*/ 504375 h 505108"/>
                <a:gd name="connsiteX5" fmla="*/ 0 w 260599"/>
                <a:gd name="connsiteY5" fmla="*/ 432450 h 50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0599" h="505108">
                  <a:moveTo>
                    <a:pt x="141992" y="0"/>
                  </a:moveTo>
                  <a:cubicBezTo>
                    <a:pt x="168591" y="41160"/>
                    <a:pt x="190094" y="77241"/>
                    <a:pt x="197499" y="126263"/>
                  </a:cubicBezTo>
                  <a:cubicBezTo>
                    <a:pt x="204667" y="169974"/>
                    <a:pt x="214148" y="198188"/>
                    <a:pt x="231029" y="236808"/>
                  </a:cubicBezTo>
                  <a:cubicBezTo>
                    <a:pt x="255077" y="290921"/>
                    <a:pt x="274271" y="344808"/>
                    <a:pt x="247909" y="404005"/>
                  </a:cubicBezTo>
                  <a:cubicBezTo>
                    <a:pt x="226175" y="450262"/>
                    <a:pt x="122798" y="499284"/>
                    <a:pt x="77010" y="504375"/>
                  </a:cubicBezTo>
                  <a:cubicBezTo>
                    <a:pt x="24285" y="512011"/>
                    <a:pt x="48333" y="458124"/>
                    <a:pt x="0" y="432450"/>
                  </a:cubicBezTo>
                  <a:close/>
                </a:path>
              </a:pathLst>
            </a:custGeom>
            <a:solidFill>
              <a:srgbClr val="6BB1DD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3" name="Freeform: Shape 1508">
              <a:extLst>
                <a:ext uri="{FF2B5EF4-FFF2-40B4-BE49-F238E27FC236}">
                  <a16:creationId xmlns:a16="http://schemas.microsoft.com/office/drawing/2014/main" id="{EAD22BB4-F0E3-F2D0-BFB3-173EDFDAD1AC}"/>
                </a:ext>
              </a:extLst>
            </p:cNvPr>
            <p:cNvSpPr/>
            <p:nvPr/>
          </p:nvSpPr>
          <p:spPr>
            <a:xfrm>
              <a:off x="6498452" y="3984718"/>
              <a:ext cx="487546" cy="651237"/>
            </a:xfrm>
            <a:custGeom>
              <a:avLst/>
              <a:gdLst>
                <a:gd name="connsiteX0" fmla="*/ 29886 w 487546"/>
                <a:gd name="connsiteY0" fmla="*/ 368867 h 651237"/>
                <a:gd name="connsiteX1" fmla="*/ 415397 w 487546"/>
                <a:gd name="connsiteY1" fmla="*/ 29844 h 651237"/>
                <a:gd name="connsiteX2" fmla="*/ 487547 w 487546"/>
                <a:gd name="connsiteY2" fmla="*/ 68234 h 651237"/>
                <a:gd name="connsiteX3" fmla="*/ 388797 w 487546"/>
                <a:gd name="connsiteY3" fmla="*/ 16892 h 651237"/>
                <a:gd name="connsiteX4" fmla="*/ 978 w 487546"/>
                <a:gd name="connsiteY4" fmla="*/ 355920 h 651237"/>
                <a:gd name="connsiteX5" fmla="*/ 179277 w 487546"/>
                <a:gd name="connsiteY5" fmla="*/ 651238 h 651237"/>
                <a:gd name="connsiteX6" fmla="*/ 29886 w 487546"/>
                <a:gd name="connsiteY6" fmla="*/ 368873 h 651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7546" h="651237">
                  <a:moveTo>
                    <a:pt x="29886" y="368867"/>
                  </a:moveTo>
                  <a:cubicBezTo>
                    <a:pt x="10460" y="1631"/>
                    <a:pt x="282880" y="-13867"/>
                    <a:pt x="415397" y="29844"/>
                  </a:cubicBezTo>
                  <a:cubicBezTo>
                    <a:pt x="437131" y="37475"/>
                    <a:pt x="470898" y="58058"/>
                    <a:pt x="487547" y="68234"/>
                  </a:cubicBezTo>
                  <a:cubicBezTo>
                    <a:pt x="461185" y="47882"/>
                    <a:pt x="427418" y="29844"/>
                    <a:pt x="388797" y="16892"/>
                  </a:cubicBezTo>
                  <a:cubicBezTo>
                    <a:pt x="256292" y="-26814"/>
                    <a:pt x="-18447" y="-8776"/>
                    <a:pt x="978" y="355920"/>
                  </a:cubicBezTo>
                  <a:cubicBezTo>
                    <a:pt x="978" y="481721"/>
                    <a:pt x="80533" y="599896"/>
                    <a:pt x="179277" y="651238"/>
                  </a:cubicBezTo>
                  <a:cubicBezTo>
                    <a:pt x="99728" y="592266"/>
                    <a:pt x="32200" y="474090"/>
                    <a:pt x="29886" y="368873"/>
                  </a:cubicBezTo>
                  <a:close/>
                </a:path>
              </a:pathLst>
            </a:custGeom>
            <a:solidFill>
              <a:srgbClr val="E1ECF7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5" name="Freeform: Shape 1509">
              <a:extLst>
                <a:ext uri="{FF2B5EF4-FFF2-40B4-BE49-F238E27FC236}">
                  <a16:creationId xmlns:a16="http://schemas.microsoft.com/office/drawing/2014/main" id="{832B1256-194C-779E-7495-44A6A0E04638}"/>
                </a:ext>
              </a:extLst>
            </p:cNvPr>
            <p:cNvSpPr/>
            <p:nvPr/>
          </p:nvSpPr>
          <p:spPr>
            <a:xfrm>
              <a:off x="6687210" y="4004155"/>
              <a:ext cx="420460" cy="662784"/>
            </a:xfrm>
            <a:custGeom>
              <a:avLst/>
              <a:gdLst>
                <a:gd name="connsiteX0" fmla="*/ 419503 w 420460"/>
                <a:gd name="connsiteY0" fmla="*/ 282596 h 662784"/>
                <a:gd name="connsiteX1" fmla="*/ 209752 w 420460"/>
                <a:gd name="connsiteY1" fmla="*/ 2777 h 662784"/>
                <a:gd name="connsiteX2" fmla="*/ 200039 w 420460"/>
                <a:gd name="connsiteY2" fmla="*/ 0 h 662784"/>
                <a:gd name="connsiteX3" fmla="*/ 349436 w 420460"/>
                <a:gd name="connsiteY3" fmla="*/ 264790 h 662784"/>
                <a:gd name="connsiteX4" fmla="*/ 337409 w 420460"/>
                <a:gd name="connsiteY4" fmla="*/ 490728 h 662784"/>
                <a:gd name="connsiteX5" fmla="*/ 265258 w 420460"/>
                <a:gd name="connsiteY5" fmla="*/ 578145 h 662784"/>
                <a:gd name="connsiteX6" fmla="*/ 55507 w 420460"/>
                <a:gd name="connsiteY6" fmla="*/ 642433 h 662784"/>
                <a:gd name="connsiteX7" fmla="*/ 0 w 420460"/>
                <a:gd name="connsiteY7" fmla="*/ 637117 h 662784"/>
                <a:gd name="connsiteX8" fmla="*/ 103840 w 420460"/>
                <a:gd name="connsiteY8" fmla="*/ 662785 h 662784"/>
                <a:gd name="connsiteX9" fmla="*/ 380883 w 420460"/>
                <a:gd name="connsiteY9" fmla="*/ 506226 h 662784"/>
                <a:gd name="connsiteX10" fmla="*/ 419503 w 420460"/>
                <a:gd name="connsiteY10" fmla="*/ 282596 h 662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0460" h="662784">
                  <a:moveTo>
                    <a:pt x="419503" y="282596"/>
                  </a:moveTo>
                  <a:cubicBezTo>
                    <a:pt x="402623" y="133668"/>
                    <a:pt x="339954" y="46251"/>
                    <a:pt x="209752" y="2777"/>
                  </a:cubicBezTo>
                  <a:cubicBezTo>
                    <a:pt x="204892" y="2777"/>
                    <a:pt x="202584" y="0"/>
                    <a:pt x="200039" y="0"/>
                  </a:cubicBezTo>
                  <a:cubicBezTo>
                    <a:pt x="303647" y="46251"/>
                    <a:pt x="335095" y="133668"/>
                    <a:pt x="349436" y="264790"/>
                  </a:cubicBezTo>
                  <a:cubicBezTo>
                    <a:pt x="354295" y="321217"/>
                    <a:pt x="366316" y="423894"/>
                    <a:pt x="337409" y="490728"/>
                  </a:cubicBezTo>
                  <a:cubicBezTo>
                    <a:pt x="323068" y="518941"/>
                    <a:pt x="301333" y="549931"/>
                    <a:pt x="265258" y="578145"/>
                  </a:cubicBezTo>
                  <a:cubicBezTo>
                    <a:pt x="214611" y="616765"/>
                    <a:pt x="135056" y="642433"/>
                    <a:pt x="55507" y="642433"/>
                  </a:cubicBezTo>
                  <a:cubicBezTo>
                    <a:pt x="36312" y="644979"/>
                    <a:pt x="19426" y="642433"/>
                    <a:pt x="0" y="637117"/>
                  </a:cubicBezTo>
                  <a:cubicBezTo>
                    <a:pt x="33767" y="655154"/>
                    <a:pt x="70073" y="662785"/>
                    <a:pt x="103840" y="662785"/>
                  </a:cubicBezTo>
                  <a:cubicBezTo>
                    <a:pt x="243518" y="657694"/>
                    <a:pt x="349436" y="573060"/>
                    <a:pt x="380883" y="506226"/>
                  </a:cubicBezTo>
                  <a:cubicBezTo>
                    <a:pt x="412104" y="436847"/>
                    <a:pt x="424131" y="339254"/>
                    <a:pt x="419503" y="282596"/>
                  </a:cubicBezTo>
                  <a:close/>
                </a:path>
              </a:pathLst>
            </a:custGeom>
            <a:solidFill>
              <a:srgbClr val="6BB1DD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6" name="Freeform: Shape 1510">
              <a:extLst>
                <a:ext uri="{FF2B5EF4-FFF2-40B4-BE49-F238E27FC236}">
                  <a16:creationId xmlns:a16="http://schemas.microsoft.com/office/drawing/2014/main" id="{623EFDDA-F00A-5DFD-2420-CC2CD566D19E}"/>
                </a:ext>
              </a:extLst>
            </p:cNvPr>
            <p:cNvSpPr/>
            <p:nvPr/>
          </p:nvSpPr>
          <p:spPr>
            <a:xfrm>
              <a:off x="6536406" y="4031605"/>
              <a:ext cx="469633" cy="584090"/>
            </a:xfrm>
            <a:custGeom>
              <a:avLst/>
              <a:gdLst>
                <a:gd name="connsiteX0" fmla="*/ 240303 w 469633"/>
                <a:gd name="connsiteY0" fmla="*/ 764 h 584090"/>
                <a:gd name="connsiteX1" fmla="*/ 1876 w 469633"/>
                <a:gd name="connsiteY1" fmla="*/ 306257 h 584090"/>
                <a:gd name="connsiteX2" fmla="*/ 339053 w 469633"/>
                <a:gd name="connsiteY2" fmla="*/ 568038 h 584090"/>
                <a:gd name="connsiteX3" fmla="*/ 430398 w 469633"/>
                <a:gd name="connsiteY3" fmla="*/ 260006 h 584090"/>
                <a:gd name="connsiteX4" fmla="*/ 240303 w 469633"/>
                <a:gd name="connsiteY4" fmla="*/ 764 h 58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633" h="584090">
                  <a:moveTo>
                    <a:pt x="240303" y="764"/>
                  </a:moveTo>
                  <a:cubicBezTo>
                    <a:pt x="117506" y="-12195"/>
                    <a:pt x="-17550" y="141830"/>
                    <a:pt x="1876" y="306257"/>
                  </a:cubicBezTo>
                  <a:cubicBezTo>
                    <a:pt x="21070" y="470452"/>
                    <a:pt x="167922" y="637186"/>
                    <a:pt x="339053" y="568038"/>
                  </a:cubicBezTo>
                  <a:cubicBezTo>
                    <a:pt x="541168" y="488489"/>
                    <a:pt x="454677" y="313887"/>
                    <a:pt x="430398" y="260006"/>
                  </a:cubicBezTo>
                  <a:cubicBezTo>
                    <a:pt x="406350" y="203579"/>
                    <a:pt x="447278" y="21347"/>
                    <a:pt x="240303" y="764"/>
                  </a:cubicBezTo>
                  <a:close/>
                </a:path>
              </a:pathLst>
            </a:custGeom>
            <a:solidFill>
              <a:srgbClr val="BB94AA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7" name="Freeform: Shape 1511">
              <a:extLst>
                <a:ext uri="{FF2B5EF4-FFF2-40B4-BE49-F238E27FC236}">
                  <a16:creationId xmlns:a16="http://schemas.microsoft.com/office/drawing/2014/main" id="{A107E1AC-1C3F-C121-9006-2BF51DE9FF98}"/>
                </a:ext>
              </a:extLst>
            </p:cNvPr>
            <p:cNvSpPr/>
            <p:nvPr/>
          </p:nvSpPr>
          <p:spPr>
            <a:xfrm>
              <a:off x="6692301" y="4070758"/>
              <a:ext cx="303845" cy="530031"/>
            </a:xfrm>
            <a:custGeom>
              <a:avLst/>
              <a:gdLst>
                <a:gd name="connsiteX0" fmla="*/ 267567 w 303845"/>
                <a:gd name="connsiteY0" fmla="*/ 228715 h 530031"/>
                <a:gd name="connsiteX1" fmla="*/ 142224 w 303845"/>
                <a:gd name="connsiteY1" fmla="*/ 0 h 530031"/>
                <a:gd name="connsiteX2" fmla="*/ 226632 w 303845"/>
                <a:gd name="connsiteY2" fmla="*/ 192871 h 530031"/>
                <a:gd name="connsiteX3" fmla="*/ 221773 w 303845"/>
                <a:gd name="connsiteY3" fmla="*/ 370013 h 530031"/>
                <a:gd name="connsiteX4" fmla="*/ 135056 w 303845"/>
                <a:gd name="connsiteY4" fmla="*/ 490728 h 530031"/>
                <a:gd name="connsiteX5" fmla="*/ 0 w 303845"/>
                <a:gd name="connsiteY5" fmla="*/ 496050 h 530031"/>
                <a:gd name="connsiteX6" fmla="*/ 183152 w 303845"/>
                <a:gd name="connsiteY6" fmla="*/ 516402 h 530031"/>
                <a:gd name="connsiteX7" fmla="*/ 267567 w 303845"/>
                <a:gd name="connsiteY7" fmla="*/ 228715 h 53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3845" h="530031">
                  <a:moveTo>
                    <a:pt x="267567" y="228715"/>
                  </a:moveTo>
                  <a:cubicBezTo>
                    <a:pt x="248141" y="182464"/>
                    <a:pt x="274734" y="41166"/>
                    <a:pt x="142224" y="0"/>
                  </a:cubicBezTo>
                  <a:cubicBezTo>
                    <a:pt x="233800" y="41160"/>
                    <a:pt x="214374" y="138753"/>
                    <a:pt x="226632" y="192871"/>
                  </a:cubicBezTo>
                  <a:cubicBezTo>
                    <a:pt x="233805" y="226169"/>
                    <a:pt x="236119" y="305724"/>
                    <a:pt x="221773" y="370013"/>
                  </a:cubicBezTo>
                  <a:cubicBezTo>
                    <a:pt x="214374" y="416264"/>
                    <a:pt x="212066" y="459969"/>
                    <a:pt x="135056" y="490728"/>
                  </a:cubicBezTo>
                  <a:cubicBezTo>
                    <a:pt x="86723" y="511311"/>
                    <a:pt x="41166" y="511311"/>
                    <a:pt x="0" y="496050"/>
                  </a:cubicBezTo>
                  <a:cubicBezTo>
                    <a:pt x="53187" y="529349"/>
                    <a:pt x="115630" y="542070"/>
                    <a:pt x="183152" y="516402"/>
                  </a:cubicBezTo>
                  <a:cubicBezTo>
                    <a:pt x="370932" y="441932"/>
                    <a:pt x="289075" y="280051"/>
                    <a:pt x="267567" y="228715"/>
                  </a:cubicBezTo>
                  <a:close/>
                </a:path>
              </a:pathLst>
            </a:custGeom>
            <a:solidFill>
              <a:srgbClr val="9E728F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8" name="Freeform: Shape 1512">
              <a:extLst>
                <a:ext uri="{FF2B5EF4-FFF2-40B4-BE49-F238E27FC236}">
                  <a16:creationId xmlns:a16="http://schemas.microsoft.com/office/drawing/2014/main" id="{50A8246F-CE97-2F8D-B974-573471F43E29}"/>
                </a:ext>
              </a:extLst>
            </p:cNvPr>
            <p:cNvSpPr/>
            <p:nvPr/>
          </p:nvSpPr>
          <p:spPr>
            <a:xfrm>
              <a:off x="6874996" y="4142908"/>
              <a:ext cx="121066" cy="444262"/>
            </a:xfrm>
            <a:custGeom>
              <a:avLst/>
              <a:gdLst>
                <a:gd name="connsiteX0" fmla="*/ 0 w 121066"/>
                <a:gd name="connsiteY0" fmla="*/ 444251 h 444262"/>
                <a:gd name="connsiteX1" fmla="*/ 84634 w 121066"/>
                <a:gd name="connsiteY1" fmla="*/ 156796 h 444262"/>
                <a:gd name="connsiteX2" fmla="*/ 48333 w 121066"/>
                <a:gd name="connsiteY2" fmla="*/ 0 h 444262"/>
                <a:gd name="connsiteX3" fmla="*/ 70068 w 121066"/>
                <a:gd name="connsiteY3" fmla="*/ 148934 h 444262"/>
                <a:gd name="connsiteX4" fmla="*/ 70068 w 121066"/>
                <a:gd name="connsiteY4" fmla="*/ 375104 h 444262"/>
                <a:gd name="connsiteX5" fmla="*/ 0 w 121066"/>
                <a:gd name="connsiteY5" fmla="*/ 444251 h 444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066" h="444262">
                  <a:moveTo>
                    <a:pt x="0" y="444251"/>
                  </a:moveTo>
                  <a:cubicBezTo>
                    <a:pt x="188243" y="369781"/>
                    <a:pt x="106380" y="208132"/>
                    <a:pt x="84634" y="156796"/>
                  </a:cubicBezTo>
                  <a:cubicBezTo>
                    <a:pt x="72613" y="126037"/>
                    <a:pt x="77241" y="56658"/>
                    <a:pt x="48333" y="0"/>
                  </a:cubicBezTo>
                  <a:cubicBezTo>
                    <a:pt x="62900" y="28445"/>
                    <a:pt x="72613" y="100369"/>
                    <a:pt x="70068" y="148934"/>
                  </a:cubicBezTo>
                  <a:cubicBezTo>
                    <a:pt x="65208" y="195185"/>
                    <a:pt x="125574" y="300639"/>
                    <a:pt x="70068" y="375104"/>
                  </a:cubicBezTo>
                  <a:cubicBezTo>
                    <a:pt x="12253" y="446791"/>
                    <a:pt x="0" y="444251"/>
                    <a:pt x="0" y="444251"/>
                  </a:cubicBezTo>
                  <a:close/>
                </a:path>
              </a:pathLst>
            </a:custGeom>
            <a:solidFill>
              <a:srgbClr val="854F75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9" name="Freeform: Shape 1513">
              <a:extLst>
                <a:ext uri="{FF2B5EF4-FFF2-40B4-BE49-F238E27FC236}">
                  <a16:creationId xmlns:a16="http://schemas.microsoft.com/office/drawing/2014/main" id="{773743DF-52DA-4283-E357-6D239BC91F9B}"/>
                </a:ext>
              </a:extLst>
            </p:cNvPr>
            <p:cNvSpPr/>
            <p:nvPr/>
          </p:nvSpPr>
          <p:spPr>
            <a:xfrm>
              <a:off x="6547880" y="4044570"/>
              <a:ext cx="255235" cy="506739"/>
            </a:xfrm>
            <a:custGeom>
              <a:avLst/>
              <a:gdLst>
                <a:gd name="connsiteX0" fmla="*/ 60013 w 255235"/>
                <a:gd name="connsiteY0" fmla="*/ 321736 h 506739"/>
                <a:gd name="connsiteX1" fmla="*/ 236460 w 255235"/>
                <a:gd name="connsiteY1" fmla="*/ 3059 h 506739"/>
                <a:gd name="connsiteX2" fmla="*/ 226747 w 255235"/>
                <a:gd name="connsiteY2" fmla="*/ 514 h 506739"/>
                <a:gd name="connsiteX3" fmla="*/ 1966 w 255235"/>
                <a:gd name="connsiteY3" fmla="*/ 293523 h 506739"/>
                <a:gd name="connsiteX4" fmla="*/ 118059 w 255235"/>
                <a:gd name="connsiteY4" fmla="*/ 506740 h 506739"/>
                <a:gd name="connsiteX5" fmla="*/ 60013 w 255235"/>
                <a:gd name="connsiteY5" fmla="*/ 321736 h 506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235" h="506739">
                  <a:moveTo>
                    <a:pt x="60013" y="321736"/>
                  </a:moveTo>
                  <a:cubicBezTo>
                    <a:pt x="43126" y="167480"/>
                    <a:pt x="120367" y="-7116"/>
                    <a:pt x="236460" y="3059"/>
                  </a:cubicBezTo>
                  <a:cubicBezTo>
                    <a:pt x="253341" y="5605"/>
                    <a:pt x="272535" y="5605"/>
                    <a:pt x="226747" y="514"/>
                  </a:cubicBezTo>
                  <a:cubicBezTo>
                    <a:pt x="110660" y="-9887"/>
                    <a:pt x="-17460" y="139272"/>
                    <a:pt x="1966" y="293523"/>
                  </a:cubicBezTo>
                  <a:cubicBezTo>
                    <a:pt x="11679" y="373304"/>
                    <a:pt x="55153" y="457949"/>
                    <a:pt x="118059" y="506740"/>
                  </a:cubicBezTo>
                  <a:cubicBezTo>
                    <a:pt x="84061" y="452859"/>
                    <a:pt x="72034" y="409147"/>
                    <a:pt x="60013" y="321736"/>
                  </a:cubicBezTo>
                  <a:close/>
                </a:path>
              </a:pathLst>
            </a:custGeom>
            <a:solidFill>
              <a:srgbClr val="D8C4CF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0" name="Freeform: Shape 1514">
              <a:extLst>
                <a:ext uri="{FF2B5EF4-FFF2-40B4-BE49-F238E27FC236}">
                  <a16:creationId xmlns:a16="http://schemas.microsoft.com/office/drawing/2014/main" id="{22365BE1-A054-93CD-C6ED-48DE439826C8}"/>
                </a:ext>
              </a:extLst>
            </p:cNvPr>
            <p:cNvSpPr/>
            <p:nvPr/>
          </p:nvSpPr>
          <p:spPr>
            <a:xfrm>
              <a:off x="6548102" y="4050406"/>
              <a:ext cx="177960" cy="400540"/>
            </a:xfrm>
            <a:custGeom>
              <a:avLst/>
              <a:gdLst>
                <a:gd name="connsiteX0" fmla="*/ 177961 w 177960"/>
                <a:gd name="connsiteY0" fmla="*/ 0 h 400540"/>
                <a:gd name="connsiteX1" fmla="*/ 1976 w 177960"/>
                <a:gd name="connsiteY1" fmla="*/ 287687 h 400540"/>
                <a:gd name="connsiteX2" fmla="*/ 38283 w 177960"/>
                <a:gd name="connsiteY2" fmla="*/ 400540 h 400540"/>
                <a:gd name="connsiteX3" fmla="*/ 177961 w 177960"/>
                <a:gd name="connsiteY3" fmla="*/ 0 h 40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960" h="400540">
                  <a:moveTo>
                    <a:pt x="177961" y="0"/>
                  </a:moveTo>
                  <a:cubicBezTo>
                    <a:pt x="79211" y="23123"/>
                    <a:pt x="-14910" y="154251"/>
                    <a:pt x="1976" y="287687"/>
                  </a:cubicBezTo>
                  <a:cubicBezTo>
                    <a:pt x="7001" y="327225"/>
                    <a:pt x="19311" y="365489"/>
                    <a:pt x="38283" y="400540"/>
                  </a:cubicBezTo>
                  <a:cubicBezTo>
                    <a:pt x="-344" y="320985"/>
                    <a:pt x="6830" y="64283"/>
                    <a:pt x="177961" y="0"/>
                  </a:cubicBezTo>
                  <a:close/>
                </a:path>
              </a:pathLst>
            </a:custGeom>
            <a:solidFill>
              <a:srgbClr val="F2EBEF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1" name="Freeform: Shape 1515">
              <a:extLst>
                <a:ext uri="{FF2B5EF4-FFF2-40B4-BE49-F238E27FC236}">
                  <a16:creationId xmlns:a16="http://schemas.microsoft.com/office/drawing/2014/main" id="{B31F83CE-A548-FEFC-7F4A-A4FAF0EDDCC3}"/>
                </a:ext>
              </a:extLst>
            </p:cNvPr>
            <p:cNvSpPr/>
            <p:nvPr/>
          </p:nvSpPr>
          <p:spPr>
            <a:xfrm>
              <a:off x="6791276" y="4080934"/>
              <a:ext cx="316857" cy="586006"/>
            </a:xfrm>
            <a:custGeom>
              <a:avLst/>
              <a:gdLst>
                <a:gd name="connsiteX0" fmla="*/ 0 w 316857"/>
                <a:gd name="connsiteY0" fmla="*/ 586007 h 586006"/>
                <a:gd name="connsiteX1" fmla="*/ 277280 w 316857"/>
                <a:gd name="connsiteY1" fmla="*/ 429448 h 586006"/>
                <a:gd name="connsiteX2" fmla="*/ 315900 w 316857"/>
                <a:gd name="connsiteY2" fmla="*/ 205818 h 586006"/>
                <a:gd name="connsiteX3" fmla="*/ 231497 w 316857"/>
                <a:gd name="connsiteY3" fmla="*/ 0 h 586006"/>
                <a:gd name="connsiteX4" fmla="*/ 248372 w 316857"/>
                <a:gd name="connsiteY4" fmla="*/ 431987 h 586006"/>
                <a:gd name="connsiteX5" fmla="*/ 0 w 316857"/>
                <a:gd name="connsiteY5" fmla="*/ 586007 h 586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6857" h="586006">
                  <a:moveTo>
                    <a:pt x="0" y="586007"/>
                  </a:moveTo>
                  <a:cubicBezTo>
                    <a:pt x="139915" y="580916"/>
                    <a:pt x="245832" y="496050"/>
                    <a:pt x="277280" y="429448"/>
                  </a:cubicBezTo>
                  <a:cubicBezTo>
                    <a:pt x="308501" y="359837"/>
                    <a:pt x="320528" y="262245"/>
                    <a:pt x="315900" y="205818"/>
                  </a:cubicBezTo>
                  <a:cubicBezTo>
                    <a:pt x="306187" y="115861"/>
                    <a:pt x="279594" y="49028"/>
                    <a:pt x="231497" y="0"/>
                  </a:cubicBezTo>
                  <a:cubicBezTo>
                    <a:pt x="286761" y="77241"/>
                    <a:pt x="332555" y="287918"/>
                    <a:pt x="248372" y="431987"/>
                  </a:cubicBezTo>
                  <a:cubicBezTo>
                    <a:pt x="163969" y="573291"/>
                    <a:pt x="50647" y="575831"/>
                    <a:pt x="0" y="586007"/>
                  </a:cubicBezTo>
                  <a:close/>
                </a:path>
              </a:pathLst>
            </a:custGeom>
            <a:solidFill>
              <a:srgbClr val="1A9DD4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2" name="Freeform: Shape 1516">
              <a:extLst>
                <a:ext uri="{FF2B5EF4-FFF2-40B4-BE49-F238E27FC236}">
                  <a16:creationId xmlns:a16="http://schemas.microsoft.com/office/drawing/2014/main" id="{F5CF7372-C1B7-3C75-A344-54C113290EFC}"/>
                </a:ext>
              </a:extLst>
            </p:cNvPr>
            <p:cNvSpPr/>
            <p:nvPr/>
          </p:nvSpPr>
          <p:spPr>
            <a:xfrm>
              <a:off x="6605347" y="4008778"/>
              <a:ext cx="476855" cy="642901"/>
            </a:xfrm>
            <a:custGeom>
              <a:avLst/>
              <a:gdLst>
                <a:gd name="connsiteX0" fmla="*/ 373715 w 476855"/>
                <a:gd name="connsiteY0" fmla="*/ 225018 h 642901"/>
                <a:gd name="connsiteX1" fmla="*/ 381114 w 476855"/>
                <a:gd name="connsiteY1" fmla="*/ 215994 h 642901"/>
                <a:gd name="connsiteX2" fmla="*/ 388519 w 476855"/>
                <a:gd name="connsiteY2" fmla="*/ 225018 h 642901"/>
                <a:gd name="connsiteX3" fmla="*/ 381114 w 476855"/>
                <a:gd name="connsiteY3" fmla="*/ 234037 h 642901"/>
                <a:gd name="connsiteX4" fmla="*/ 373709 w 476855"/>
                <a:gd name="connsiteY4" fmla="*/ 225012 h 642901"/>
                <a:gd name="connsiteX5" fmla="*/ 402854 w 476855"/>
                <a:gd name="connsiteY5" fmla="*/ 283065 h 642901"/>
                <a:gd name="connsiteX6" fmla="*/ 413493 w 476855"/>
                <a:gd name="connsiteY6" fmla="*/ 272883 h 642901"/>
                <a:gd name="connsiteX7" fmla="*/ 424125 w 476855"/>
                <a:gd name="connsiteY7" fmla="*/ 283065 h 642901"/>
                <a:gd name="connsiteX8" fmla="*/ 413493 w 476855"/>
                <a:gd name="connsiteY8" fmla="*/ 293240 h 642901"/>
                <a:gd name="connsiteX9" fmla="*/ 402848 w 476855"/>
                <a:gd name="connsiteY9" fmla="*/ 283059 h 642901"/>
                <a:gd name="connsiteX10" fmla="*/ 436621 w 476855"/>
                <a:gd name="connsiteY10" fmla="*/ 449568 h 642901"/>
                <a:gd name="connsiteX11" fmla="*/ 446328 w 476855"/>
                <a:gd name="connsiteY11" fmla="*/ 439392 h 642901"/>
                <a:gd name="connsiteX12" fmla="*/ 456047 w 476855"/>
                <a:gd name="connsiteY12" fmla="*/ 449574 h 642901"/>
                <a:gd name="connsiteX13" fmla="*/ 446328 w 476855"/>
                <a:gd name="connsiteY13" fmla="*/ 459744 h 642901"/>
                <a:gd name="connsiteX14" fmla="*/ 436615 w 476855"/>
                <a:gd name="connsiteY14" fmla="*/ 449568 h 642901"/>
                <a:gd name="connsiteX15" fmla="*/ 369087 w 476855"/>
                <a:gd name="connsiteY15" fmla="*/ 560576 h 642901"/>
                <a:gd name="connsiteX16" fmla="*/ 379731 w 476855"/>
                <a:gd name="connsiteY16" fmla="*/ 550394 h 642901"/>
                <a:gd name="connsiteX17" fmla="*/ 390364 w 476855"/>
                <a:gd name="connsiteY17" fmla="*/ 560576 h 642901"/>
                <a:gd name="connsiteX18" fmla="*/ 379726 w 476855"/>
                <a:gd name="connsiteY18" fmla="*/ 570746 h 642901"/>
                <a:gd name="connsiteX19" fmla="*/ 369087 w 476855"/>
                <a:gd name="connsiteY19" fmla="*/ 560576 h 642901"/>
                <a:gd name="connsiteX20" fmla="*/ 291846 w 476855"/>
                <a:gd name="connsiteY20" fmla="*/ 609135 h 642901"/>
                <a:gd name="connsiteX21" fmla="*/ 302490 w 476855"/>
                <a:gd name="connsiteY21" fmla="*/ 598502 h 642901"/>
                <a:gd name="connsiteX22" fmla="*/ 313123 w 476855"/>
                <a:gd name="connsiteY22" fmla="*/ 609135 h 642901"/>
                <a:gd name="connsiteX23" fmla="*/ 302485 w 476855"/>
                <a:gd name="connsiteY23" fmla="*/ 619779 h 642901"/>
                <a:gd name="connsiteX24" fmla="*/ 291846 w 476855"/>
                <a:gd name="connsiteY24" fmla="*/ 609135 h 642901"/>
                <a:gd name="connsiteX25" fmla="*/ 31916 w 476855"/>
                <a:gd name="connsiteY25" fmla="*/ 574448 h 642901"/>
                <a:gd name="connsiteX26" fmla="*/ 40009 w 476855"/>
                <a:gd name="connsiteY26" fmla="*/ 565661 h 642901"/>
                <a:gd name="connsiteX27" fmla="*/ 48102 w 476855"/>
                <a:gd name="connsiteY27" fmla="*/ 574454 h 642901"/>
                <a:gd name="connsiteX28" fmla="*/ 40003 w 476855"/>
                <a:gd name="connsiteY28" fmla="*/ 583236 h 642901"/>
                <a:gd name="connsiteX29" fmla="*/ 31916 w 476855"/>
                <a:gd name="connsiteY29" fmla="*/ 574448 h 642901"/>
                <a:gd name="connsiteX30" fmla="*/ 407476 w 476855"/>
                <a:gd name="connsiteY30" fmla="*/ 491885 h 642901"/>
                <a:gd name="connsiteX31" fmla="*/ 413261 w 476855"/>
                <a:gd name="connsiteY31" fmla="*/ 485643 h 642901"/>
                <a:gd name="connsiteX32" fmla="*/ 419040 w 476855"/>
                <a:gd name="connsiteY32" fmla="*/ 491891 h 642901"/>
                <a:gd name="connsiteX33" fmla="*/ 413255 w 476855"/>
                <a:gd name="connsiteY33" fmla="*/ 498139 h 642901"/>
                <a:gd name="connsiteX34" fmla="*/ 407476 w 476855"/>
                <a:gd name="connsiteY34" fmla="*/ 491891 h 642901"/>
                <a:gd name="connsiteX35" fmla="*/ 465291 w 476855"/>
                <a:gd name="connsiteY35" fmla="*/ 384122 h 642901"/>
                <a:gd name="connsiteX36" fmla="*/ 471076 w 476855"/>
                <a:gd name="connsiteY36" fmla="*/ 377875 h 642901"/>
                <a:gd name="connsiteX37" fmla="*/ 476855 w 476855"/>
                <a:gd name="connsiteY37" fmla="*/ 384122 h 642901"/>
                <a:gd name="connsiteX38" fmla="*/ 471070 w 476855"/>
                <a:gd name="connsiteY38" fmla="*/ 390370 h 642901"/>
                <a:gd name="connsiteX39" fmla="*/ 465291 w 476855"/>
                <a:gd name="connsiteY39" fmla="*/ 384122 h 642901"/>
                <a:gd name="connsiteX40" fmla="*/ 422274 w 476855"/>
                <a:gd name="connsiteY40" fmla="*/ 367705 h 642901"/>
                <a:gd name="connsiteX41" fmla="*/ 426902 w 476855"/>
                <a:gd name="connsiteY41" fmla="*/ 362614 h 642901"/>
                <a:gd name="connsiteX42" fmla="*/ 431530 w 476855"/>
                <a:gd name="connsiteY42" fmla="*/ 367705 h 642901"/>
                <a:gd name="connsiteX43" fmla="*/ 426902 w 476855"/>
                <a:gd name="connsiteY43" fmla="*/ 372795 h 642901"/>
                <a:gd name="connsiteX44" fmla="*/ 422274 w 476855"/>
                <a:gd name="connsiteY44" fmla="*/ 367705 h 642901"/>
                <a:gd name="connsiteX45" fmla="*/ 0 w 476855"/>
                <a:gd name="connsiteY45" fmla="*/ 528197 h 642901"/>
                <a:gd name="connsiteX46" fmla="*/ 3471 w 476855"/>
                <a:gd name="connsiteY46" fmla="*/ 524495 h 642901"/>
                <a:gd name="connsiteX47" fmla="*/ 6942 w 476855"/>
                <a:gd name="connsiteY47" fmla="*/ 528197 h 642901"/>
                <a:gd name="connsiteX48" fmla="*/ 3471 w 476855"/>
                <a:gd name="connsiteY48" fmla="*/ 531900 h 642901"/>
                <a:gd name="connsiteX49" fmla="*/ 0 w 476855"/>
                <a:gd name="connsiteY49" fmla="*/ 528197 h 642901"/>
                <a:gd name="connsiteX50" fmla="*/ 101289 w 476855"/>
                <a:gd name="connsiteY50" fmla="*/ 607521 h 642901"/>
                <a:gd name="connsiteX51" fmla="*/ 107537 w 476855"/>
                <a:gd name="connsiteY51" fmla="*/ 601273 h 642901"/>
                <a:gd name="connsiteX52" fmla="*/ 113779 w 476855"/>
                <a:gd name="connsiteY52" fmla="*/ 607521 h 642901"/>
                <a:gd name="connsiteX53" fmla="*/ 107531 w 476855"/>
                <a:gd name="connsiteY53" fmla="*/ 613763 h 642901"/>
                <a:gd name="connsiteX54" fmla="*/ 101289 w 476855"/>
                <a:gd name="connsiteY54" fmla="*/ 607515 h 642901"/>
                <a:gd name="connsiteX55" fmla="*/ 149397 w 476855"/>
                <a:gd name="connsiteY55" fmla="*/ 637580 h 642901"/>
                <a:gd name="connsiteX56" fmla="*/ 153325 w 476855"/>
                <a:gd name="connsiteY56" fmla="*/ 632263 h 642901"/>
                <a:gd name="connsiteX57" fmla="*/ 157259 w 476855"/>
                <a:gd name="connsiteY57" fmla="*/ 637585 h 642901"/>
                <a:gd name="connsiteX58" fmla="*/ 153325 w 476855"/>
                <a:gd name="connsiteY58" fmla="*/ 642902 h 642901"/>
                <a:gd name="connsiteX59" fmla="*/ 149391 w 476855"/>
                <a:gd name="connsiteY59" fmla="*/ 637580 h 642901"/>
                <a:gd name="connsiteX60" fmla="*/ 402854 w 476855"/>
                <a:gd name="connsiteY60" fmla="*/ 362382 h 642901"/>
                <a:gd name="connsiteX61" fmla="*/ 410947 w 476855"/>
                <a:gd name="connsiteY61" fmla="*/ 354752 h 642901"/>
                <a:gd name="connsiteX62" fmla="*/ 419040 w 476855"/>
                <a:gd name="connsiteY62" fmla="*/ 362388 h 642901"/>
                <a:gd name="connsiteX63" fmla="*/ 410941 w 476855"/>
                <a:gd name="connsiteY63" fmla="*/ 370019 h 642901"/>
                <a:gd name="connsiteX64" fmla="*/ 402854 w 476855"/>
                <a:gd name="connsiteY64" fmla="*/ 362382 h 642901"/>
                <a:gd name="connsiteX65" fmla="*/ 436621 w 476855"/>
                <a:gd name="connsiteY65" fmla="*/ 217388 h 642901"/>
                <a:gd name="connsiteX66" fmla="*/ 442400 w 476855"/>
                <a:gd name="connsiteY66" fmla="*/ 210909 h 642901"/>
                <a:gd name="connsiteX67" fmla="*/ 448179 w 476855"/>
                <a:gd name="connsiteY67" fmla="*/ 217388 h 642901"/>
                <a:gd name="connsiteX68" fmla="*/ 442394 w 476855"/>
                <a:gd name="connsiteY68" fmla="*/ 223861 h 642901"/>
                <a:gd name="connsiteX69" fmla="*/ 436615 w 476855"/>
                <a:gd name="connsiteY69" fmla="*/ 217382 h 642901"/>
                <a:gd name="connsiteX70" fmla="*/ 380651 w 476855"/>
                <a:gd name="connsiteY70" fmla="*/ 126269 h 642901"/>
                <a:gd name="connsiteX71" fmla="*/ 386899 w 476855"/>
                <a:gd name="connsiteY71" fmla="*/ 118401 h 642901"/>
                <a:gd name="connsiteX72" fmla="*/ 393141 w 476855"/>
                <a:gd name="connsiteY72" fmla="*/ 126269 h 642901"/>
                <a:gd name="connsiteX73" fmla="*/ 386893 w 476855"/>
                <a:gd name="connsiteY73" fmla="*/ 134136 h 642901"/>
                <a:gd name="connsiteX74" fmla="*/ 380651 w 476855"/>
                <a:gd name="connsiteY74" fmla="*/ 126269 h 642901"/>
                <a:gd name="connsiteX75" fmla="*/ 452801 w 476855"/>
                <a:gd name="connsiteY75" fmla="*/ 340648 h 642901"/>
                <a:gd name="connsiteX76" fmla="*/ 459049 w 476855"/>
                <a:gd name="connsiteY76" fmla="*/ 334401 h 642901"/>
                <a:gd name="connsiteX77" fmla="*/ 465297 w 476855"/>
                <a:gd name="connsiteY77" fmla="*/ 340648 h 642901"/>
                <a:gd name="connsiteX78" fmla="*/ 459049 w 476855"/>
                <a:gd name="connsiteY78" fmla="*/ 346890 h 642901"/>
                <a:gd name="connsiteX79" fmla="*/ 452801 w 476855"/>
                <a:gd name="connsiteY79" fmla="*/ 340643 h 642901"/>
                <a:gd name="connsiteX80" fmla="*/ 296937 w 476855"/>
                <a:gd name="connsiteY80" fmla="*/ 23360 h 642901"/>
                <a:gd name="connsiteX81" fmla="*/ 301796 w 476855"/>
                <a:gd name="connsiteY81" fmla="*/ 18500 h 642901"/>
                <a:gd name="connsiteX82" fmla="*/ 306650 w 476855"/>
                <a:gd name="connsiteY82" fmla="*/ 23360 h 642901"/>
                <a:gd name="connsiteX83" fmla="*/ 301790 w 476855"/>
                <a:gd name="connsiteY83" fmla="*/ 28219 h 642901"/>
                <a:gd name="connsiteX84" fmla="*/ 296931 w 476855"/>
                <a:gd name="connsiteY84" fmla="*/ 23360 h 642901"/>
                <a:gd name="connsiteX85" fmla="*/ 342262 w 476855"/>
                <a:gd name="connsiteY85" fmla="*/ 96436 h 642901"/>
                <a:gd name="connsiteX86" fmla="*/ 345965 w 476855"/>
                <a:gd name="connsiteY86" fmla="*/ 92502 h 642901"/>
                <a:gd name="connsiteX87" fmla="*/ 349667 w 476855"/>
                <a:gd name="connsiteY87" fmla="*/ 96436 h 642901"/>
                <a:gd name="connsiteX88" fmla="*/ 345965 w 476855"/>
                <a:gd name="connsiteY88" fmla="*/ 100369 h 642901"/>
                <a:gd name="connsiteX89" fmla="*/ 342262 w 476855"/>
                <a:gd name="connsiteY89" fmla="*/ 96436 h 642901"/>
                <a:gd name="connsiteX90" fmla="*/ 436621 w 476855"/>
                <a:gd name="connsiteY90" fmla="*/ 176453 h 642901"/>
                <a:gd name="connsiteX91" fmla="*/ 439855 w 476855"/>
                <a:gd name="connsiteY91" fmla="*/ 172520 h 642901"/>
                <a:gd name="connsiteX92" fmla="*/ 443094 w 476855"/>
                <a:gd name="connsiteY92" fmla="*/ 176453 h 642901"/>
                <a:gd name="connsiteX93" fmla="*/ 439855 w 476855"/>
                <a:gd name="connsiteY93" fmla="*/ 180387 h 642901"/>
                <a:gd name="connsiteX94" fmla="*/ 436615 w 476855"/>
                <a:gd name="connsiteY94" fmla="*/ 176453 h 642901"/>
                <a:gd name="connsiteX95" fmla="*/ 450956 w 476855"/>
                <a:gd name="connsiteY95" fmla="*/ 268955 h 642901"/>
                <a:gd name="connsiteX96" fmla="*/ 454427 w 476855"/>
                <a:gd name="connsiteY96" fmla="*/ 265021 h 642901"/>
                <a:gd name="connsiteX97" fmla="*/ 457892 w 476855"/>
                <a:gd name="connsiteY97" fmla="*/ 268955 h 642901"/>
                <a:gd name="connsiteX98" fmla="*/ 454421 w 476855"/>
                <a:gd name="connsiteY98" fmla="*/ 272889 h 642901"/>
                <a:gd name="connsiteX99" fmla="*/ 450950 w 476855"/>
                <a:gd name="connsiteY99" fmla="*/ 268955 h 642901"/>
                <a:gd name="connsiteX100" fmla="*/ 428753 w 476855"/>
                <a:gd name="connsiteY100" fmla="*/ 307344 h 642901"/>
                <a:gd name="connsiteX101" fmla="*/ 432687 w 476855"/>
                <a:gd name="connsiteY101" fmla="*/ 303410 h 642901"/>
                <a:gd name="connsiteX102" fmla="*/ 436621 w 476855"/>
                <a:gd name="connsiteY102" fmla="*/ 307344 h 642901"/>
                <a:gd name="connsiteX103" fmla="*/ 432687 w 476855"/>
                <a:gd name="connsiteY103" fmla="*/ 311278 h 642901"/>
                <a:gd name="connsiteX104" fmla="*/ 428753 w 476855"/>
                <a:gd name="connsiteY104" fmla="*/ 307344 h 642901"/>
                <a:gd name="connsiteX105" fmla="*/ 380651 w 476855"/>
                <a:gd name="connsiteY105" fmla="*/ 250686 h 642901"/>
                <a:gd name="connsiteX106" fmla="*/ 384585 w 476855"/>
                <a:gd name="connsiteY106" fmla="*/ 246984 h 642901"/>
                <a:gd name="connsiteX107" fmla="*/ 388519 w 476855"/>
                <a:gd name="connsiteY107" fmla="*/ 250686 h 642901"/>
                <a:gd name="connsiteX108" fmla="*/ 384585 w 476855"/>
                <a:gd name="connsiteY108" fmla="*/ 254389 h 642901"/>
                <a:gd name="connsiteX109" fmla="*/ 380651 w 476855"/>
                <a:gd name="connsiteY109" fmla="*/ 250686 h 642901"/>
                <a:gd name="connsiteX110" fmla="*/ 207206 w 476855"/>
                <a:gd name="connsiteY110" fmla="*/ 8787 h 642901"/>
                <a:gd name="connsiteX111" fmla="*/ 211140 w 476855"/>
                <a:gd name="connsiteY111" fmla="*/ 5085 h 642901"/>
                <a:gd name="connsiteX112" fmla="*/ 215074 w 476855"/>
                <a:gd name="connsiteY112" fmla="*/ 8787 h 642901"/>
                <a:gd name="connsiteX113" fmla="*/ 211140 w 476855"/>
                <a:gd name="connsiteY113" fmla="*/ 12490 h 642901"/>
                <a:gd name="connsiteX114" fmla="*/ 207206 w 476855"/>
                <a:gd name="connsiteY114" fmla="*/ 8787 h 642901"/>
                <a:gd name="connsiteX115" fmla="*/ 267798 w 476855"/>
                <a:gd name="connsiteY115" fmla="*/ 3934 h 642901"/>
                <a:gd name="connsiteX116" fmla="*/ 271269 w 476855"/>
                <a:gd name="connsiteY116" fmla="*/ 0 h 642901"/>
                <a:gd name="connsiteX117" fmla="*/ 274740 w 476855"/>
                <a:gd name="connsiteY117" fmla="*/ 3934 h 642901"/>
                <a:gd name="connsiteX118" fmla="*/ 271269 w 476855"/>
                <a:gd name="connsiteY118" fmla="*/ 7868 h 642901"/>
                <a:gd name="connsiteX119" fmla="*/ 267798 w 476855"/>
                <a:gd name="connsiteY119" fmla="*/ 3934 h 642901"/>
                <a:gd name="connsiteX120" fmla="*/ 291846 w 476855"/>
                <a:gd name="connsiteY120" fmla="*/ 45331 h 642901"/>
                <a:gd name="connsiteX121" fmla="*/ 295317 w 476855"/>
                <a:gd name="connsiteY121" fmla="*/ 41629 h 642901"/>
                <a:gd name="connsiteX122" fmla="*/ 298788 w 476855"/>
                <a:gd name="connsiteY122" fmla="*/ 45331 h 642901"/>
                <a:gd name="connsiteX123" fmla="*/ 295317 w 476855"/>
                <a:gd name="connsiteY123" fmla="*/ 49033 h 642901"/>
                <a:gd name="connsiteX124" fmla="*/ 291846 w 476855"/>
                <a:gd name="connsiteY124" fmla="*/ 45331 h 642901"/>
                <a:gd name="connsiteX125" fmla="*/ 378800 w 476855"/>
                <a:gd name="connsiteY125" fmla="*/ 58046 h 642901"/>
                <a:gd name="connsiteX126" fmla="*/ 382040 w 476855"/>
                <a:gd name="connsiteY126" fmla="*/ 54113 h 642901"/>
                <a:gd name="connsiteX127" fmla="*/ 385279 w 476855"/>
                <a:gd name="connsiteY127" fmla="*/ 58046 h 642901"/>
                <a:gd name="connsiteX128" fmla="*/ 382040 w 476855"/>
                <a:gd name="connsiteY128" fmla="*/ 61980 h 642901"/>
                <a:gd name="connsiteX129" fmla="*/ 378800 w 476855"/>
                <a:gd name="connsiteY129" fmla="*/ 58046 h 642901"/>
                <a:gd name="connsiteX130" fmla="*/ 385279 w 476855"/>
                <a:gd name="connsiteY130" fmla="*/ 185241 h 642901"/>
                <a:gd name="connsiteX131" fmla="*/ 390133 w 476855"/>
                <a:gd name="connsiteY131" fmla="*/ 180381 h 642901"/>
                <a:gd name="connsiteX132" fmla="*/ 394992 w 476855"/>
                <a:gd name="connsiteY132" fmla="*/ 185241 h 642901"/>
                <a:gd name="connsiteX133" fmla="*/ 390133 w 476855"/>
                <a:gd name="connsiteY133" fmla="*/ 190100 h 642901"/>
                <a:gd name="connsiteX134" fmla="*/ 385273 w 476855"/>
                <a:gd name="connsiteY134" fmla="*/ 185241 h 642901"/>
                <a:gd name="connsiteX135" fmla="*/ 255308 w 476855"/>
                <a:gd name="connsiteY135" fmla="*/ 613069 h 642901"/>
                <a:gd name="connsiteX136" fmla="*/ 260168 w 476855"/>
                <a:gd name="connsiteY136" fmla="*/ 609135 h 642901"/>
                <a:gd name="connsiteX137" fmla="*/ 265027 w 476855"/>
                <a:gd name="connsiteY137" fmla="*/ 613069 h 642901"/>
                <a:gd name="connsiteX138" fmla="*/ 260168 w 476855"/>
                <a:gd name="connsiteY138" fmla="*/ 617002 h 642901"/>
                <a:gd name="connsiteX139" fmla="*/ 255308 w 476855"/>
                <a:gd name="connsiteY139" fmla="*/ 613069 h 642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</a:cxnLst>
              <a:rect l="l" t="t" r="r" b="b"/>
              <a:pathLst>
                <a:path w="476855" h="642901">
                  <a:moveTo>
                    <a:pt x="373715" y="225018"/>
                  </a:moveTo>
                  <a:cubicBezTo>
                    <a:pt x="373715" y="220159"/>
                    <a:pt x="377186" y="215994"/>
                    <a:pt x="381114" y="215994"/>
                  </a:cubicBezTo>
                  <a:cubicBezTo>
                    <a:pt x="385279" y="215994"/>
                    <a:pt x="388519" y="220159"/>
                    <a:pt x="388519" y="225018"/>
                  </a:cubicBezTo>
                  <a:cubicBezTo>
                    <a:pt x="388519" y="230109"/>
                    <a:pt x="385279" y="234037"/>
                    <a:pt x="381114" y="234037"/>
                  </a:cubicBezTo>
                  <a:cubicBezTo>
                    <a:pt x="377180" y="234037"/>
                    <a:pt x="373709" y="230103"/>
                    <a:pt x="373709" y="225012"/>
                  </a:cubicBezTo>
                  <a:close/>
                  <a:moveTo>
                    <a:pt x="402854" y="283065"/>
                  </a:moveTo>
                  <a:cubicBezTo>
                    <a:pt x="402854" y="277511"/>
                    <a:pt x="407713" y="272883"/>
                    <a:pt x="413493" y="272883"/>
                  </a:cubicBezTo>
                  <a:cubicBezTo>
                    <a:pt x="419503" y="272883"/>
                    <a:pt x="424125" y="277511"/>
                    <a:pt x="424125" y="283065"/>
                  </a:cubicBezTo>
                  <a:cubicBezTo>
                    <a:pt x="424125" y="288844"/>
                    <a:pt x="419503" y="293240"/>
                    <a:pt x="413493" y="293240"/>
                  </a:cubicBezTo>
                  <a:cubicBezTo>
                    <a:pt x="407708" y="293240"/>
                    <a:pt x="402848" y="288844"/>
                    <a:pt x="402848" y="283059"/>
                  </a:cubicBezTo>
                  <a:close/>
                  <a:moveTo>
                    <a:pt x="436621" y="449568"/>
                  </a:moveTo>
                  <a:cubicBezTo>
                    <a:pt x="436621" y="444014"/>
                    <a:pt x="441012" y="439392"/>
                    <a:pt x="446328" y="439392"/>
                  </a:cubicBezTo>
                  <a:cubicBezTo>
                    <a:pt x="451882" y="439392"/>
                    <a:pt x="456047" y="444020"/>
                    <a:pt x="456047" y="449574"/>
                  </a:cubicBezTo>
                  <a:cubicBezTo>
                    <a:pt x="456047" y="455353"/>
                    <a:pt x="451882" y="459744"/>
                    <a:pt x="446328" y="459744"/>
                  </a:cubicBezTo>
                  <a:cubicBezTo>
                    <a:pt x="441006" y="459744"/>
                    <a:pt x="436615" y="455347"/>
                    <a:pt x="436615" y="449568"/>
                  </a:cubicBezTo>
                  <a:close/>
                  <a:moveTo>
                    <a:pt x="369087" y="560576"/>
                  </a:moveTo>
                  <a:cubicBezTo>
                    <a:pt x="369087" y="555022"/>
                    <a:pt x="373946" y="550394"/>
                    <a:pt x="379731" y="550394"/>
                  </a:cubicBezTo>
                  <a:cubicBezTo>
                    <a:pt x="385736" y="550394"/>
                    <a:pt x="390364" y="555022"/>
                    <a:pt x="390364" y="560576"/>
                  </a:cubicBezTo>
                  <a:cubicBezTo>
                    <a:pt x="390364" y="566355"/>
                    <a:pt x="385736" y="570746"/>
                    <a:pt x="379726" y="570746"/>
                  </a:cubicBezTo>
                  <a:cubicBezTo>
                    <a:pt x="373941" y="570746"/>
                    <a:pt x="369087" y="566349"/>
                    <a:pt x="369087" y="560576"/>
                  </a:cubicBezTo>
                  <a:close/>
                  <a:moveTo>
                    <a:pt x="291846" y="609135"/>
                  </a:moveTo>
                  <a:cubicBezTo>
                    <a:pt x="291846" y="603356"/>
                    <a:pt x="296706" y="598502"/>
                    <a:pt x="302490" y="598502"/>
                  </a:cubicBezTo>
                  <a:cubicBezTo>
                    <a:pt x="308501" y="598502"/>
                    <a:pt x="313123" y="603361"/>
                    <a:pt x="313123" y="609135"/>
                  </a:cubicBezTo>
                  <a:cubicBezTo>
                    <a:pt x="313123" y="615151"/>
                    <a:pt x="308495" y="619779"/>
                    <a:pt x="302485" y="619779"/>
                  </a:cubicBezTo>
                  <a:cubicBezTo>
                    <a:pt x="296700" y="619779"/>
                    <a:pt x="291846" y="615151"/>
                    <a:pt x="291846" y="609135"/>
                  </a:cubicBezTo>
                  <a:close/>
                  <a:moveTo>
                    <a:pt x="31916" y="574448"/>
                  </a:moveTo>
                  <a:cubicBezTo>
                    <a:pt x="31916" y="569589"/>
                    <a:pt x="35618" y="565661"/>
                    <a:pt x="40009" y="565661"/>
                  </a:cubicBezTo>
                  <a:cubicBezTo>
                    <a:pt x="44637" y="565661"/>
                    <a:pt x="48102" y="569595"/>
                    <a:pt x="48102" y="574454"/>
                  </a:cubicBezTo>
                  <a:cubicBezTo>
                    <a:pt x="48102" y="579308"/>
                    <a:pt x="44631" y="583236"/>
                    <a:pt x="40003" y="583236"/>
                  </a:cubicBezTo>
                  <a:cubicBezTo>
                    <a:pt x="35612" y="583236"/>
                    <a:pt x="31916" y="579302"/>
                    <a:pt x="31916" y="574448"/>
                  </a:cubicBezTo>
                  <a:close/>
                  <a:moveTo>
                    <a:pt x="407476" y="491885"/>
                  </a:moveTo>
                  <a:cubicBezTo>
                    <a:pt x="407476" y="488651"/>
                    <a:pt x="410253" y="485643"/>
                    <a:pt x="413261" y="485643"/>
                  </a:cubicBezTo>
                  <a:cubicBezTo>
                    <a:pt x="416501" y="485643"/>
                    <a:pt x="419040" y="488651"/>
                    <a:pt x="419040" y="491891"/>
                  </a:cubicBezTo>
                  <a:cubicBezTo>
                    <a:pt x="419040" y="495362"/>
                    <a:pt x="416495" y="498139"/>
                    <a:pt x="413255" y="498139"/>
                  </a:cubicBezTo>
                  <a:cubicBezTo>
                    <a:pt x="410247" y="498139"/>
                    <a:pt x="407476" y="495362"/>
                    <a:pt x="407476" y="491891"/>
                  </a:cubicBezTo>
                  <a:close/>
                  <a:moveTo>
                    <a:pt x="465291" y="384122"/>
                  </a:moveTo>
                  <a:cubicBezTo>
                    <a:pt x="465291" y="380883"/>
                    <a:pt x="468068" y="377875"/>
                    <a:pt x="471076" y="377875"/>
                  </a:cubicBezTo>
                  <a:cubicBezTo>
                    <a:pt x="474316" y="377875"/>
                    <a:pt x="476855" y="380883"/>
                    <a:pt x="476855" y="384122"/>
                  </a:cubicBezTo>
                  <a:cubicBezTo>
                    <a:pt x="476855" y="387593"/>
                    <a:pt x="474310" y="390370"/>
                    <a:pt x="471070" y="390370"/>
                  </a:cubicBezTo>
                  <a:cubicBezTo>
                    <a:pt x="468062" y="390370"/>
                    <a:pt x="465291" y="387593"/>
                    <a:pt x="465291" y="384122"/>
                  </a:cubicBezTo>
                  <a:close/>
                  <a:moveTo>
                    <a:pt x="422274" y="367705"/>
                  </a:moveTo>
                  <a:cubicBezTo>
                    <a:pt x="422274" y="364928"/>
                    <a:pt x="424357" y="362614"/>
                    <a:pt x="426902" y="362614"/>
                  </a:cubicBezTo>
                  <a:cubicBezTo>
                    <a:pt x="429679" y="362614"/>
                    <a:pt x="431530" y="364928"/>
                    <a:pt x="431530" y="367705"/>
                  </a:cubicBezTo>
                  <a:cubicBezTo>
                    <a:pt x="431530" y="370713"/>
                    <a:pt x="429679" y="372795"/>
                    <a:pt x="426902" y="372795"/>
                  </a:cubicBezTo>
                  <a:cubicBezTo>
                    <a:pt x="424357" y="372795"/>
                    <a:pt x="422274" y="370713"/>
                    <a:pt x="422274" y="367705"/>
                  </a:cubicBezTo>
                  <a:close/>
                  <a:moveTo>
                    <a:pt x="0" y="528197"/>
                  </a:moveTo>
                  <a:cubicBezTo>
                    <a:pt x="0" y="526346"/>
                    <a:pt x="1620" y="524495"/>
                    <a:pt x="3471" y="524495"/>
                  </a:cubicBezTo>
                  <a:cubicBezTo>
                    <a:pt x="5554" y="524495"/>
                    <a:pt x="6942" y="526346"/>
                    <a:pt x="6942" y="528197"/>
                  </a:cubicBezTo>
                  <a:cubicBezTo>
                    <a:pt x="6942" y="530280"/>
                    <a:pt x="5554" y="531900"/>
                    <a:pt x="3471" y="531900"/>
                  </a:cubicBezTo>
                  <a:cubicBezTo>
                    <a:pt x="1620" y="531900"/>
                    <a:pt x="0" y="530280"/>
                    <a:pt x="0" y="528197"/>
                  </a:cubicBezTo>
                  <a:close/>
                  <a:moveTo>
                    <a:pt x="101289" y="607521"/>
                  </a:moveTo>
                  <a:cubicBezTo>
                    <a:pt x="101289" y="604281"/>
                    <a:pt x="104297" y="601273"/>
                    <a:pt x="107537" y="601273"/>
                  </a:cubicBezTo>
                  <a:cubicBezTo>
                    <a:pt x="111008" y="601273"/>
                    <a:pt x="113779" y="604281"/>
                    <a:pt x="113779" y="607521"/>
                  </a:cubicBezTo>
                  <a:cubicBezTo>
                    <a:pt x="113779" y="610992"/>
                    <a:pt x="111002" y="613763"/>
                    <a:pt x="107531" y="613763"/>
                  </a:cubicBezTo>
                  <a:cubicBezTo>
                    <a:pt x="104297" y="613763"/>
                    <a:pt x="101289" y="610986"/>
                    <a:pt x="101289" y="607515"/>
                  </a:cubicBezTo>
                  <a:close/>
                  <a:moveTo>
                    <a:pt x="149397" y="637580"/>
                  </a:moveTo>
                  <a:cubicBezTo>
                    <a:pt x="149397" y="634803"/>
                    <a:pt x="151248" y="632263"/>
                    <a:pt x="153325" y="632263"/>
                  </a:cubicBezTo>
                  <a:cubicBezTo>
                    <a:pt x="155639" y="632263"/>
                    <a:pt x="157259" y="634809"/>
                    <a:pt x="157259" y="637585"/>
                  </a:cubicBezTo>
                  <a:cubicBezTo>
                    <a:pt x="157259" y="640594"/>
                    <a:pt x="155639" y="642902"/>
                    <a:pt x="153325" y="642902"/>
                  </a:cubicBezTo>
                  <a:cubicBezTo>
                    <a:pt x="151242" y="642902"/>
                    <a:pt x="149391" y="640588"/>
                    <a:pt x="149391" y="637580"/>
                  </a:cubicBezTo>
                  <a:close/>
                  <a:moveTo>
                    <a:pt x="402854" y="362382"/>
                  </a:moveTo>
                  <a:cubicBezTo>
                    <a:pt x="402854" y="358217"/>
                    <a:pt x="406556" y="354752"/>
                    <a:pt x="410947" y="354752"/>
                  </a:cubicBezTo>
                  <a:cubicBezTo>
                    <a:pt x="415575" y="354752"/>
                    <a:pt x="419040" y="358223"/>
                    <a:pt x="419040" y="362388"/>
                  </a:cubicBezTo>
                  <a:cubicBezTo>
                    <a:pt x="419040" y="366779"/>
                    <a:pt x="415569" y="370019"/>
                    <a:pt x="410941" y="370019"/>
                  </a:cubicBezTo>
                  <a:cubicBezTo>
                    <a:pt x="406551" y="370019"/>
                    <a:pt x="402854" y="366779"/>
                    <a:pt x="402854" y="362382"/>
                  </a:cubicBezTo>
                  <a:close/>
                  <a:moveTo>
                    <a:pt x="436621" y="217388"/>
                  </a:moveTo>
                  <a:cubicBezTo>
                    <a:pt x="436621" y="213917"/>
                    <a:pt x="439392" y="210909"/>
                    <a:pt x="442400" y="210909"/>
                  </a:cubicBezTo>
                  <a:cubicBezTo>
                    <a:pt x="445640" y="210909"/>
                    <a:pt x="448179" y="213917"/>
                    <a:pt x="448179" y="217388"/>
                  </a:cubicBezTo>
                  <a:cubicBezTo>
                    <a:pt x="448179" y="221090"/>
                    <a:pt x="445634" y="223861"/>
                    <a:pt x="442394" y="223861"/>
                  </a:cubicBezTo>
                  <a:cubicBezTo>
                    <a:pt x="439386" y="223861"/>
                    <a:pt x="436615" y="221084"/>
                    <a:pt x="436615" y="217382"/>
                  </a:cubicBezTo>
                  <a:close/>
                  <a:moveTo>
                    <a:pt x="380651" y="126269"/>
                  </a:moveTo>
                  <a:cubicBezTo>
                    <a:pt x="380651" y="122104"/>
                    <a:pt x="383659" y="118401"/>
                    <a:pt x="386899" y="118401"/>
                  </a:cubicBezTo>
                  <a:cubicBezTo>
                    <a:pt x="390364" y="118401"/>
                    <a:pt x="393141" y="122104"/>
                    <a:pt x="393141" y="126269"/>
                  </a:cubicBezTo>
                  <a:cubicBezTo>
                    <a:pt x="393141" y="130665"/>
                    <a:pt x="390364" y="134136"/>
                    <a:pt x="386893" y="134136"/>
                  </a:cubicBezTo>
                  <a:cubicBezTo>
                    <a:pt x="383654" y="134136"/>
                    <a:pt x="380651" y="130665"/>
                    <a:pt x="380651" y="126269"/>
                  </a:cubicBezTo>
                  <a:close/>
                  <a:moveTo>
                    <a:pt x="452801" y="340648"/>
                  </a:moveTo>
                  <a:cubicBezTo>
                    <a:pt x="452801" y="337409"/>
                    <a:pt x="455810" y="334401"/>
                    <a:pt x="459049" y="334401"/>
                  </a:cubicBezTo>
                  <a:cubicBezTo>
                    <a:pt x="462520" y="334401"/>
                    <a:pt x="465297" y="337409"/>
                    <a:pt x="465297" y="340648"/>
                  </a:cubicBezTo>
                  <a:cubicBezTo>
                    <a:pt x="465297" y="344119"/>
                    <a:pt x="462520" y="346890"/>
                    <a:pt x="459049" y="346890"/>
                  </a:cubicBezTo>
                  <a:cubicBezTo>
                    <a:pt x="455810" y="346890"/>
                    <a:pt x="452801" y="344114"/>
                    <a:pt x="452801" y="340643"/>
                  </a:cubicBezTo>
                  <a:close/>
                  <a:moveTo>
                    <a:pt x="296937" y="23360"/>
                  </a:moveTo>
                  <a:cubicBezTo>
                    <a:pt x="296937" y="20814"/>
                    <a:pt x="299251" y="18500"/>
                    <a:pt x="301796" y="18500"/>
                  </a:cubicBezTo>
                  <a:cubicBezTo>
                    <a:pt x="304567" y="18500"/>
                    <a:pt x="306650" y="20814"/>
                    <a:pt x="306650" y="23360"/>
                  </a:cubicBezTo>
                  <a:cubicBezTo>
                    <a:pt x="306650" y="26137"/>
                    <a:pt x="304567" y="28219"/>
                    <a:pt x="301790" y="28219"/>
                  </a:cubicBezTo>
                  <a:cubicBezTo>
                    <a:pt x="299245" y="28219"/>
                    <a:pt x="296931" y="26137"/>
                    <a:pt x="296931" y="23360"/>
                  </a:cubicBezTo>
                  <a:close/>
                  <a:moveTo>
                    <a:pt x="342262" y="96436"/>
                  </a:moveTo>
                  <a:cubicBezTo>
                    <a:pt x="342262" y="94353"/>
                    <a:pt x="344113" y="92502"/>
                    <a:pt x="345965" y="92502"/>
                  </a:cubicBezTo>
                  <a:cubicBezTo>
                    <a:pt x="348047" y="92502"/>
                    <a:pt x="349667" y="94353"/>
                    <a:pt x="349667" y="96436"/>
                  </a:cubicBezTo>
                  <a:cubicBezTo>
                    <a:pt x="349667" y="98750"/>
                    <a:pt x="348047" y="100369"/>
                    <a:pt x="345965" y="100369"/>
                  </a:cubicBezTo>
                  <a:cubicBezTo>
                    <a:pt x="344113" y="100369"/>
                    <a:pt x="342262" y="98750"/>
                    <a:pt x="342262" y="96436"/>
                  </a:cubicBezTo>
                  <a:close/>
                  <a:moveTo>
                    <a:pt x="436621" y="176453"/>
                  </a:moveTo>
                  <a:cubicBezTo>
                    <a:pt x="436621" y="174371"/>
                    <a:pt x="438235" y="172520"/>
                    <a:pt x="439855" y="172520"/>
                  </a:cubicBezTo>
                  <a:cubicBezTo>
                    <a:pt x="441706" y="172520"/>
                    <a:pt x="443094" y="174371"/>
                    <a:pt x="443094" y="176453"/>
                  </a:cubicBezTo>
                  <a:cubicBezTo>
                    <a:pt x="443094" y="178767"/>
                    <a:pt x="441706" y="180387"/>
                    <a:pt x="439855" y="180387"/>
                  </a:cubicBezTo>
                  <a:cubicBezTo>
                    <a:pt x="438235" y="180387"/>
                    <a:pt x="436615" y="178767"/>
                    <a:pt x="436615" y="176453"/>
                  </a:cubicBezTo>
                  <a:close/>
                  <a:moveTo>
                    <a:pt x="450956" y="268955"/>
                  </a:moveTo>
                  <a:cubicBezTo>
                    <a:pt x="450956" y="266873"/>
                    <a:pt x="452576" y="265021"/>
                    <a:pt x="454427" y="265021"/>
                  </a:cubicBezTo>
                  <a:cubicBezTo>
                    <a:pt x="456510" y="265021"/>
                    <a:pt x="457892" y="266873"/>
                    <a:pt x="457892" y="268955"/>
                  </a:cubicBezTo>
                  <a:cubicBezTo>
                    <a:pt x="457892" y="271269"/>
                    <a:pt x="456504" y="272889"/>
                    <a:pt x="454421" y="272889"/>
                  </a:cubicBezTo>
                  <a:cubicBezTo>
                    <a:pt x="452570" y="272889"/>
                    <a:pt x="450950" y="271269"/>
                    <a:pt x="450950" y="268955"/>
                  </a:cubicBezTo>
                  <a:close/>
                  <a:moveTo>
                    <a:pt x="428753" y="307344"/>
                  </a:moveTo>
                  <a:cubicBezTo>
                    <a:pt x="428814" y="305197"/>
                    <a:pt x="430540" y="303471"/>
                    <a:pt x="432687" y="303410"/>
                  </a:cubicBezTo>
                  <a:cubicBezTo>
                    <a:pt x="435001" y="303410"/>
                    <a:pt x="436621" y="305262"/>
                    <a:pt x="436621" y="307344"/>
                  </a:cubicBezTo>
                  <a:cubicBezTo>
                    <a:pt x="436621" y="309658"/>
                    <a:pt x="435001" y="311278"/>
                    <a:pt x="432687" y="311278"/>
                  </a:cubicBezTo>
                  <a:cubicBezTo>
                    <a:pt x="430604" y="311278"/>
                    <a:pt x="428753" y="309658"/>
                    <a:pt x="428753" y="307344"/>
                  </a:cubicBezTo>
                  <a:close/>
                  <a:moveTo>
                    <a:pt x="380651" y="250686"/>
                  </a:moveTo>
                  <a:cubicBezTo>
                    <a:pt x="380651" y="248835"/>
                    <a:pt x="382502" y="246984"/>
                    <a:pt x="384585" y="246984"/>
                  </a:cubicBezTo>
                  <a:cubicBezTo>
                    <a:pt x="386899" y="246984"/>
                    <a:pt x="388519" y="248835"/>
                    <a:pt x="388519" y="250686"/>
                  </a:cubicBezTo>
                  <a:cubicBezTo>
                    <a:pt x="388519" y="252769"/>
                    <a:pt x="386899" y="254389"/>
                    <a:pt x="384585" y="254389"/>
                  </a:cubicBezTo>
                  <a:cubicBezTo>
                    <a:pt x="382502" y="254389"/>
                    <a:pt x="380651" y="252769"/>
                    <a:pt x="380651" y="250686"/>
                  </a:cubicBezTo>
                  <a:close/>
                  <a:moveTo>
                    <a:pt x="207206" y="8787"/>
                  </a:moveTo>
                  <a:cubicBezTo>
                    <a:pt x="207206" y="6936"/>
                    <a:pt x="209057" y="5085"/>
                    <a:pt x="211140" y="5085"/>
                  </a:cubicBezTo>
                  <a:cubicBezTo>
                    <a:pt x="213454" y="5085"/>
                    <a:pt x="215074" y="6936"/>
                    <a:pt x="215074" y="8787"/>
                  </a:cubicBezTo>
                  <a:cubicBezTo>
                    <a:pt x="215074" y="10870"/>
                    <a:pt x="213454" y="12490"/>
                    <a:pt x="211140" y="12490"/>
                  </a:cubicBezTo>
                  <a:cubicBezTo>
                    <a:pt x="209057" y="12490"/>
                    <a:pt x="207206" y="10870"/>
                    <a:pt x="207206" y="8787"/>
                  </a:cubicBezTo>
                  <a:close/>
                  <a:moveTo>
                    <a:pt x="267798" y="3934"/>
                  </a:moveTo>
                  <a:cubicBezTo>
                    <a:pt x="267798" y="1851"/>
                    <a:pt x="269418" y="0"/>
                    <a:pt x="271269" y="0"/>
                  </a:cubicBezTo>
                  <a:cubicBezTo>
                    <a:pt x="273352" y="0"/>
                    <a:pt x="274740" y="1851"/>
                    <a:pt x="274740" y="3934"/>
                  </a:cubicBezTo>
                  <a:cubicBezTo>
                    <a:pt x="274740" y="6248"/>
                    <a:pt x="273352" y="7868"/>
                    <a:pt x="271269" y="7868"/>
                  </a:cubicBezTo>
                  <a:cubicBezTo>
                    <a:pt x="269418" y="7868"/>
                    <a:pt x="267798" y="6248"/>
                    <a:pt x="267798" y="3934"/>
                  </a:cubicBezTo>
                  <a:close/>
                  <a:moveTo>
                    <a:pt x="291846" y="45331"/>
                  </a:moveTo>
                  <a:cubicBezTo>
                    <a:pt x="291846" y="43480"/>
                    <a:pt x="293466" y="41629"/>
                    <a:pt x="295317" y="41629"/>
                  </a:cubicBezTo>
                  <a:cubicBezTo>
                    <a:pt x="297400" y="41629"/>
                    <a:pt x="298788" y="43480"/>
                    <a:pt x="298788" y="45331"/>
                  </a:cubicBezTo>
                  <a:cubicBezTo>
                    <a:pt x="298788" y="47414"/>
                    <a:pt x="297400" y="49033"/>
                    <a:pt x="295317" y="49033"/>
                  </a:cubicBezTo>
                  <a:cubicBezTo>
                    <a:pt x="293466" y="49033"/>
                    <a:pt x="291846" y="47414"/>
                    <a:pt x="291846" y="45331"/>
                  </a:cubicBezTo>
                  <a:close/>
                  <a:moveTo>
                    <a:pt x="378800" y="58046"/>
                  </a:moveTo>
                  <a:cubicBezTo>
                    <a:pt x="378800" y="55964"/>
                    <a:pt x="380420" y="54113"/>
                    <a:pt x="382040" y="54113"/>
                  </a:cubicBezTo>
                  <a:cubicBezTo>
                    <a:pt x="383891" y="54113"/>
                    <a:pt x="385279" y="55964"/>
                    <a:pt x="385279" y="58046"/>
                  </a:cubicBezTo>
                  <a:cubicBezTo>
                    <a:pt x="385279" y="60360"/>
                    <a:pt x="383891" y="61980"/>
                    <a:pt x="382040" y="61980"/>
                  </a:cubicBezTo>
                  <a:cubicBezTo>
                    <a:pt x="380420" y="61980"/>
                    <a:pt x="378800" y="60360"/>
                    <a:pt x="378800" y="58046"/>
                  </a:cubicBezTo>
                  <a:close/>
                  <a:moveTo>
                    <a:pt x="385279" y="185241"/>
                  </a:moveTo>
                  <a:cubicBezTo>
                    <a:pt x="385279" y="182695"/>
                    <a:pt x="387593" y="180381"/>
                    <a:pt x="390133" y="180381"/>
                  </a:cubicBezTo>
                  <a:cubicBezTo>
                    <a:pt x="392910" y="180381"/>
                    <a:pt x="394992" y="182695"/>
                    <a:pt x="394992" y="185241"/>
                  </a:cubicBezTo>
                  <a:cubicBezTo>
                    <a:pt x="394992" y="188018"/>
                    <a:pt x="392910" y="190100"/>
                    <a:pt x="390133" y="190100"/>
                  </a:cubicBezTo>
                  <a:cubicBezTo>
                    <a:pt x="387587" y="190100"/>
                    <a:pt x="385273" y="188018"/>
                    <a:pt x="385273" y="185241"/>
                  </a:cubicBezTo>
                  <a:close/>
                  <a:moveTo>
                    <a:pt x="255308" y="613069"/>
                  </a:moveTo>
                  <a:cubicBezTo>
                    <a:pt x="255308" y="610986"/>
                    <a:pt x="257622" y="609135"/>
                    <a:pt x="260168" y="609135"/>
                  </a:cubicBezTo>
                  <a:cubicBezTo>
                    <a:pt x="262944" y="609135"/>
                    <a:pt x="265027" y="610986"/>
                    <a:pt x="265027" y="613069"/>
                  </a:cubicBezTo>
                  <a:cubicBezTo>
                    <a:pt x="265027" y="615383"/>
                    <a:pt x="262944" y="617002"/>
                    <a:pt x="260168" y="617002"/>
                  </a:cubicBezTo>
                  <a:cubicBezTo>
                    <a:pt x="257622" y="617002"/>
                    <a:pt x="255308" y="615383"/>
                    <a:pt x="255308" y="613069"/>
                  </a:cubicBezTo>
                  <a:close/>
                </a:path>
              </a:pathLst>
            </a:custGeom>
            <a:solidFill>
              <a:srgbClr val="844E95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3" name="Freeform: Shape 1517">
              <a:extLst>
                <a:ext uri="{FF2B5EF4-FFF2-40B4-BE49-F238E27FC236}">
                  <a16:creationId xmlns:a16="http://schemas.microsoft.com/office/drawing/2014/main" id="{37A24322-4C10-2C3F-B34E-93E183309A4C}"/>
                </a:ext>
              </a:extLst>
            </p:cNvPr>
            <p:cNvSpPr/>
            <p:nvPr/>
          </p:nvSpPr>
          <p:spPr>
            <a:xfrm>
              <a:off x="6484171" y="3967631"/>
              <a:ext cx="635983" cy="714373"/>
            </a:xfrm>
            <a:custGeom>
              <a:avLst/>
              <a:gdLst>
                <a:gd name="connsiteX0" fmla="*/ 924 w 635983"/>
                <a:gd name="connsiteY0" fmla="*/ 375316 h 714373"/>
                <a:gd name="connsiteX1" fmla="*/ 304566 w 635983"/>
                <a:gd name="connsiteY1" fmla="*/ 714344 h 714373"/>
                <a:gd name="connsiteX2" fmla="*/ 593872 w 635983"/>
                <a:gd name="connsiteY2" fmla="*/ 552463 h 714373"/>
                <a:gd name="connsiteX3" fmla="*/ 635032 w 635983"/>
                <a:gd name="connsiteY3" fmla="*/ 316112 h 714373"/>
                <a:gd name="connsiteX4" fmla="*/ 410714 w 635983"/>
                <a:gd name="connsiteY4" fmla="*/ 18024 h 714373"/>
                <a:gd name="connsiteX5" fmla="*/ 924 w 635983"/>
                <a:gd name="connsiteY5" fmla="*/ 375316 h 714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983" h="714373">
                  <a:moveTo>
                    <a:pt x="924" y="375316"/>
                  </a:moveTo>
                  <a:cubicBezTo>
                    <a:pt x="3238" y="552463"/>
                    <a:pt x="157483" y="716884"/>
                    <a:pt x="304566" y="714344"/>
                  </a:cubicBezTo>
                  <a:cubicBezTo>
                    <a:pt x="451643" y="709254"/>
                    <a:pt x="562651" y="624388"/>
                    <a:pt x="593872" y="552463"/>
                  </a:cubicBezTo>
                  <a:cubicBezTo>
                    <a:pt x="627633" y="480539"/>
                    <a:pt x="639660" y="375316"/>
                    <a:pt x="635032" y="316112"/>
                  </a:cubicBezTo>
                  <a:cubicBezTo>
                    <a:pt x="618152" y="156777"/>
                    <a:pt x="550624" y="64275"/>
                    <a:pt x="410714" y="18024"/>
                  </a:cubicBezTo>
                  <a:cubicBezTo>
                    <a:pt x="273344" y="-28227"/>
                    <a:pt x="-18502" y="-10189"/>
                    <a:pt x="924" y="375316"/>
                  </a:cubicBezTo>
                </a:path>
              </a:pathLst>
            </a:custGeom>
            <a:noFill/>
            <a:ln w="4626" cap="rnd">
              <a:solidFill>
                <a:srgbClr val="58585A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4" name="Freeform: Shape 1518">
              <a:extLst>
                <a:ext uri="{FF2B5EF4-FFF2-40B4-BE49-F238E27FC236}">
                  <a16:creationId xmlns:a16="http://schemas.microsoft.com/office/drawing/2014/main" id="{12B16EFD-9AA0-2B4C-615A-966B0525F8B5}"/>
                </a:ext>
              </a:extLst>
            </p:cNvPr>
            <p:cNvSpPr/>
            <p:nvPr/>
          </p:nvSpPr>
          <p:spPr>
            <a:xfrm>
              <a:off x="6536406" y="4031605"/>
              <a:ext cx="469633" cy="584090"/>
            </a:xfrm>
            <a:custGeom>
              <a:avLst/>
              <a:gdLst>
                <a:gd name="connsiteX0" fmla="*/ 240303 w 469633"/>
                <a:gd name="connsiteY0" fmla="*/ 764 h 584090"/>
                <a:gd name="connsiteX1" fmla="*/ 1876 w 469633"/>
                <a:gd name="connsiteY1" fmla="*/ 306257 h 584090"/>
                <a:gd name="connsiteX2" fmla="*/ 339053 w 469633"/>
                <a:gd name="connsiteY2" fmla="*/ 568038 h 584090"/>
                <a:gd name="connsiteX3" fmla="*/ 430398 w 469633"/>
                <a:gd name="connsiteY3" fmla="*/ 260006 h 584090"/>
                <a:gd name="connsiteX4" fmla="*/ 240303 w 469633"/>
                <a:gd name="connsiteY4" fmla="*/ 764 h 58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633" h="584090">
                  <a:moveTo>
                    <a:pt x="240303" y="764"/>
                  </a:moveTo>
                  <a:cubicBezTo>
                    <a:pt x="117506" y="-12195"/>
                    <a:pt x="-17550" y="141830"/>
                    <a:pt x="1876" y="306257"/>
                  </a:cubicBezTo>
                  <a:cubicBezTo>
                    <a:pt x="21070" y="470452"/>
                    <a:pt x="167922" y="637186"/>
                    <a:pt x="339053" y="568038"/>
                  </a:cubicBezTo>
                  <a:cubicBezTo>
                    <a:pt x="541168" y="488489"/>
                    <a:pt x="454677" y="313887"/>
                    <a:pt x="430398" y="260006"/>
                  </a:cubicBezTo>
                  <a:cubicBezTo>
                    <a:pt x="406350" y="203579"/>
                    <a:pt x="447278" y="21347"/>
                    <a:pt x="240303" y="764"/>
                  </a:cubicBezTo>
                </a:path>
              </a:pathLst>
            </a:custGeom>
            <a:noFill/>
            <a:ln w="4626" cap="rnd">
              <a:solidFill>
                <a:srgbClr val="58585A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5" name="Freeform: Shape 1519">
              <a:extLst>
                <a:ext uri="{FF2B5EF4-FFF2-40B4-BE49-F238E27FC236}">
                  <a16:creationId xmlns:a16="http://schemas.microsoft.com/office/drawing/2014/main" id="{882DC870-836A-A189-5D26-CE8D82EFF2D9}"/>
                </a:ext>
              </a:extLst>
            </p:cNvPr>
            <p:cNvSpPr/>
            <p:nvPr/>
          </p:nvSpPr>
          <p:spPr>
            <a:xfrm>
              <a:off x="6556056" y="4059529"/>
              <a:ext cx="103535" cy="120173"/>
            </a:xfrm>
            <a:custGeom>
              <a:avLst/>
              <a:gdLst>
                <a:gd name="connsiteX0" fmla="*/ 17607 w 103535"/>
                <a:gd name="connsiteY0" fmla="*/ 67655 h 120173"/>
                <a:gd name="connsiteX1" fmla="*/ 39347 w 103535"/>
                <a:gd name="connsiteY1" fmla="*/ 23712 h 120173"/>
                <a:gd name="connsiteX2" fmla="*/ 80513 w 103535"/>
                <a:gd name="connsiteY2" fmla="*/ 44295 h 120173"/>
                <a:gd name="connsiteX3" fmla="*/ 61319 w 103535"/>
                <a:gd name="connsiteY3" fmla="*/ 90777 h 120173"/>
                <a:gd name="connsiteX4" fmla="*/ 17607 w 103535"/>
                <a:gd name="connsiteY4" fmla="*/ 67655 h 120173"/>
                <a:gd name="connsiteX5" fmla="*/ 80976 w 103535"/>
                <a:gd name="connsiteY5" fmla="*/ 16313 h 120173"/>
                <a:gd name="connsiteX6" fmla="*/ 88375 w 103535"/>
                <a:gd name="connsiteY6" fmla="*/ 1053 h 120173"/>
                <a:gd name="connsiteX7" fmla="*/ 102941 w 103535"/>
                <a:gd name="connsiteY7" fmla="*/ 8683 h 120173"/>
                <a:gd name="connsiteX8" fmla="*/ 95542 w 103535"/>
                <a:gd name="connsiteY8" fmla="*/ 23944 h 120173"/>
                <a:gd name="connsiteX9" fmla="*/ 80976 w 103535"/>
                <a:gd name="connsiteY9" fmla="*/ 16313 h 120173"/>
                <a:gd name="connsiteX10" fmla="*/ 958 w 103535"/>
                <a:gd name="connsiteY10" fmla="*/ 111360 h 120173"/>
                <a:gd name="connsiteX11" fmla="*/ 8363 w 103535"/>
                <a:gd name="connsiteY11" fmla="*/ 95868 h 120173"/>
                <a:gd name="connsiteX12" fmla="*/ 22929 w 103535"/>
                <a:gd name="connsiteY12" fmla="*/ 103736 h 120173"/>
                <a:gd name="connsiteX13" fmla="*/ 15525 w 103535"/>
                <a:gd name="connsiteY13" fmla="*/ 119222 h 120173"/>
                <a:gd name="connsiteX14" fmla="*/ 958 w 103535"/>
                <a:gd name="connsiteY14" fmla="*/ 111360 h 120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3535" h="120173">
                  <a:moveTo>
                    <a:pt x="17607" y="67655"/>
                  </a:moveTo>
                  <a:cubicBezTo>
                    <a:pt x="12748" y="49617"/>
                    <a:pt x="20153" y="28803"/>
                    <a:pt x="39347" y="23712"/>
                  </a:cubicBezTo>
                  <a:cubicBezTo>
                    <a:pt x="56459" y="15850"/>
                    <a:pt x="75654" y="26258"/>
                    <a:pt x="80513" y="44295"/>
                  </a:cubicBezTo>
                  <a:cubicBezTo>
                    <a:pt x="87681" y="62333"/>
                    <a:pt x="78199" y="83147"/>
                    <a:pt x="61319" y="90777"/>
                  </a:cubicBezTo>
                  <a:cubicBezTo>
                    <a:pt x="44201" y="95868"/>
                    <a:pt x="25006" y="85692"/>
                    <a:pt x="17607" y="67655"/>
                  </a:cubicBezTo>
                  <a:close/>
                  <a:moveTo>
                    <a:pt x="80976" y="16313"/>
                  </a:moveTo>
                  <a:cubicBezTo>
                    <a:pt x="78431" y="8683"/>
                    <a:pt x="80976" y="3598"/>
                    <a:pt x="88375" y="1053"/>
                  </a:cubicBezTo>
                  <a:cubicBezTo>
                    <a:pt x="93234" y="-1724"/>
                    <a:pt x="100402" y="1053"/>
                    <a:pt x="102941" y="8683"/>
                  </a:cubicBezTo>
                  <a:cubicBezTo>
                    <a:pt x="105255" y="13774"/>
                    <a:pt x="100396" y="21404"/>
                    <a:pt x="95542" y="23944"/>
                  </a:cubicBezTo>
                  <a:cubicBezTo>
                    <a:pt x="88369" y="26489"/>
                    <a:pt x="80976" y="23944"/>
                    <a:pt x="80976" y="16313"/>
                  </a:cubicBezTo>
                  <a:close/>
                  <a:moveTo>
                    <a:pt x="958" y="111360"/>
                  </a:moveTo>
                  <a:cubicBezTo>
                    <a:pt x="-1587" y="106270"/>
                    <a:pt x="958" y="98414"/>
                    <a:pt x="8363" y="95868"/>
                  </a:cubicBezTo>
                  <a:cubicBezTo>
                    <a:pt x="13217" y="93091"/>
                    <a:pt x="20384" y="95868"/>
                    <a:pt x="22929" y="103736"/>
                  </a:cubicBezTo>
                  <a:cubicBezTo>
                    <a:pt x="25243" y="108821"/>
                    <a:pt x="22929" y="116683"/>
                    <a:pt x="15525" y="119222"/>
                  </a:cubicBezTo>
                  <a:cubicBezTo>
                    <a:pt x="10671" y="121768"/>
                    <a:pt x="3504" y="119222"/>
                    <a:pt x="958" y="111360"/>
                  </a:cubicBezTo>
                  <a:close/>
                </a:path>
              </a:pathLst>
            </a:custGeom>
            <a:solidFill>
              <a:srgbClr val="FFFFFF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46" name="Group 1712">
            <a:extLst>
              <a:ext uri="{FF2B5EF4-FFF2-40B4-BE49-F238E27FC236}">
                <a16:creationId xmlns:a16="http://schemas.microsoft.com/office/drawing/2014/main" id="{13E8AC16-05EC-9566-65DC-359D53084522}"/>
              </a:ext>
            </a:extLst>
          </p:cNvPr>
          <p:cNvGrpSpPr/>
          <p:nvPr/>
        </p:nvGrpSpPr>
        <p:grpSpPr>
          <a:xfrm>
            <a:off x="6606873" y="4431871"/>
            <a:ext cx="448157" cy="464089"/>
            <a:chOff x="5680664" y="4926634"/>
            <a:chExt cx="813063" cy="841977"/>
          </a:xfrm>
        </p:grpSpPr>
        <p:sp>
          <p:nvSpPr>
            <p:cNvPr id="1047" name="Freeform: Shape 1713">
              <a:extLst>
                <a:ext uri="{FF2B5EF4-FFF2-40B4-BE49-F238E27FC236}">
                  <a16:creationId xmlns:a16="http://schemas.microsoft.com/office/drawing/2014/main" id="{3AF2E0EC-4A94-72C8-F9AF-2A6678E5665C}"/>
                </a:ext>
              </a:extLst>
            </p:cNvPr>
            <p:cNvSpPr/>
            <p:nvPr/>
          </p:nvSpPr>
          <p:spPr>
            <a:xfrm>
              <a:off x="5684787" y="4930025"/>
              <a:ext cx="807184" cy="836504"/>
            </a:xfrm>
            <a:custGeom>
              <a:avLst/>
              <a:gdLst>
                <a:gd name="connsiteX0" fmla="*/ 227621 w 807218"/>
                <a:gd name="connsiteY0" fmla="*/ 51626 h 836529"/>
                <a:gd name="connsiteX1" fmla="*/ 31160 w 807218"/>
                <a:gd name="connsiteY1" fmla="*/ 215304 h 836529"/>
                <a:gd name="connsiteX2" fmla="*/ 49776 w 807218"/>
                <a:gd name="connsiteY2" fmla="*/ 602956 h 836529"/>
                <a:gd name="connsiteX3" fmla="*/ 254578 w 807218"/>
                <a:gd name="connsiteY3" fmla="*/ 792479 h 836529"/>
                <a:gd name="connsiteX4" fmla="*/ 577763 w 807218"/>
                <a:gd name="connsiteY4" fmla="*/ 832769 h 836529"/>
                <a:gd name="connsiteX5" fmla="*/ 779506 w 807218"/>
                <a:gd name="connsiteY5" fmla="*/ 554046 h 836529"/>
                <a:gd name="connsiteX6" fmla="*/ 739216 w 807218"/>
                <a:gd name="connsiteY6" fmla="*/ 152220 h 836529"/>
                <a:gd name="connsiteX7" fmla="*/ 413529 w 807218"/>
                <a:gd name="connsiteY7" fmla="*/ 2730 h 836529"/>
                <a:gd name="connsiteX8" fmla="*/ 227621 w 807218"/>
                <a:gd name="connsiteY8" fmla="*/ 51633 h 836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7218" h="836529">
                  <a:moveTo>
                    <a:pt x="227621" y="51626"/>
                  </a:moveTo>
                  <a:cubicBezTo>
                    <a:pt x="133422" y="80252"/>
                    <a:pt x="60613" y="146388"/>
                    <a:pt x="31160" y="215304"/>
                  </a:cubicBezTo>
                  <a:cubicBezTo>
                    <a:pt x="-20252" y="333130"/>
                    <a:pt x="-3854" y="499581"/>
                    <a:pt x="49776" y="602956"/>
                  </a:cubicBezTo>
                  <a:cubicBezTo>
                    <a:pt x="90344" y="683265"/>
                    <a:pt x="170939" y="769414"/>
                    <a:pt x="254578" y="792479"/>
                  </a:cubicBezTo>
                  <a:cubicBezTo>
                    <a:pt x="351564" y="818317"/>
                    <a:pt x="475215" y="846943"/>
                    <a:pt x="577763" y="832769"/>
                  </a:cubicBezTo>
                  <a:cubicBezTo>
                    <a:pt x="712258" y="809704"/>
                    <a:pt x="750053" y="674652"/>
                    <a:pt x="779506" y="554046"/>
                  </a:cubicBezTo>
                  <a:cubicBezTo>
                    <a:pt x="814520" y="427885"/>
                    <a:pt x="830640" y="258375"/>
                    <a:pt x="739216" y="152220"/>
                  </a:cubicBezTo>
                  <a:cubicBezTo>
                    <a:pt x="650293" y="51633"/>
                    <a:pt x="545244" y="-14510"/>
                    <a:pt x="413529" y="2730"/>
                  </a:cubicBezTo>
                  <a:cubicBezTo>
                    <a:pt x="351564" y="8562"/>
                    <a:pt x="302932" y="28568"/>
                    <a:pt x="227621" y="51633"/>
                  </a:cubicBezTo>
                  <a:close/>
                </a:path>
              </a:pathLst>
            </a:custGeom>
            <a:solidFill>
              <a:srgbClr val="FACDD3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8" name="Freeform: Shape 1714">
              <a:extLst>
                <a:ext uri="{FF2B5EF4-FFF2-40B4-BE49-F238E27FC236}">
                  <a16:creationId xmlns:a16="http://schemas.microsoft.com/office/drawing/2014/main" id="{47D21CAE-51A2-0803-07C3-91BD58063EA5}"/>
                </a:ext>
              </a:extLst>
            </p:cNvPr>
            <p:cNvSpPr/>
            <p:nvPr/>
          </p:nvSpPr>
          <p:spPr>
            <a:xfrm>
              <a:off x="5707752" y="4954822"/>
              <a:ext cx="629797" cy="684291"/>
            </a:xfrm>
            <a:custGeom>
              <a:avLst/>
              <a:gdLst>
                <a:gd name="connsiteX0" fmla="*/ 77668 w 629824"/>
                <a:gd name="connsiteY0" fmla="*/ 578158 h 684312"/>
                <a:gd name="connsiteX1" fmla="*/ 61540 w 629824"/>
                <a:gd name="connsiteY1" fmla="*/ 224408 h 684312"/>
                <a:gd name="connsiteX2" fmla="*/ 239392 w 629824"/>
                <a:gd name="connsiteY2" fmla="*/ 77685 h 684312"/>
                <a:gd name="connsiteX3" fmla="*/ 409187 w 629824"/>
                <a:gd name="connsiteY3" fmla="*/ 28775 h 684312"/>
                <a:gd name="connsiteX4" fmla="*/ 629824 w 629824"/>
                <a:gd name="connsiteY4" fmla="*/ 94910 h 684312"/>
                <a:gd name="connsiteX5" fmla="*/ 376668 w 629824"/>
                <a:gd name="connsiteY5" fmla="*/ 2929 h 684312"/>
                <a:gd name="connsiteX6" fmla="*/ 207158 w 629824"/>
                <a:gd name="connsiteY6" fmla="*/ 49059 h 684312"/>
                <a:gd name="connsiteX7" fmla="*/ 29314 w 629824"/>
                <a:gd name="connsiteY7" fmla="*/ 195511 h 684312"/>
                <a:gd name="connsiteX8" fmla="*/ 45427 w 629824"/>
                <a:gd name="connsiteY8" fmla="*/ 549261 h 684312"/>
                <a:gd name="connsiteX9" fmla="*/ 158526 w 629824"/>
                <a:gd name="connsiteY9" fmla="*/ 684313 h 684312"/>
                <a:gd name="connsiteX10" fmla="*/ 77661 w 629824"/>
                <a:gd name="connsiteY10" fmla="*/ 578165 h 68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9824" h="684312">
                  <a:moveTo>
                    <a:pt x="77668" y="578158"/>
                  </a:moveTo>
                  <a:cubicBezTo>
                    <a:pt x="29314" y="483118"/>
                    <a:pt x="13193" y="330841"/>
                    <a:pt x="61540" y="224408"/>
                  </a:cubicBezTo>
                  <a:cubicBezTo>
                    <a:pt x="88505" y="161053"/>
                    <a:pt x="153250" y="100742"/>
                    <a:pt x="239392" y="77685"/>
                  </a:cubicBezTo>
                  <a:cubicBezTo>
                    <a:pt x="309420" y="54620"/>
                    <a:pt x="352491" y="37387"/>
                    <a:pt x="409187" y="28775"/>
                  </a:cubicBezTo>
                  <a:cubicBezTo>
                    <a:pt x="495328" y="20155"/>
                    <a:pt x="568137" y="46007"/>
                    <a:pt x="629824" y="94910"/>
                  </a:cubicBezTo>
                  <a:cubicBezTo>
                    <a:pt x="559796" y="28775"/>
                    <a:pt x="476434" y="-11516"/>
                    <a:pt x="376668" y="2929"/>
                  </a:cubicBezTo>
                  <a:cubicBezTo>
                    <a:pt x="320257" y="8768"/>
                    <a:pt x="277194" y="28775"/>
                    <a:pt x="207158" y="49059"/>
                  </a:cubicBezTo>
                  <a:cubicBezTo>
                    <a:pt x="121016" y="72123"/>
                    <a:pt x="56264" y="135207"/>
                    <a:pt x="29314" y="195511"/>
                  </a:cubicBezTo>
                  <a:cubicBezTo>
                    <a:pt x="-19318" y="301937"/>
                    <a:pt x="-2920" y="457280"/>
                    <a:pt x="45427" y="549261"/>
                  </a:cubicBezTo>
                  <a:cubicBezTo>
                    <a:pt x="72384" y="598164"/>
                    <a:pt x="112675" y="649848"/>
                    <a:pt x="158526" y="684313"/>
                  </a:cubicBezTo>
                  <a:cubicBezTo>
                    <a:pt x="126293" y="652913"/>
                    <a:pt x="99342" y="615396"/>
                    <a:pt x="77661" y="578165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9" name="Freeform: Shape 1715">
              <a:extLst>
                <a:ext uri="{FF2B5EF4-FFF2-40B4-BE49-F238E27FC236}">
                  <a16:creationId xmlns:a16="http://schemas.microsoft.com/office/drawing/2014/main" id="{EE7A03EB-D8B9-F68E-F00B-FAA59BFA568A}"/>
                </a:ext>
              </a:extLst>
            </p:cNvPr>
            <p:cNvSpPr/>
            <p:nvPr/>
          </p:nvSpPr>
          <p:spPr>
            <a:xfrm>
              <a:off x="5847377" y="5032784"/>
              <a:ext cx="618772" cy="705110"/>
            </a:xfrm>
            <a:custGeom>
              <a:avLst/>
              <a:gdLst>
                <a:gd name="connsiteX0" fmla="*/ 554666 w 618799"/>
                <a:gd name="connsiteY0" fmla="*/ 71975 h 705132"/>
                <a:gd name="connsiteX1" fmla="*/ 479355 w 618799"/>
                <a:gd name="connsiteY1" fmla="*/ 0 h 705132"/>
                <a:gd name="connsiteX2" fmla="*/ 522432 w 618799"/>
                <a:gd name="connsiteY2" fmla="*/ 43349 h 705132"/>
                <a:gd name="connsiteX3" fmla="*/ 560220 w 618799"/>
                <a:gd name="connsiteY3" fmla="*/ 416549 h 705132"/>
                <a:gd name="connsiteX4" fmla="*/ 374312 w 618799"/>
                <a:gd name="connsiteY4" fmla="*/ 672208 h 705132"/>
                <a:gd name="connsiteX5" fmla="*/ 75583 w 618799"/>
                <a:gd name="connsiteY5" fmla="*/ 634969 h 705132"/>
                <a:gd name="connsiteX6" fmla="*/ 0 w 618799"/>
                <a:gd name="connsiteY6" fmla="*/ 597737 h 705132"/>
                <a:gd name="connsiteX7" fmla="*/ 107816 w 618799"/>
                <a:gd name="connsiteY7" fmla="*/ 663595 h 705132"/>
                <a:gd name="connsiteX8" fmla="*/ 406831 w 618799"/>
                <a:gd name="connsiteY8" fmla="*/ 701111 h 705132"/>
                <a:gd name="connsiteX9" fmla="*/ 595234 w 618799"/>
                <a:gd name="connsiteY9" fmla="*/ 445453 h 705132"/>
                <a:gd name="connsiteX10" fmla="*/ 554666 w 618799"/>
                <a:gd name="connsiteY10" fmla="*/ 71975 h 70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8799" h="705132">
                  <a:moveTo>
                    <a:pt x="554666" y="71975"/>
                  </a:moveTo>
                  <a:cubicBezTo>
                    <a:pt x="530489" y="46130"/>
                    <a:pt x="506312" y="20284"/>
                    <a:pt x="479355" y="0"/>
                  </a:cubicBezTo>
                  <a:cubicBezTo>
                    <a:pt x="492979" y="14452"/>
                    <a:pt x="509093" y="28897"/>
                    <a:pt x="522432" y="43349"/>
                  </a:cubicBezTo>
                  <a:cubicBezTo>
                    <a:pt x="608574" y="140891"/>
                    <a:pt x="592454" y="299008"/>
                    <a:pt x="560220" y="416549"/>
                  </a:cubicBezTo>
                  <a:cubicBezTo>
                    <a:pt x="533270" y="528814"/>
                    <a:pt x="498255" y="652201"/>
                    <a:pt x="374312" y="672208"/>
                  </a:cubicBezTo>
                  <a:cubicBezTo>
                    <a:pt x="280114" y="686659"/>
                    <a:pt x="164512" y="660814"/>
                    <a:pt x="75583" y="634969"/>
                  </a:cubicBezTo>
                  <a:cubicBezTo>
                    <a:pt x="48632" y="629130"/>
                    <a:pt x="24455" y="614963"/>
                    <a:pt x="0" y="597737"/>
                  </a:cubicBezTo>
                  <a:cubicBezTo>
                    <a:pt x="32512" y="629137"/>
                    <a:pt x="70028" y="652201"/>
                    <a:pt x="107816" y="663595"/>
                  </a:cubicBezTo>
                  <a:cubicBezTo>
                    <a:pt x="199248" y="689440"/>
                    <a:pt x="312347" y="715278"/>
                    <a:pt x="406831" y="701111"/>
                  </a:cubicBezTo>
                  <a:cubicBezTo>
                    <a:pt x="530489" y="678047"/>
                    <a:pt x="565503" y="557440"/>
                    <a:pt x="595234" y="445453"/>
                  </a:cubicBezTo>
                  <a:cubicBezTo>
                    <a:pt x="624694" y="327627"/>
                    <a:pt x="640808" y="169510"/>
                    <a:pt x="554666" y="71975"/>
                  </a:cubicBezTo>
                  <a:close/>
                </a:path>
              </a:pathLst>
            </a:custGeom>
            <a:solidFill>
              <a:srgbClr val="F797AA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0" name="Freeform: Shape 1716">
              <a:extLst>
                <a:ext uri="{FF2B5EF4-FFF2-40B4-BE49-F238E27FC236}">
                  <a16:creationId xmlns:a16="http://schemas.microsoft.com/office/drawing/2014/main" id="{03E5F7CF-3675-E6C9-786F-4E05B9D7C879}"/>
                </a:ext>
              </a:extLst>
            </p:cNvPr>
            <p:cNvSpPr/>
            <p:nvPr/>
          </p:nvSpPr>
          <p:spPr>
            <a:xfrm>
              <a:off x="5782512" y="5033884"/>
              <a:ext cx="574299" cy="641097"/>
            </a:xfrm>
            <a:custGeom>
              <a:avLst/>
              <a:gdLst>
                <a:gd name="connsiteX0" fmla="*/ 124337 w 574324"/>
                <a:gd name="connsiteY0" fmla="*/ 91158 h 641116"/>
                <a:gd name="connsiteX1" fmla="*/ 16521 w 574324"/>
                <a:gd name="connsiteY1" fmla="*/ 154235 h 641116"/>
                <a:gd name="connsiteX2" fmla="*/ 54308 w 574324"/>
                <a:gd name="connsiteY2" fmla="*/ 326803 h 641116"/>
                <a:gd name="connsiteX3" fmla="*/ 175471 w 574324"/>
                <a:gd name="connsiteY3" fmla="*/ 332364 h 641116"/>
                <a:gd name="connsiteX4" fmla="*/ 205202 w 574324"/>
                <a:gd name="connsiteY4" fmla="*/ 208977 h 641116"/>
                <a:gd name="connsiteX5" fmla="*/ 226599 w 574324"/>
                <a:gd name="connsiteY5" fmla="*/ 148402 h 641116"/>
                <a:gd name="connsiteX6" fmla="*/ 288571 w 574324"/>
                <a:gd name="connsiteY6" fmla="*/ 157015 h 641116"/>
                <a:gd name="connsiteX7" fmla="*/ 304684 w 574324"/>
                <a:gd name="connsiteY7" fmla="*/ 228990 h 641116"/>
                <a:gd name="connsiteX8" fmla="*/ 374712 w 574324"/>
                <a:gd name="connsiteY8" fmla="*/ 220370 h 641116"/>
                <a:gd name="connsiteX9" fmla="*/ 390833 w 574324"/>
                <a:gd name="connsiteY9" fmla="*/ 151454 h 641116"/>
                <a:gd name="connsiteX10" fmla="*/ 458080 w 574324"/>
                <a:gd name="connsiteY10" fmla="*/ 183138 h 641116"/>
                <a:gd name="connsiteX11" fmla="*/ 452797 w 574324"/>
                <a:gd name="connsiteY11" fmla="*/ 257609 h 641116"/>
                <a:gd name="connsiteX12" fmla="*/ 379995 w 574324"/>
                <a:gd name="connsiteY12" fmla="*/ 292345 h 641116"/>
                <a:gd name="connsiteX13" fmla="*/ 423066 w 574324"/>
                <a:gd name="connsiteY13" fmla="*/ 389887 h 641116"/>
                <a:gd name="connsiteX14" fmla="*/ 471698 w 574324"/>
                <a:gd name="connsiteY14" fmla="*/ 346809 h 641116"/>
                <a:gd name="connsiteX15" fmla="*/ 511989 w 574324"/>
                <a:gd name="connsiteY15" fmla="*/ 346809 h 641116"/>
                <a:gd name="connsiteX16" fmla="*/ 530882 w 574324"/>
                <a:gd name="connsiteY16" fmla="*/ 441571 h 641116"/>
                <a:gd name="connsiteX17" fmla="*/ 468918 w 574324"/>
                <a:gd name="connsiteY17" fmla="*/ 487700 h 641116"/>
                <a:gd name="connsiteX18" fmla="*/ 393606 w 574324"/>
                <a:gd name="connsiteY18" fmla="*/ 504933 h 641116"/>
                <a:gd name="connsiteX19" fmla="*/ 398889 w 574324"/>
                <a:gd name="connsiteY19" fmla="*/ 616920 h 641116"/>
                <a:gd name="connsiteX20" fmla="*/ 549783 w 574324"/>
                <a:gd name="connsiteY20" fmla="*/ 611359 h 641116"/>
                <a:gd name="connsiteX21" fmla="*/ 573960 w 574324"/>
                <a:gd name="connsiteY21" fmla="*/ 524939 h 641116"/>
                <a:gd name="connsiteX22" fmla="*/ 549783 w 574324"/>
                <a:gd name="connsiteY22" fmla="*/ 441571 h 641116"/>
                <a:gd name="connsiteX23" fmla="*/ 544222 w 574324"/>
                <a:gd name="connsiteY23" fmla="*/ 297906 h 641116"/>
                <a:gd name="connsiteX24" fmla="*/ 568399 w 574324"/>
                <a:gd name="connsiteY24" fmla="*/ 237603 h 641116"/>
                <a:gd name="connsiteX25" fmla="*/ 541449 w 574324"/>
                <a:gd name="connsiteY25" fmla="*/ 217597 h 641116"/>
                <a:gd name="connsiteX26" fmla="*/ 503932 w 574324"/>
                <a:gd name="connsiteY26" fmla="*/ 211757 h 641116"/>
                <a:gd name="connsiteX27" fmla="*/ 471698 w 574324"/>
                <a:gd name="connsiteY27" fmla="*/ 168687 h 641116"/>
                <a:gd name="connsiteX28" fmla="*/ 511989 w 574324"/>
                <a:gd name="connsiteY28" fmla="*/ 142841 h 641116"/>
                <a:gd name="connsiteX29" fmla="*/ 525328 w 574324"/>
                <a:gd name="connsiteY29" fmla="*/ 36415 h 641116"/>
                <a:gd name="connsiteX30" fmla="*/ 404165 w 574324"/>
                <a:gd name="connsiteY30" fmla="*/ 13350 h 641116"/>
                <a:gd name="connsiteX31" fmla="*/ 390833 w 574324"/>
                <a:gd name="connsiteY31" fmla="*/ 99770 h 641116"/>
                <a:gd name="connsiteX32" fmla="*/ 334422 w 574324"/>
                <a:gd name="connsiteY32" fmla="*/ 79486 h 641116"/>
                <a:gd name="connsiteX33" fmla="*/ 280507 w 574324"/>
                <a:gd name="connsiteY33" fmla="*/ 108383 h 641116"/>
                <a:gd name="connsiteX34" fmla="*/ 186302 w 574324"/>
                <a:gd name="connsiteY34" fmla="*/ 122557 h 641116"/>
                <a:gd name="connsiteX35" fmla="*/ 124337 w 574324"/>
                <a:gd name="connsiteY35" fmla="*/ 91158 h 64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74324" h="641116">
                  <a:moveTo>
                    <a:pt x="124337" y="91158"/>
                  </a:moveTo>
                  <a:cubicBezTo>
                    <a:pt x="75983" y="85318"/>
                    <a:pt x="35415" y="125616"/>
                    <a:pt x="16521" y="154235"/>
                  </a:cubicBezTo>
                  <a:cubicBezTo>
                    <a:pt x="-18501" y="205925"/>
                    <a:pt x="5955" y="289286"/>
                    <a:pt x="54308" y="326803"/>
                  </a:cubicBezTo>
                  <a:cubicBezTo>
                    <a:pt x="86542" y="352648"/>
                    <a:pt x="143231" y="364042"/>
                    <a:pt x="175471" y="332364"/>
                  </a:cubicBezTo>
                  <a:cubicBezTo>
                    <a:pt x="207705" y="303738"/>
                    <a:pt x="202422" y="248996"/>
                    <a:pt x="205202" y="208977"/>
                  </a:cubicBezTo>
                  <a:cubicBezTo>
                    <a:pt x="207705" y="183138"/>
                    <a:pt x="205202" y="165628"/>
                    <a:pt x="226599" y="148402"/>
                  </a:cubicBezTo>
                  <a:cubicBezTo>
                    <a:pt x="248273" y="131170"/>
                    <a:pt x="277733" y="128396"/>
                    <a:pt x="288571" y="157015"/>
                  </a:cubicBezTo>
                  <a:cubicBezTo>
                    <a:pt x="299408" y="180080"/>
                    <a:pt x="277726" y="208977"/>
                    <a:pt x="304684" y="228990"/>
                  </a:cubicBezTo>
                  <a:cubicBezTo>
                    <a:pt x="320804" y="240383"/>
                    <a:pt x="361094" y="234829"/>
                    <a:pt x="374712" y="220370"/>
                  </a:cubicBezTo>
                  <a:cubicBezTo>
                    <a:pt x="390833" y="203145"/>
                    <a:pt x="371932" y="165628"/>
                    <a:pt x="390833" y="151454"/>
                  </a:cubicBezTo>
                  <a:cubicBezTo>
                    <a:pt x="412229" y="131170"/>
                    <a:pt x="447243" y="162854"/>
                    <a:pt x="458080" y="183138"/>
                  </a:cubicBezTo>
                  <a:cubicBezTo>
                    <a:pt x="474194" y="208977"/>
                    <a:pt x="471698" y="237603"/>
                    <a:pt x="452797" y="257609"/>
                  </a:cubicBezTo>
                  <a:cubicBezTo>
                    <a:pt x="431123" y="280674"/>
                    <a:pt x="401670" y="272061"/>
                    <a:pt x="379995" y="292345"/>
                  </a:cubicBezTo>
                  <a:cubicBezTo>
                    <a:pt x="336918" y="329584"/>
                    <a:pt x="361094" y="410171"/>
                    <a:pt x="423066" y="389887"/>
                  </a:cubicBezTo>
                  <a:cubicBezTo>
                    <a:pt x="439180" y="384326"/>
                    <a:pt x="460861" y="361261"/>
                    <a:pt x="471698" y="346809"/>
                  </a:cubicBezTo>
                  <a:cubicBezTo>
                    <a:pt x="493095" y="318190"/>
                    <a:pt x="503932" y="303738"/>
                    <a:pt x="511989" y="346809"/>
                  </a:cubicBezTo>
                  <a:cubicBezTo>
                    <a:pt x="517272" y="372655"/>
                    <a:pt x="536166" y="412952"/>
                    <a:pt x="530882" y="441571"/>
                  </a:cubicBezTo>
                  <a:cubicBezTo>
                    <a:pt x="528102" y="473248"/>
                    <a:pt x="503932" y="490481"/>
                    <a:pt x="468918" y="487700"/>
                  </a:cubicBezTo>
                  <a:cubicBezTo>
                    <a:pt x="436684" y="487700"/>
                    <a:pt x="417783" y="467416"/>
                    <a:pt x="393606" y="504933"/>
                  </a:cubicBezTo>
                  <a:cubicBezTo>
                    <a:pt x="377493" y="530771"/>
                    <a:pt x="377493" y="591075"/>
                    <a:pt x="398889" y="616920"/>
                  </a:cubicBezTo>
                  <a:cubicBezTo>
                    <a:pt x="425847" y="651378"/>
                    <a:pt x="522833" y="648597"/>
                    <a:pt x="549783" y="611359"/>
                  </a:cubicBezTo>
                  <a:cubicBezTo>
                    <a:pt x="565897" y="591075"/>
                    <a:pt x="576456" y="550784"/>
                    <a:pt x="573960" y="524939"/>
                  </a:cubicBezTo>
                  <a:cubicBezTo>
                    <a:pt x="571180" y="490481"/>
                    <a:pt x="549783" y="476307"/>
                    <a:pt x="549783" y="441571"/>
                  </a:cubicBezTo>
                  <a:cubicBezTo>
                    <a:pt x="549783" y="387107"/>
                    <a:pt x="506712" y="344036"/>
                    <a:pt x="544222" y="297906"/>
                  </a:cubicBezTo>
                  <a:cubicBezTo>
                    <a:pt x="557847" y="283732"/>
                    <a:pt x="584519" y="269280"/>
                    <a:pt x="568399" y="237603"/>
                  </a:cubicBezTo>
                  <a:cubicBezTo>
                    <a:pt x="560336" y="226209"/>
                    <a:pt x="555059" y="220370"/>
                    <a:pt x="541449" y="217597"/>
                  </a:cubicBezTo>
                  <a:cubicBezTo>
                    <a:pt x="536166" y="214538"/>
                    <a:pt x="528102" y="205918"/>
                    <a:pt x="503932" y="211757"/>
                  </a:cubicBezTo>
                  <a:cubicBezTo>
                    <a:pt x="482257" y="217597"/>
                    <a:pt x="474194" y="177299"/>
                    <a:pt x="471698" y="168687"/>
                  </a:cubicBezTo>
                  <a:cubicBezTo>
                    <a:pt x="458073" y="131170"/>
                    <a:pt x="485031" y="139790"/>
                    <a:pt x="511989" y="142841"/>
                  </a:cubicBezTo>
                  <a:cubicBezTo>
                    <a:pt x="573960" y="142841"/>
                    <a:pt x="568399" y="70873"/>
                    <a:pt x="525328" y="36415"/>
                  </a:cubicBezTo>
                  <a:cubicBezTo>
                    <a:pt x="495875" y="13350"/>
                    <a:pt x="433903" y="-18334"/>
                    <a:pt x="404165" y="13350"/>
                  </a:cubicBezTo>
                  <a:cubicBezTo>
                    <a:pt x="374712" y="42247"/>
                    <a:pt x="398889" y="68093"/>
                    <a:pt x="390833" y="99770"/>
                  </a:cubicBezTo>
                  <a:cubicBezTo>
                    <a:pt x="374712" y="151454"/>
                    <a:pt x="350535" y="93931"/>
                    <a:pt x="334422" y="79486"/>
                  </a:cubicBezTo>
                  <a:cubicBezTo>
                    <a:pt x="296627" y="45028"/>
                    <a:pt x="285790" y="88099"/>
                    <a:pt x="280507" y="108383"/>
                  </a:cubicBezTo>
                  <a:cubicBezTo>
                    <a:pt x="277726" y="125616"/>
                    <a:pt x="213259" y="125616"/>
                    <a:pt x="186302" y="122557"/>
                  </a:cubicBezTo>
                  <a:cubicBezTo>
                    <a:pt x="162132" y="116996"/>
                    <a:pt x="164627" y="88099"/>
                    <a:pt x="124337" y="91158"/>
                  </a:cubicBezTo>
                  <a:close/>
                </a:path>
              </a:pathLst>
            </a:custGeom>
            <a:solidFill>
              <a:srgbClr val="882F4E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1" name="Freeform: Shape 1717">
              <a:extLst>
                <a:ext uri="{FF2B5EF4-FFF2-40B4-BE49-F238E27FC236}">
                  <a16:creationId xmlns:a16="http://schemas.microsoft.com/office/drawing/2014/main" id="{E0AA944A-A2FC-C233-323E-92886DF4D169}"/>
                </a:ext>
              </a:extLst>
            </p:cNvPr>
            <p:cNvSpPr/>
            <p:nvPr/>
          </p:nvSpPr>
          <p:spPr>
            <a:xfrm>
              <a:off x="5807367" y="5058905"/>
              <a:ext cx="527407" cy="597442"/>
            </a:xfrm>
            <a:custGeom>
              <a:avLst/>
              <a:gdLst>
                <a:gd name="connsiteX0" fmla="*/ 369029 w 527430"/>
                <a:gd name="connsiteY0" fmla="*/ 534368 h 597459"/>
                <a:gd name="connsiteX1" fmla="*/ 409326 w 527430"/>
                <a:gd name="connsiteY1" fmla="*/ 591898 h 597459"/>
                <a:gd name="connsiteX2" fmla="*/ 468517 w 527430"/>
                <a:gd name="connsiteY2" fmla="*/ 594679 h 597459"/>
                <a:gd name="connsiteX3" fmla="*/ 527430 w 527430"/>
                <a:gd name="connsiteY3" fmla="*/ 511310 h 597459"/>
                <a:gd name="connsiteX4" fmla="*/ 457680 w 527430"/>
                <a:gd name="connsiteY4" fmla="*/ 580227 h 597459"/>
                <a:gd name="connsiteX5" fmla="*/ 377093 w 527430"/>
                <a:gd name="connsiteY5" fmla="*/ 542988 h 597459"/>
                <a:gd name="connsiteX6" fmla="*/ 369029 w 527430"/>
                <a:gd name="connsiteY6" fmla="*/ 534368 h 597459"/>
                <a:gd name="connsiteX7" fmla="*/ 352638 w 527430"/>
                <a:gd name="connsiteY7" fmla="*/ 299001 h 597459"/>
                <a:gd name="connsiteX8" fmla="*/ 451841 w 527430"/>
                <a:gd name="connsiteY8" fmla="*/ 290110 h 597459"/>
                <a:gd name="connsiteX9" fmla="*/ 355418 w 527430"/>
                <a:gd name="connsiteY9" fmla="*/ 304562 h 597459"/>
                <a:gd name="connsiteX10" fmla="*/ 500751 w 527430"/>
                <a:gd name="connsiteY10" fmla="*/ 200631 h 597459"/>
                <a:gd name="connsiteX11" fmla="*/ 497970 w 527430"/>
                <a:gd name="connsiteY11" fmla="*/ 269548 h 597459"/>
                <a:gd name="connsiteX12" fmla="*/ 495190 w 527430"/>
                <a:gd name="connsiteY12" fmla="*/ 206471 h 597459"/>
                <a:gd name="connsiteX13" fmla="*/ 500751 w 527430"/>
                <a:gd name="connsiteY13" fmla="*/ 200631 h 597459"/>
                <a:gd name="connsiteX14" fmla="*/ 438508 w 527430"/>
                <a:gd name="connsiteY14" fmla="*/ 106426 h 597459"/>
                <a:gd name="connsiteX15" fmla="*/ 508808 w 527430"/>
                <a:gd name="connsiteY15" fmla="*/ 69187 h 597459"/>
                <a:gd name="connsiteX16" fmla="*/ 438501 w 527430"/>
                <a:gd name="connsiteY16" fmla="*/ 0 h 597459"/>
                <a:gd name="connsiteX17" fmla="*/ 454900 w 527430"/>
                <a:gd name="connsiteY17" fmla="*/ 89200 h 597459"/>
                <a:gd name="connsiteX18" fmla="*/ 282331 w 527430"/>
                <a:gd name="connsiteY18" fmla="*/ 157839 h 597459"/>
                <a:gd name="connsiteX19" fmla="*/ 339020 w 527430"/>
                <a:gd name="connsiteY19" fmla="*/ 131715 h 597459"/>
                <a:gd name="connsiteX20" fmla="*/ 290388 w 527430"/>
                <a:gd name="connsiteY20" fmla="*/ 172291 h 597459"/>
                <a:gd name="connsiteX21" fmla="*/ 0 w 527430"/>
                <a:gd name="connsiteY21" fmla="*/ 223974 h 597459"/>
                <a:gd name="connsiteX22" fmla="*/ 115880 w 527430"/>
                <a:gd name="connsiteY22" fmla="*/ 301781 h 597459"/>
                <a:gd name="connsiteX23" fmla="*/ 158673 w 527430"/>
                <a:gd name="connsiteY23" fmla="*/ 166173 h 597459"/>
                <a:gd name="connsiteX24" fmla="*/ 99760 w 527430"/>
                <a:gd name="connsiteY24" fmla="*/ 275658 h 597459"/>
                <a:gd name="connsiteX25" fmla="*/ 2774 w 527430"/>
                <a:gd name="connsiteY25" fmla="*/ 235368 h 597459"/>
                <a:gd name="connsiteX26" fmla="*/ 5554 w 527430"/>
                <a:gd name="connsiteY26" fmla="*/ 223974 h 597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27430" h="597459">
                  <a:moveTo>
                    <a:pt x="369029" y="534368"/>
                  </a:moveTo>
                  <a:cubicBezTo>
                    <a:pt x="379873" y="557440"/>
                    <a:pt x="379873" y="577446"/>
                    <a:pt x="409326" y="591898"/>
                  </a:cubicBezTo>
                  <a:cubicBezTo>
                    <a:pt x="428220" y="600240"/>
                    <a:pt x="446843" y="597459"/>
                    <a:pt x="468517" y="594679"/>
                  </a:cubicBezTo>
                  <a:cubicBezTo>
                    <a:pt x="514091" y="586059"/>
                    <a:pt x="527430" y="560220"/>
                    <a:pt x="527430" y="511310"/>
                  </a:cubicBezTo>
                  <a:cubicBezTo>
                    <a:pt x="519367" y="548827"/>
                    <a:pt x="497970" y="577446"/>
                    <a:pt x="457680" y="580227"/>
                  </a:cubicBezTo>
                  <a:cubicBezTo>
                    <a:pt x="441560" y="580227"/>
                    <a:pt x="366255" y="568826"/>
                    <a:pt x="377093" y="542988"/>
                  </a:cubicBezTo>
                  <a:lnTo>
                    <a:pt x="369029" y="534368"/>
                  </a:lnTo>
                  <a:close/>
                  <a:moveTo>
                    <a:pt x="352638" y="299001"/>
                  </a:moveTo>
                  <a:cubicBezTo>
                    <a:pt x="344574" y="387930"/>
                    <a:pt x="427942" y="324846"/>
                    <a:pt x="451841" y="290110"/>
                  </a:cubicBezTo>
                  <a:cubicBezTo>
                    <a:pt x="436006" y="301788"/>
                    <a:pt x="350135" y="365143"/>
                    <a:pt x="355418" y="304562"/>
                  </a:cubicBezTo>
                  <a:close/>
                  <a:moveTo>
                    <a:pt x="500751" y="200631"/>
                  </a:moveTo>
                  <a:cubicBezTo>
                    <a:pt x="543544" y="209251"/>
                    <a:pt x="522147" y="249541"/>
                    <a:pt x="497970" y="269548"/>
                  </a:cubicBezTo>
                  <a:cubicBezTo>
                    <a:pt x="514091" y="255374"/>
                    <a:pt x="516871" y="215083"/>
                    <a:pt x="495190" y="206471"/>
                  </a:cubicBezTo>
                  <a:lnTo>
                    <a:pt x="500751" y="200631"/>
                  </a:lnTo>
                  <a:close/>
                  <a:moveTo>
                    <a:pt x="438508" y="106426"/>
                  </a:moveTo>
                  <a:cubicBezTo>
                    <a:pt x="457402" y="77807"/>
                    <a:pt x="508808" y="115046"/>
                    <a:pt x="508808" y="69187"/>
                  </a:cubicBezTo>
                  <a:cubicBezTo>
                    <a:pt x="511588" y="28897"/>
                    <a:pt x="462956" y="14445"/>
                    <a:pt x="438501" y="0"/>
                  </a:cubicBezTo>
                  <a:cubicBezTo>
                    <a:pt x="468239" y="26116"/>
                    <a:pt x="514091" y="69187"/>
                    <a:pt x="454900" y="89200"/>
                  </a:cubicBezTo>
                  <a:close/>
                  <a:moveTo>
                    <a:pt x="282331" y="157839"/>
                  </a:moveTo>
                  <a:cubicBezTo>
                    <a:pt x="273989" y="206742"/>
                    <a:pt x="368473" y="203968"/>
                    <a:pt x="339020" y="131715"/>
                  </a:cubicBezTo>
                  <a:cubicBezTo>
                    <a:pt x="336239" y="151999"/>
                    <a:pt x="317345" y="203968"/>
                    <a:pt x="290388" y="172291"/>
                  </a:cubicBezTo>
                  <a:close/>
                  <a:moveTo>
                    <a:pt x="0" y="223974"/>
                  </a:moveTo>
                  <a:cubicBezTo>
                    <a:pt x="29731" y="270104"/>
                    <a:pt x="53908" y="324568"/>
                    <a:pt x="115880" y="301781"/>
                  </a:cubicBezTo>
                  <a:cubicBezTo>
                    <a:pt x="158673" y="284278"/>
                    <a:pt x="166729" y="206742"/>
                    <a:pt x="158673" y="166173"/>
                  </a:cubicBezTo>
                  <a:cubicBezTo>
                    <a:pt x="148106" y="203690"/>
                    <a:pt x="140050" y="258432"/>
                    <a:pt x="99760" y="275658"/>
                  </a:cubicBezTo>
                  <a:cubicBezTo>
                    <a:pt x="61965" y="295949"/>
                    <a:pt x="29731" y="255652"/>
                    <a:pt x="2774" y="235368"/>
                  </a:cubicBezTo>
                  <a:cubicBezTo>
                    <a:pt x="2774" y="232587"/>
                    <a:pt x="2774" y="226748"/>
                    <a:pt x="5554" y="223974"/>
                  </a:cubicBezTo>
                  <a:close/>
                </a:path>
              </a:pathLst>
            </a:custGeom>
            <a:solidFill>
              <a:srgbClr val="67002B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2" name="Freeform: Shape 1718">
              <a:extLst>
                <a:ext uri="{FF2B5EF4-FFF2-40B4-BE49-F238E27FC236}">
                  <a16:creationId xmlns:a16="http://schemas.microsoft.com/office/drawing/2014/main" id="{4DC66B30-EFC1-CAF7-0176-DE407CE044F5}"/>
                </a:ext>
              </a:extLst>
            </p:cNvPr>
            <p:cNvSpPr/>
            <p:nvPr/>
          </p:nvSpPr>
          <p:spPr>
            <a:xfrm>
              <a:off x="5796865" y="5052586"/>
              <a:ext cx="508448" cy="511497"/>
            </a:xfrm>
            <a:custGeom>
              <a:avLst/>
              <a:gdLst>
                <a:gd name="connsiteX0" fmla="*/ 112485 w 508471"/>
                <a:gd name="connsiteY0" fmla="*/ 86900 h 511512"/>
                <a:gd name="connsiteX1" fmla="*/ 4669 w 508471"/>
                <a:gd name="connsiteY1" fmla="*/ 187501 h 511512"/>
                <a:gd name="connsiteX2" fmla="*/ 114988 w 508471"/>
                <a:gd name="connsiteY2" fmla="*/ 92462 h 511512"/>
                <a:gd name="connsiteX3" fmla="*/ 112485 w 508471"/>
                <a:gd name="connsiteY3" fmla="*/ 86900 h 511512"/>
                <a:gd name="connsiteX4" fmla="*/ 417047 w 508471"/>
                <a:gd name="connsiteY4" fmla="*/ 481 h 511512"/>
                <a:gd name="connsiteX5" fmla="*/ 398153 w 508471"/>
                <a:gd name="connsiteY5" fmla="*/ 63565 h 511512"/>
                <a:gd name="connsiteX6" fmla="*/ 422330 w 508471"/>
                <a:gd name="connsiteY6" fmla="*/ 3261 h 511512"/>
                <a:gd name="connsiteX7" fmla="*/ 508472 w 508471"/>
                <a:gd name="connsiteY7" fmla="*/ 463166 h 511512"/>
                <a:gd name="connsiteX8" fmla="*/ 435941 w 508471"/>
                <a:gd name="connsiteY8" fmla="*/ 483172 h 511512"/>
                <a:gd name="connsiteX9" fmla="*/ 390089 w 508471"/>
                <a:gd name="connsiteY9" fmla="*/ 511513 h 511512"/>
                <a:gd name="connsiteX10" fmla="*/ 435941 w 508471"/>
                <a:gd name="connsiteY10" fmla="*/ 503178 h 511512"/>
                <a:gd name="connsiteX11" fmla="*/ 505969 w 508471"/>
                <a:gd name="connsiteY11" fmla="*/ 468998 h 511512"/>
                <a:gd name="connsiteX12" fmla="*/ 508472 w 508471"/>
                <a:gd name="connsiteY12" fmla="*/ 463159 h 511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08471" h="511512">
                  <a:moveTo>
                    <a:pt x="112485" y="86900"/>
                  </a:moveTo>
                  <a:cubicBezTo>
                    <a:pt x="74691" y="83842"/>
                    <a:pt x="-22295" y="138591"/>
                    <a:pt x="4669" y="187501"/>
                  </a:cubicBezTo>
                  <a:cubicBezTo>
                    <a:pt x="4669" y="158875"/>
                    <a:pt x="85528" y="78017"/>
                    <a:pt x="114988" y="92462"/>
                  </a:cubicBezTo>
                  <a:lnTo>
                    <a:pt x="112485" y="86900"/>
                  </a:lnTo>
                  <a:close/>
                  <a:moveTo>
                    <a:pt x="417047" y="481"/>
                  </a:moveTo>
                  <a:cubicBezTo>
                    <a:pt x="384535" y="-5359"/>
                    <a:pt x="395373" y="43551"/>
                    <a:pt x="398153" y="63565"/>
                  </a:cubicBezTo>
                  <a:cubicBezTo>
                    <a:pt x="398153" y="46332"/>
                    <a:pt x="398153" y="-2300"/>
                    <a:pt x="422330" y="3261"/>
                  </a:cubicBezTo>
                  <a:close/>
                  <a:moveTo>
                    <a:pt x="508472" y="463166"/>
                  </a:moveTo>
                  <a:cubicBezTo>
                    <a:pt x="487075" y="489004"/>
                    <a:pt x="465401" y="489004"/>
                    <a:pt x="435941" y="483172"/>
                  </a:cubicBezTo>
                  <a:cubicBezTo>
                    <a:pt x="414266" y="480392"/>
                    <a:pt x="387316" y="477611"/>
                    <a:pt x="390089" y="511513"/>
                  </a:cubicBezTo>
                  <a:cubicBezTo>
                    <a:pt x="392870" y="497346"/>
                    <a:pt x="411771" y="500398"/>
                    <a:pt x="435941" y="503178"/>
                  </a:cubicBezTo>
                  <a:cubicBezTo>
                    <a:pt x="465401" y="508739"/>
                    <a:pt x="500415" y="511520"/>
                    <a:pt x="505969" y="468998"/>
                  </a:cubicBezTo>
                  <a:lnTo>
                    <a:pt x="508472" y="463159"/>
                  </a:lnTo>
                  <a:close/>
                </a:path>
              </a:pathLst>
            </a:custGeom>
            <a:solidFill>
              <a:srgbClr val="9C4E65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3" name="Freeform: Shape 1719">
              <a:extLst>
                <a:ext uri="{FF2B5EF4-FFF2-40B4-BE49-F238E27FC236}">
                  <a16:creationId xmlns:a16="http://schemas.microsoft.com/office/drawing/2014/main" id="{2901A168-5838-13DE-EBB5-8310446D4BED}"/>
                </a:ext>
              </a:extLst>
            </p:cNvPr>
            <p:cNvSpPr/>
            <p:nvPr/>
          </p:nvSpPr>
          <p:spPr>
            <a:xfrm>
              <a:off x="5680664" y="4926634"/>
              <a:ext cx="813063" cy="841977"/>
            </a:xfrm>
            <a:custGeom>
              <a:avLst/>
              <a:gdLst>
                <a:gd name="connsiteX0" fmla="*/ 231746 w 813098"/>
                <a:gd name="connsiteY0" fmla="*/ 54742 h 842002"/>
                <a:gd name="connsiteX1" fmla="*/ 228965 w 813098"/>
                <a:gd name="connsiteY1" fmla="*/ 51962 h 842002"/>
                <a:gd name="connsiteX2" fmla="*/ 32512 w 813098"/>
                <a:gd name="connsiteY2" fmla="*/ 218420 h 842002"/>
                <a:gd name="connsiteX3" fmla="*/ 0 w 813098"/>
                <a:gd name="connsiteY3" fmla="*/ 382376 h 842002"/>
                <a:gd name="connsiteX4" fmla="*/ 51406 w 813098"/>
                <a:gd name="connsiteY4" fmla="*/ 606350 h 842002"/>
                <a:gd name="connsiteX5" fmla="*/ 258710 w 813098"/>
                <a:gd name="connsiteY5" fmla="*/ 798925 h 842002"/>
                <a:gd name="connsiteX6" fmla="*/ 517149 w 813098"/>
                <a:gd name="connsiteY6" fmla="*/ 842002 h 842002"/>
                <a:gd name="connsiteX7" fmla="*/ 581617 w 813098"/>
                <a:gd name="connsiteY7" fmla="*/ 839222 h 842002"/>
                <a:gd name="connsiteX8" fmla="*/ 724447 w 813098"/>
                <a:gd name="connsiteY8" fmla="*/ 735848 h 842002"/>
                <a:gd name="connsiteX9" fmla="*/ 786419 w 813098"/>
                <a:gd name="connsiteY9" fmla="*/ 560499 h 842002"/>
                <a:gd name="connsiteX10" fmla="*/ 813098 w 813098"/>
                <a:gd name="connsiteY10" fmla="*/ 370704 h 842002"/>
                <a:gd name="connsiteX11" fmla="*/ 745850 w 813098"/>
                <a:gd name="connsiteY11" fmla="*/ 155343 h 842002"/>
                <a:gd name="connsiteX12" fmla="*/ 457951 w 813098"/>
                <a:gd name="connsiteY12" fmla="*/ 0 h 842002"/>
                <a:gd name="connsiteX13" fmla="*/ 417376 w 813098"/>
                <a:gd name="connsiteY13" fmla="*/ 3059 h 842002"/>
                <a:gd name="connsiteX14" fmla="*/ 228972 w 813098"/>
                <a:gd name="connsiteY14" fmla="*/ 51969 h 842002"/>
                <a:gd name="connsiteX15" fmla="*/ 231753 w 813098"/>
                <a:gd name="connsiteY15" fmla="*/ 54749 h 842002"/>
                <a:gd name="connsiteX16" fmla="*/ 228972 w 813098"/>
                <a:gd name="connsiteY16" fmla="*/ 51969 h 842002"/>
                <a:gd name="connsiteX17" fmla="*/ 231753 w 813098"/>
                <a:gd name="connsiteY17" fmla="*/ 54749 h 842002"/>
                <a:gd name="connsiteX18" fmla="*/ 231753 w 813098"/>
                <a:gd name="connsiteY18" fmla="*/ 57523 h 842002"/>
                <a:gd name="connsiteX19" fmla="*/ 417376 w 813098"/>
                <a:gd name="connsiteY19" fmla="*/ 8613 h 842002"/>
                <a:gd name="connsiteX20" fmla="*/ 457951 w 813098"/>
                <a:gd name="connsiteY20" fmla="*/ 5832 h 842002"/>
                <a:gd name="connsiteX21" fmla="*/ 740560 w 813098"/>
                <a:gd name="connsiteY21" fmla="*/ 158117 h 842002"/>
                <a:gd name="connsiteX22" fmla="*/ 807808 w 813098"/>
                <a:gd name="connsiteY22" fmla="*/ 370704 h 842002"/>
                <a:gd name="connsiteX23" fmla="*/ 780858 w 813098"/>
                <a:gd name="connsiteY23" fmla="*/ 557718 h 842002"/>
                <a:gd name="connsiteX24" fmla="*/ 718886 w 813098"/>
                <a:gd name="connsiteY24" fmla="*/ 732789 h 842002"/>
                <a:gd name="connsiteX25" fmla="*/ 581610 w 813098"/>
                <a:gd name="connsiteY25" fmla="*/ 833383 h 842002"/>
                <a:gd name="connsiteX26" fmla="*/ 517142 w 813098"/>
                <a:gd name="connsiteY26" fmla="*/ 836441 h 842002"/>
                <a:gd name="connsiteX27" fmla="*/ 258703 w 813098"/>
                <a:gd name="connsiteY27" fmla="*/ 793370 h 842002"/>
                <a:gd name="connsiteX28" fmla="*/ 56682 w 813098"/>
                <a:gd name="connsiteY28" fmla="*/ 603569 h 842002"/>
                <a:gd name="connsiteX29" fmla="*/ 5547 w 813098"/>
                <a:gd name="connsiteY29" fmla="*/ 382376 h 842002"/>
                <a:gd name="connsiteX30" fmla="*/ 37781 w 813098"/>
                <a:gd name="connsiteY30" fmla="*/ 221479 h 842002"/>
                <a:gd name="connsiteX31" fmla="*/ 231746 w 813098"/>
                <a:gd name="connsiteY31" fmla="*/ 57523 h 842002"/>
                <a:gd name="connsiteX32" fmla="*/ 231746 w 813098"/>
                <a:gd name="connsiteY32" fmla="*/ 54742 h 84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813098" h="842002">
                  <a:moveTo>
                    <a:pt x="231746" y="54742"/>
                  </a:moveTo>
                  <a:lnTo>
                    <a:pt x="228965" y="51962"/>
                  </a:lnTo>
                  <a:cubicBezTo>
                    <a:pt x="134774" y="80595"/>
                    <a:pt x="61965" y="149511"/>
                    <a:pt x="32512" y="218420"/>
                  </a:cubicBezTo>
                  <a:cubicBezTo>
                    <a:pt x="10837" y="267330"/>
                    <a:pt x="0" y="324846"/>
                    <a:pt x="0" y="382376"/>
                  </a:cubicBezTo>
                  <a:cubicBezTo>
                    <a:pt x="0" y="462685"/>
                    <a:pt x="18894" y="546047"/>
                    <a:pt x="51406" y="606350"/>
                  </a:cubicBezTo>
                  <a:cubicBezTo>
                    <a:pt x="94476" y="686938"/>
                    <a:pt x="172568" y="776138"/>
                    <a:pt x="258710" y="798925"/>
                  </a:cubicBezTo>
                  <a:cubicBezTo>
                    <a:pt x="336795" y="819216"/>
                    <a:pt x="431001" y="842002"/>
                    <a:pt x="517149" y="842002"/>
                  </a:cubicBezTo>
                  <a:cubicBezTo>
                    <a:pt x="538546" y="842002"/>
                    <a:pt x="560220" y="842002"/>
                    <a:pt x="581617" y="839222"/>
                  </a:cubicBezTo>
                  <a:cubicBezTo>
                    <a:pt x="648864" y="827822"/>
                    <a:pt x="694716" y="787531"/>
                    <a:pt x="724447" y="735848"/>
                  </a:cubicBezTo>
                  <a:cubicBezTo>
                    <a:pt x="753907" y="684157"/>
                    <a:pt x="772801" y="620802"/>
                    <a:pt x="786419" y="560499"/>
                  </a:cubicBezTo>
                  <a:cubicBezTo>
                    <a:pt x="802539" y="502976"/>
                    <a:pt x="813098" y="436840"/>
                    <a:pt x="813098" y="370704"/>
                  </a:cubicBezTo>
                  <a:cubicBezTo>
                    <a:pt x="813098" y="290395"/>
                    <a:pt x="796978" y="212859"/>
                    <a:pt x="745850" y="155343"/>
                  </a:cubicBezTo>
                  <a:cubicBezTo>
                    <a:pt x="665249" y="63362"/>
                    <a:pt x="573553" y="0"/>
                    <a:pt x="457951" y="0"/>
                  </a:cubicBezTo>
                  <a:cubicBezTo>
                    <a:pt x="444326" y="0"/>
                    <a:pt x="430994" y="0"/>
                    <a:pt x="417376" y="3059"/>
                  </a:cubicBezTo>
                  <a:cubicBezTo>
                    <a:pt x="352909" y="8620"/>
                    <a:pt x="307057" y="31678"/>
                    <a:pt x="228972" y="51969"/>
                  </a:cubicBezTo>
                  <a:lnTo>
                    <a:pt x="231753" y="54749"/>
                  </a:lnTo>
                  <a:lnTo>
                    <a:pt x="228972" y="51969"/>
                  </a:lnTo>
                  <a:lnTo>
                    <a:pt x="231753" y="54749"/>
                  </a:lnTo>
                  <a:lnTo>
                    <a:pt x="231753" y="57523"/>
                  </a:lnTo>
                  <a:cubicBezTo>
                    <a:pt x="309838" y="34736"/>
                    <a:pt x="355411" y="14452"/>
                    <a:pt x="417376" y="8613"/>
                  </a:cubicBezTo>
                  <a:cubicBezTo>
                    <a:pt x="430994" y="5832"/>
                    <a:pt x="444333" y="5832"/>
                    <a:pt x="457951" y="5832"/>
                  </a:cubicBezTo>
                  <a:cubicBezTo>
                    <a:pt x="570772" y="5832"/>
                    <a:pt x="662475" y="66136"/>
                    <a:pt x="740560" y="158117"/>
                  </a:cubicBezTo>
                  <a:cubicBezTo>
                    <a:pt x="791695" y="215639"/>
                    <a:pt x="807808" y="293168"/>
                    <a:pt x="807808" y="370704"/>
                  </a:cubicBezTo>
                  <a:cubicBezTo>
                    <a:pt x="807808" y="436840"/>
                    <a:pt x="796971" y="500195"/>
                    <a:pt x="780858" y="557718"/>
                  </a:cubicBezTo>
                  <a:cubicBezTo>
                    <a:pt x="767511" y="618021"/>
                    <a:pt x="748617" y="681105"/>
                    <a:pt x="718886" y="732789"/>
                  </a:cubicBezTo>
                  <a:cubicBezTo>
                    <a:pt x="689433" y="781699"/>
                    <a:pt x="646355" y="821989"/>
                    <a:pt x="581610" y="833383"/>
                  </a:cubicBezTo>
                  <a:cubicBezTo>
                    <a:pt x="560213" y="836441"/>
                    <a:pt x="538539" y="836441"/>
                    <a:pt x="517142" y="836441"/>
                  </a:cubicBezTo>
                  <a:cubicBezTo>
                    <a:pt x="430994" y="836441"/>
                    <a:pt x="336788" y="813377"/>
                    <a:pt x="258703" y="793370"/>
                  </a:cubicBezTo>
                  <a:cubicBezTo>
                    <a:pt x="177838" y="770306"/>
                    <a:pt x="96972" y="684164"/>
                    <a:pt x="56682" y="603569"/>
                  </a:cubicBezTo>
                  <a:cubicBezTo>
                    <a:pt x="24441" y="546047"/>
                    <a:pt x="5547" y="462685"/>
                    <a:pt x="5547" y="382376"/>
                  </a:cubicBezTo>
                  <a:cubicBezTo>
                    <a:pt x="5547" y="324853"/>
                    <a:pt x="16391" y="267330"/>
                    <a:pt x="37781" y="221479"/>
                  </a:cubicBezTo>
                  <a:cubicBezTo>
                    <a:pt x="67519" y="152562"/>
                    <a:pt x="137547" y="86427"/>
                    <a:pt x="231746" y="57523"/>
                  </a:cubicBezTo>
                  <a:lnTo>
                    <a:pt x="231746" y="54742"/>
                  </a:lnTo>
                  <a:close/>
                </a:path>
              </a:pathLst>
            </a:custGeom>
            <a:solidFill>
              <a:srgbClr val="333333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4" name="Freeform: Shape 1720">
              <a:extLst>
                <a:ext uri="{FF2B5EF4-FFF2-40B4-BE49-F238E27FC236}">
                  <a16:creationId xmlns:a16="http://schemas.microsoft.com/office/drawing/2014/main" id="{9F1458DF-385A-4443-6344-7FE2E88A2F86}"/>
                </a:ext>
              </a:extLst>
            </p:cNvPr>
            <p:cNvSpPr/>
            <p:nvPr/>
          </p:nvSpPr>
          <p:spPr>
            <a:xfrm>
              <a:off x="5780402" y="5030005"/>
              <a:ext cx="578546" cy="646350"/>
            </a:xfrm>
            <a:custGeom>
              <a:avLst/>
              <a:gdLst>
                <a:gd name="connsiteX0" fmla="*/ 441289 w 578571"/>
                <a:gd name="connsiteY0" fmla="*/ 0 h 646369"/>
                <a:gd name="connsiteX1" fmla="*/ 403779 w 578571"/>
                <a:gd name="connsiteY1" fmla="*/ 14452 h 646369"/>
                <a:gd name="connsiteX2" fmla="*/ 387659 w 578571"/>
                <a:gd name="connsiteY2" fmla="*/ 51969 h 646369"/>
                <a:gd name="connsiteX3" fmla="*/ 392942 w 578571"/>
                <a:gd name="connsiteY3" fmla="*/ 89200 h 646369"/>
                <a:gd name="connsiteX4" fmla="*/ 390161 w 578571"/>
                <a:gd name="connsiteY4" fmla="*/ 103652 h 646369"/>
                <a:gd name="connsiteX5" fmla="*/ 382098 w 578571"/>
                <a:gd name="connsiteY5" fmla="*/ 117826 h 646369"/>
                <a:gd name="connsiteX6" fmla="*/ 376821 w 578571"/>
                <a:gd name="connsiteY6" fmla="*/ 123665 h 646369"/>
                <a:gd name="connsiteX7" fmla="*/ 368758 w 578571"/>
                <a:gd name="connsiteY7" fmla="*/ 117826 h 646369"/>
                <a:gd name="connsiteX8" fmla="*/ 352644 w 578571"/>
                <a:gd name="connsiteY8" fmla="*/ 97820 h 646369"/>
                <a:gd name="connsiteX9" fmla="*/ 339027 w 578571"/>
                <a:gd name="connsiteY9" fmla="*/ 80588 h 646369"/>
                <a:gd name="connsiteX10" fmla="*/ 312076 w 578571"/>
                <a:gd name="connsiteY10" fmla="*/ 66136 h 646369"/>
                <a:gd name="connsiteX11" fmla="*/ 298729 w 578571"/>
                <a:gd name="connsiteY11" fmla="*/ 71975 h 646369"/>
                <a:gd name="connsiteX12" fmla="*/ 279842 w 578571"/>
                <a:gd name="connsiteY12" fmla="*/ 109213 h 646369"/>
                <a:gd name="connsiteX13" fmla="*/ 274559 w 578571"/>
                <a:gd name="connsiteY13" fmla="*/ 115046 h 646369"/>
                <a:gd name="connsiteX14" fmla="*/ 223425 w 578571"/>
                <a:gd name="connsiteY14" fmla="*/ 123665 h 646369"/>
                <a:gd name="connsiteX15" fmla="*/ 188411 w 578571"/>
                <a:gd name="connsiteY15" fmla="*/ 123665 h 646369"/>
                <a:gd name="connsiteX16" fmla="*/ 166736 w 578571"/>
                <a:gd name="connsiteY16" fmla="*/ 106426 h 646369"/>
                <a:gd name="connsiteX17" fmla="*/ 131722 w 578571"/>
                <a:gd name="connsiteY17" fmla="*/ 91981 h 646369"/>
                <a:gd name="connsiteX18" fmla="*/ 118389 w 578571"/>
                <a:gd name="connsiteY18" fmla="*/ 91981 h 646369"/>
                <a:gd name="connsiteX19" fmla="*/ 16127 w 578571"/>
                <a:gd name="connsiteY19" fmla="*/ 155336 h 646369"/>
                <a:gd name="connsiteX20" fmla="*/ 0 w 578571"/>
                <a:gd name="connsiteY20" fmla="*/ 215639 h 646369"/>
                <a:gd name="connsiteX21" fmla="*/ 53637 w 578571"/>
                <a:gd name="connsiteY21" fmla="*/ 333466 h 646369"/>
                <a:gd name="connsiteX22" fmla="*/ 126446 w 578571"/>
                <a:gd name="connsiteY22" fmla="*/ 359311 h 646369"/>
                <a:gd name="connsiteX23" fmla="*/ 180354 w 578571"/>
                <a:gd name="connsiteY23" fmla="*/ 339020 h 646369"/>
                <a:gd name="connsiteX24" fmla="*/ 204531 w 578571"/>
                <a:gd name="connsiteY24" fmla="*/ 278723 h 646369"/>
                <a:gd name="connsiteX25" fmla="*/ 209814 w 578571"/>
                <a:gd name="connsiteY25" fmla="*/ 212588 h 646369"/>
                <a:gd name="connsiteX26" fmla="*/ 212595 w 578571"/>
                <a:gd name="connsiteY26" fmla="*/ 178130 h 646369"/>
                <a:gd name="connsiteX27" fmla="*/ 228708 w 578571"/>
                <a:gd name="connsiteY27" fmla="*/ 155336 h 646369"/>
                <a:gd name="connsiteX28" fmla="*/ 260942 w 578571"/>
                <a:gd name="connsiteY28" fmla="*/ 143672 h 646369"/>
                <a:gd name="connsiteX29" fmla="*/ 287899 w 578571"/>
                <a:gd name="connsiteY29" fmla="*/ 160897 h 646369"/>
                <a:gd name="connsiteX30" fmla="*/ 290680 w 578571"/>
                <a:gd name="connsiteY30" fmla="*/ 175349 h 646369"/>
                <a:gd name="connsiteX31" fmla="*/ 287899 w 578571"/>
                <a:gd name="connsiteY31" fmla="*/ 201194 h 646369"/>
                <a:gd name="connsiteX32" fmla="*/ 306793 w 578571"/>
                <a:gd name="connsiteY32" fmla="*/ 235646 h 646369"/>
                <a:gd name="connsiteX33" fmla="*/ 333751 w 578571"/>
                <a:gd name="connsiteY33" fmla="*/ 241485 h 646369"/>
                <a:gd name="connsiteX34" fmla="*/ 379602 w 578571"/>
                <a:gd name="connsiteY34" fmla="*/ 227033 h 646369"/>
                <a:gd name="connsiteX35" fmla="*/ 387666 w 578571"/>
                <a:gd name="connsiteY35" fmla="*/ 195355 h 646369"/>
                <a:gd name="connsiteX36" fmla="*/ 387666 w 578571"/>
                <a:gd name="connsiteY36" fmla="*/ 183962 h 646369"/>
                <a:gd name="connsiteX37" fmla="*/ 392942 w 578571"/>
                <a:gd name="connsiteY37" fmla="*/ 158117 h 646369"/>
                <a:gd name="connsiteX38" fmla="*/ 409055 w 578571"/>
                <a:gd name="connsiteY38" fmla="*/ 152277 h 646369"/>
                <a:gd name="connsiteX39" fmla="*/ 436013 w 578571"/>
                <a:gd name="connsiteY39" fmla="*/ 163956 h 646369"/>
                <a:gd name="connsiteX40" fmla="*/ 457409 w 578571"/>
                <a:gd name="connsiteY40" fmla="*/ 186742 h 646369"/>
                <a:gd name="connsiteX41" fmla="*/ 468253 w 578571"/>
                <a:gd name="connsiteY41" fmla="*/ 221201 h 646369"/>
                <a:gd name="connsiteX42" fmla="*/ 452126 w 578571"/>
                <a:gd name="connsiteY42" fmla="*/ 258710 h 646369"/>
                <a:gd name="connsiteX43" fmla="*/ 417119 w 578571"/>
                <a:gd name="connsiteY43" fmla="*/ 275943 h 646369"/>
                <a:gd name="connsiteX44" fmla="*/ 379602 w 578571"/>
                <a:gd name="connsiteY44" fmla="*/ 293168 h 646369"/>
                <a:gd name="connsiteX45" fmla="*/ 357928 w 578571"/>
                <a:gd name="connsiteY45" fmla="*/ 344859 h 646369"/>
                <a:gd name="connsiteX46" fmla="*/ 368765 w 578571"/>
                <a:gd name="connsiteY46" fmla="*/ 382098 h 646369"/>
                <a:gd name="connsiteX47" fmla="*/ 403779 w 578571"/>
                <a:gd name="connsiteY47" fmla="*/ 399323 h 646369"/>
                <a:gd name="connsiteX48" fmla="*/ 425175 w 578571"/>
                <a:gd name="connsiteY48" fmla="*/ 396543 h 646369"/>
                <a:gd name="connsiteX49" fmla="*/ 476303 w 578571"/>
                <a:gd name="connsiteY49" fmla="*/ 353472 h 646369"/>
                <a:gd name="connsiteX50" fmla="*/ 489928 w 578571"/>
                <a:gd name="connsiteY50" fmla="*/ 333466 h 646369"/>
                <a:gd name="connsiteX51" fmla="*/ 500480 w 578571"/>
                <a:gd name="connsiteY51" fmla="*/ 324846 h 646369"/>
                <a:gd name="connsiteX52" fmla="*/ 503260 w 578571"/>
                <a:gd name="connsiteY52" fmla="*/ 327627 h 646369"/>
                <a:gd name="connsiteX53" fmla="*/ 511324 w 578571"/>
                <a:gd name="connsiteY53" fmla="*/ 353472 h 646369"/>
                <a:gd name="connsiteX54" fmla="*/ 532992 w 578571"/>
                <a:gd name="connsiteY54" fmla="*/ 436840 h 646369"/>
                <a:gd name="connsiteX55" fmla="*/ 530211 w 578571"/>
                <a:gd name="connsiteY55" fmla="*/ 445460 h 646369"/>
                <a:gd name="connsiteX56" fmla="*/ 514098 w 578571"/>
                <a:gd name="connsiteY56" fmla="*/ 477130 h 646369"/>
                <a:gd name="connsiteX57" fmla="*/ 473807 w 578571"/>
                <a:gd name="connsiteY57" fmla="*/ 488531 h 646369"/>
                <a:gd name="connsiteX58" fmla="*/ 471027 w 578571"/>
                <a:gd name="connsiteY58" fmla="*/ 488531 h 646369"/>
                <a:gd name="connsiteX59" fmla="*/ 427956 w 578571"/>
                <a:gd name="connsiteY59" fmla="*/ 482691 h 646369"/>
                <a:gd name="connsiteX60" fmla="*/ 411836 w 578571"/>
                <a:gd name="connsiteY60" fmla="*/ 488531 h 646369"/>
                <a:gd name="connsiteX61" fmla="*/ 395715 w 578571"/>
                <a:gd name="connsiteY61" fmla="*/ 508537 h 646369"/>
                <a:gd name="connsiteX62" fmla="*/ 382104 w 578571"/>
                <a:gd name="connsiteY62" fmla="*/ 560220 h 646369"/>
                <a:gd name="connsiteX63" fmla="*/ 398218 w 578571"/>
                <a:gd name="connsiteY63" fmla="*/ 620524 h 646369"/>
                <a:gd name="connsiteX64" fmla="*/ 473807 w 578571"/>
                <a:gd name="connsiteY64" fmla="*/ 646369 h 646369"/>
                <a:gd name="connsiteX65" fmla="*/ 519381 w 578571"/>
                <a:gd name="connsiteY65" fmla="*/ 640808 h 646369"/>
                <a:gd name="connsiteX66" fmla="*/ 527437 w 578571"/>
                <a:gd name="connsiteY66" fmla="*/ 634969 h 646369"/>
                <a:gd name="connsiteX67" fmla="*/ 473807 w 578571"/>
                <a:gd name="connsiteY67" fmla="*/ 643589 h 646369"/>
                <a:gd name="connsiteX68" fmla="*/ 400998 w 578571"/>
                <a:gd name="connsiteY68" fmla="*/ 620524 h 646369"/>
                <a:gd name="connsiteX69" fmla="*/ 395715 w 578571"/>
                <a:gd name="connsiteY69" fmla="*/ 508537 h 646369"/>
                <a:gd name="connsiteX70" fmla="*/ 427956 w 578571"/>
                <a:gd name="connsiteY70" fmla="*/ 485750 h 646369"/>
                <a:gd name="connsiteX71" fmla="*/ 471027 w 578571"/>
                <a:gd name="connsiteY71" fmla="*/ 491311 h 646369"/>
                <a:gd name="connsiteX72" fmla="*/ 532992 w 578571"/>
                <a:gd name="connsiteY72" fmla="*/ 445453 h 646369"/>
                <a:gd name="connsiteX73" fmla="*/ 514098 w 578571"/>
                <a:gd name="connsiteY73" fmla="*/ 350691 h 646369"/>
                <a:gd name="connsiteX74" fmla="*/ 500480 w 578571"/>
                <a:gd name="connsiteY74" fmla="*/ 321794 h 646369"/>
                <a:gd name="connsiteX75" fmla="*/ 473807 w 578571"/>
                <a:gd name="connsiteY75" fmla="*/ 350691 h 646369"/>
                <a:gd name="connsiteX76" fmla="*/ 425175 w 578571"/>
                <a:gd name="connsiteY76" fmla="*/ 393769 h 646369"/>
                <a:gd name="connsiteX77" fmla="*/ 403779 w 578571"/>
                <a:gd name="connsiteY77" fmla="*/ 396550 h 646369"/>
                <a:gd name="connsiteX78" fmla="*/ 382104 w 578571"/>
                <a:gd name="connsiteY78" fmla="*/ 295949 h 646369"/>
                <a:gd name="connsiteX79" fmla="*/ 454906 w 578571"/>
                <a:gd name="connsiteY79" fmla="*/ 261491 h 646369"/>
                <a:gd name="connsiteX80" fmla="*/ 460190 w 578571"/>
                <a:gd name="connsiteY80" fmla="*/ 186742 h 646369"/>
                <a:gd name="connsiteX81" fmla="*/ 409055 w 578571"/>
                <a:gd name="connsiteY81" fmla="*/ 149504 h 646369"/>
                <a:gd name="connsiteX82" fmla="*/ 392942 w 578571"/>
                <a:gd name="connsiteY82" fmla="*/ 155343 h 646369"/>
                <a:gd name="connsiteX83" fmla="*/ 376821 w 578571"/>
                <a:gd name="connsiteY83" fmla="*/ 224252 h 646369"/>
                <a:gd name="connsiteX84" fmla="*/ 333751 w 578571"/>
                <a:gd name="connsiteY84" fmla="*/ 238711 h 646369"/>
                <a:gd name="connsiteX85" fmla="*/ 306793 w 578571"/>
                <a:gd name="connsiteY85" fmla="*/ 232872 h 646369"/>
                <a:gd name="connsiteX86" fmla="*/ 290680 w 578571"/>
                <a:gd name="connsiteY86" fmla="*/ 160897 h 646369"/>
                <a:gd name="connsiteX87" fmla="*/ 260942 w 578571"/>
                <a:gd name="connsiteY87" fmla="*/ 140891 h 646369"/>
                <a:gd name="connsiteX88" fmla="*/ 228708 w 578571"/>
                <a:gd name="connsiteY88" fmla="*/ 152284 h 646369"/>
                <a:gd name="connsiteX89" fmla="*/ 207312 w 578571"/>
                <a:gd name="connsiteY89" fmla="*/ 212588 h 646369"/>
                <a:gd name="connsiteX90" fmla="*/ 177573 w 578571"/>
                <a:gd name="connsiteY90" fmla="*/ 336246 h 646369"/>
                <a:gd name="connsiteX91" fmla="*/ 126446 w 578571"/>
                <a:gd name="connsiteY91" fmla="*/ 356252 h 646369"/>
                <a:gd name="connsiteX92" fmla="*/ 56418 w 578571"/>
                <a:gd name="connsiteY92" fmla="*/ 330407 h 646369"/>
                <a:gd name="connsiteX93" fmla="*/ 18623 w 578571"/>
                <a:gd name="connsiteY93" fmla="*/ 158117 h 646369"/>
                <a:gd name="connsiteX94" fmla="*/ 118389 w 578571"/>
                <a:gd name="connsiteY94" fmla="*/ 95040 h 646369"/>
                <a:gd name="connsiteX95" fmla="*/ 129227 w 578571"/>
                <a:gd name="connsiteY95" fmla="*/ 95040 h 646369"/>
                <a:gd name="connsiteX96" fmla="*/ 188411 w 578571"/>
                <a:gd name="connsiteY96" fmla="*/ 126439 h 646369"/>
                <a:gd name="connsiteX97" fmla="*/ 223425 w 578571"/>
                <a:gd name="connsiteY97" fmla="*/ 126439 h 646369"/>
                <a:gd name="connsiteX98" fmla="*/ 282616 w 578571"/>
                <a:gd name="connsiteY98" fmla="*/ 112265 h 646369"/>
                <a:gd name="connsiteX99" fmla="*/ 312076 w 578571"/>
                <a:gd name="connsiteY99" fmla="*/ 69194 h 646369"/>
                <a:gd name="connsiteX100" fmla="*/ 336531 w 578571"/>
                <a:gd name="connsiteY100" fmla="*/ 83368 h 646369"/>
                <a:gd name="connsiteX101" fmla="*/ 376821 w 578571"/>
                <a:gd name="connsiteY101" fmla="*/ 126439 h 646369"/>
                <a:gd name="connsiteX102" fmla="*/ 392942 w 578571"/>
                <a:gd name="connsiteY102" fmla="*/ 103652 h 646369"/>
                <a:gd name="connsiteX103" fmla="*/ 406274 w 578571"/>
                <a:gd name="connsiteY103" fmla="*/ 17233 h 646369"/>
                <a:gd name="connsiteX104" fmla="*/ 441289 w 578571"/>
                <a:gd name="connsiteY104" fmla="*/ 3052 h 646369"/>
                <a:gd name="connsiteX105" fmla="*/ 527437 w 578571"/>
                <a:gd name="connsiteY105" fmla="*/ 40297 h 646369"/>
                <a:gd name="connsiteX106" fmla="*/ 516871 w 578571"/>
                <a:gd name="connsiteY106" fmla="*/ 146723 h 646369"/>
                <a:gd name="connsiteX107" fmla="*/ 514098 w 578571"/>
                <a:gd name="connsiteY107" fmla="*/ 146723 h 646369"/>
                <a:gd name="connsiteX108" fmla="*/ 487140 w 578571"/>
                <a:gd name="connsiteY108" fmla="*/ 143665 h 646369"/>
                <a:gd name="connsiteX109" fmla="*/ 473807 w 578571"/>
                <a:gd name="connsiteY109" fmla="*/ 172569 h 646369"/>
                <a:gd name="connsiteX110" fmla="*/ 500480 w 578571"/>
                <a:gd name="connsiteY110" fmla="*/ 215639 h 646369"/>
                <a:gd name="connsiteX111" fmla="*/ 506041 w 578571"/>
                <a:gd name="connsiteY111" fmla="*/ 215639 h 646369"/>
                <a:gd name="connsiteX112" fmla="*/ 519381 w 578571"/>
                <a:gd name="connsiteY112" fmla="*/ 212581 h 646369"/>
                <a:gd name="connsiteX113" fmla="*/ 543558 w 578571"/>
                <a:gd name="connsiteY113" fmla="*/ 221201 h 646369"/>
                <a:gd name="connsiteX114" fmla="*/ 570508 w 578571"/>
                <a:gd name="connsiteY114" fmla="*/ 241485 h 646369"/>
                <a:gd name="connsiteX115" fmla="*/ 546331 w 578571"/>
                <a:gd name="connsiteY115" fmla="*/ 301788 h 646369"/>
                <a:gd name="connsiteX116" fmla="*/ 551892 w 578571"/>
                <a:gd name="connsiteY116" fmla="*/ 445453 h 646369"/>
                <a:gd name="connsiteX117" fmla="*/ 576069 w 578571"/>
                <a:gd name="connsiteY117" fmla="*/ 528821 h 646369"/>
                <a:gd name="connsiteX118" fmla="*/ 565225 w 578571"/>
                <a:gd name="connsiteY118" fmla="*/ 586066 h 646369"/>
                <a:gd name="connsiteX119" fmla="*/ 573289 w 578571"/>
                <a:gd name="connsiteY119" fmla="*/ 574665 h 646369"/>
                <a:gd name="connsiteX120" fmla="*/ 578572 w 578571"/>
                <a:gd name="connsiteY120" fmla="*/ 537434 h 646369"/>
                <a:gd name="connsiteX121" fmla="*/ 578572 w 578571"/>
                <a:gd name="connsiteY121" fmla="*/ 525762 h 646369"/>
                <a:gd name="connsiteX122" fmla="*/ 565225 w 578571"/>
                <a:gd name="connsiteY122" fmla="*/ 485750 h 646369"/>
                <a:gd name="connsiteX123" fmla="*/ 554395 w 578571"/>
                <a:gd name="connsiteY123" fmla="*/ 445453 h 646369"/>
                <a:gd name="connsiteX124" fmla="*/ 543551 w 578571"/>
                <a:gd name="connsiteY124" fmla="*/ 390711 h 646369"/>
                <a:gd name="connsiteX125" fmla="*/ 532992 w 578571"/>
                <a:gd name="connsiteY125" fmla="*/ 342078 h 646369"/>
                <a:gd name="connsiteX126" fmla="*/ 546338 w 578571"/>
                <a:gd name="connsiteY126" fmla="*/ 304562 h 646369"/>
                <a:gd name="connsiteX127" fmla="*/ 565232 w 578571"/>
                <a:gd name="connsiteY127" fmla="*/ 287336 h 646369"/>
                <a:gd name="connsiteX128" fmla="*/ 578565 w 578571"/>
                <a:gd name="connsiteY128" fmla="*/ 261491 h 646369"/>
                <a:gd name="connsiteX129" fmla="*/ 573282 w 578571"/>
                <a:gd name="connsiteY129" fmla="*/ 241485 h 646369"/>
                <a:gd name="connsiteX130" fmla="*/ 559949 w 578571"/>
                <a:gd name="connsiteY130" fmla="*/ 224252 h 646369"/>
                <a:gd name="connsiteX131" fmla="*/ 546331 w 578571"/>
                <a:gd name="connsiteY131" fmla="*/ 218420 h 646369"/>
                <a:gd name="connsiteX132" fmla="*/ 519381 w 578571"/>
                <a:gd name="connsiteY132" fmla="*/ 209800 h 646369"/>
                <a:gd name="connsiteX133" fmla="*/ 506034 w 578571"/>
                <a:gd name="connsiteY133" fmla="*/ 212581 h 646369"/>
                <a:gd name="connsiteX134" fmla="*/ 500480 w 578571"/>
                <a:gd name="connsiteY134" fmla="*/ 212581 h 646369"/>
                <a:gd name="connsiteX135" fmla="*/ 492423 w 578571"/>
                <a:gd name="connsiteY135" fmla="*/ 209800 h 646369"/>
                <a:gd name="connsiteX136" fmla="*/ 481857 w 578571"/>
                <a:gd name="connsiteY136" fmla="*/ 189794 h 646369"/>
                <a:gd name="connsiteX137" fmla="*/ 476303 w 578571"/>
                <a:gd name="connsiteY137" fmla="*/ 172569 h 646369"/>
                <a:gd name="connsiteX138" fmla="*/ 473800 w 578571"/>
                <a:gd name="connsiteY138" fmla="*/ 158117 h 646369"/>
                <a:gd name="connsiteX139" fmla="*/ 476303 w 578571"/>
                <a:gd name="connsiteY139" fmla="*/ 149504 h 646369"/>
                <a:gd name="connsiteX140" fmla="*/ 487147 w 578571"/>
                <a:gd name="connsiteY140" fmla="*/ 146723 h 646369"/>
                <a:gd name="connsiteX141" fmla="*/ 514098 w 578571"/>
                <a:gd name="connsiteY141" fmla="*/ 149504 h 646369"/>
                <a:gd name="connsiteX142" fmla="*/ 516878 w 578571"/>
                <a:gd name="connsiteY142" fmla="*/ 149504 h 646369"/>
                <a:gd name="connsiteX143" fmla="*/ 551892 w 578571"/>
                <a:gd name="connsiteY143" fmla="*/ 135052 h 646369"/>
                <a:gd name="connsiteX144" fmla="*/ 562452 w 578571"/>
                <a:gd name="connsiteY144" fmla="*/ 103652 h 646369"/>
                <a:gd name="connsiteX145" fmla="*/ 530218 w 578571"/>
                <a:gd name="connsiteY145" fmla="*/ 37517 h 646369"/>
                <a:gd name="connsiteX146" fmla="*/ 441289 w 578571"/>
                <a:gd name="connsiteY146" fmla="*/ 0 h 646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578571" h="646369">
                  <a:moveTo>
                    <a:pt x="441289" y="0"/>
                  </a:moveTo>
                  <a:cubicBezTo>
                    <a:pt x="427956" y="0"/>
                    <a:pt x="414338" y="5839"/>
                    <a:pt x="403779" y="14452"/>
                  </a:cubicBezTo>
                  <a:cubicBezTo>
                    <a:pt x="390154" y="28904"/>
                    <a:pt x="387659" y="40297"/>
                    <a:pt x="387659" y="51969"/>
                  </a:cubicBezTo>
                  <a:cubicBezTo>
                    <a:pt x="387659" y="63362"/>
                    <a:pt x="392942" y="74755"/>
                    <a:pt x="392942" y="89200"/>
                  </a:cubicBezTo>
                  <a:cubicBezTo>
                    <a:pt x="392942" y="91981"/>
                    <a:pt x="390161" y="97820"/>
                    <a:pt x="390161" y="103652"/>
                  </a:cubicBezTo>
                  <a:cubicBezTo>
                    <a:pt x="387659" y="112272"/>
                    <a:pt x="384878" y="115046"/>
                    <a:pt x="382098" y="117826"/>
                  </a:cubicBezTo>
                  <a:cubicBezTo>
                    <a:pt x="379595" y="120885"/>
                    <a:pt x="379595" y="123665"/>
                    <a:pt x="376821" y="123665"/>
                  </a:cubicBezTo>
                  <a:cubicBezTo>
                    <a:pt x="374041" y="123665"/>
                    <a:pt x="371260" y="120885"/>
                    <a:pt x="368758" y="117826"/>
                  </a:cubicBezTo>
                  <a:cubicBezTo>
                    <a:pt x="363204" y="112265"/>
                    <a:pt x="357928" y="106426"/>
                    <a:pt x="352644" y="97820"/>
                  </a:cubicBezTo>
                  <a:cubicBezTo>
                    <a:pt x="347083" y="91981"/>
                    <a:pt x="341807" y="83361"/>
                    <a:pt x="339027" y="80588"/>
                  </a:cubicBezTo>
                  <a:cubicBezTo>
                    <a:pt x="328189" y="71968"/>
                    <a:pt x="320133" y="66136"/>
                    <a:pt x="312076" y="66136"/>
                  </a:cubicBezTo>
                  <a:cubicBezTo>
                    <a:pt x="306793" y="66136"/>
                    <a:pt x="301510" y="69194"/>
                    <a:pt x="298729" y="71975"/>
                  </a:cubicBezTo>
                  <a:cubicBezTo>
                    <a:pt x="287899" y="80588"/>
                    <a:pt x="282616" y="100594"/>
                    <a:pt x="279842" y="109213"/>
                  </a:cubicBezTo>
                  <a:cubicBezTo>
                    <a:pt x="279842" y="112272"/>
                    <a:pt x="277062" y="115046"/>
                    <a:pt x="274559" y="115046"/>
                  </a:cubicBezTo>
                  <a:cubicBezTo>
                    <a:pt x="266496" y="120885"/>
                    <a:pt x="242048" y="123665"/>
                    <a:pt x="223425" y="123665"/>
                  </a:cubicBezTo>
                  <a:lnTo>
                    <a:pt x="188411" y="123665"/>
                  </a:lnTo>
                  <a:cubicBezTo>
                    <a:pt x="177573" y="120885"/>
                    <a:pt x="174800" y="115046"/>
                    <a:pt x="166736" y="106426"/>
                  </a:cubicBezTo>
                  <a:cubicBezTo>
                    <a:pt x="158680" y="97820"/>
                    <a:pt x="150623" y="91981"/>
                    <a:pt x="131722" y="91981"/>
                  </a:cubicBezTo>
                  <a:lnTo>
                    <a:pt x="118389" y="91981"/>
                  </a:lnTo>
                  <a:cubicBezTo>
                    <a:pt x="72538" y="91981"/>
                    <a:pt x="35021" y="129498"/>
                    <a:pt x="16127" y="155336"/>
                  </a:cubicBezTo>
                  <a:cubicBezTo>
                    <a:pt x="5283" y="175349"/>
                    <a:pt x="0" y="195355"/>
                    <a:pt x="0" y="215639"/>
                  </a:cubicBezTo>
                  <a:cubicBezTo>
                    <a:pt x="0" y="261491"/>
                    <a:pt x="21410" y="307620"/>
                    <a:pt x="53637" y="333466"/>
                  </a:cubicBezTo>
                  <a:cubicBezTo>
                    <a:pt x="72538" y="347640"/>
                    <a:pt x="99488" y="359311"/>
                    <a:pt x="126446" y="359311"/>
                  </a:cubicBezTo>
                  <a:cubicBezTo>
                    <a:pt x="145340" y="359311"/>
                    <a:pt x="164241" y="353472"/>
                    <a:pt x="180354" y="339020"/>
                  </a:cubicBezTo>
                  <a:cubicBezTo>
                    <a:pt x="196474" y="324853"/>
                    <a:pt x="201750" y="301788"/>
                    <a:pt x="204531" y="278723"/>
                  </a:cubicBezTo>
                  <a:cubicBezTo>
                    <a:pt x="209814" y="255937"/>
                    <a:pt x="207312" y="232872"/>
                    <a:pt x="209814" y="212588"/>
                  </a:cubicBezTo>
                  <a:cubicBezTo>
                    <a:pt x="209814" y="198407"/>
                    <a:pt x="209814" y="189794"/>
                    <a:pt x="212595" y="178130"/>
                  </a:cubicBezTo>
                  <a:cubicBezTo>
                    <a:pt x="215375" y="169510"/>
                    <a:pt x="220651" y="160897"/>
                    <a:pt x="228708" y="155336"/>
                  </a:cubicBezTo>
                  <a:cubicBezTo>
                    <a:pt x="239545" y="146723"/>
                    <a:pt x="250382" y="143672"/>
                    <a:pt x="260942" y="143672"/>
                  </a:cubicBezTo>
                  <a:cubicBezTo>
                    <a:pt x="274559" y="143672"/>
                    <a:pt x="282616" y="149504"/>
                    <a:pt x="287899" y="160897"/>
                  </a:cubicBezTo>
                  <a:cubicBezTo>
                    <a:pt x="290680" y="166736"/>
                    <a:pt x="290680" y="169517"/>
                    <a:pt x="290680" y="175349"/>
                  </a:cubicBezTo>
                  <a:cubicBezTo>
                    <a:pt x="290680" y="183962"/>
                    <a:pt x="287899" y="192575"/>
                    <a:pt x="287899" y="201194"/>
                  </a:cubicBezTo>
                  <a:cubicBezTo>
                    <a:pt x="287899" y="212588"/>
                    <a:pt x="293460" y="224252"/>
                    <a:pt x="306793" y="235646"/>
                  </a:cubicBezTo>
                  <a:cubicBezTo>
                    <a:pt x="312076" y="238704"/>
                    <a:pt x="322913" y="241485"/>
                    <a:pt x="333751" y="241485"/>
                  </a:cubicBezTo>
                  <a:cubicBezTo>
                    <a:pt x="352644" y="241485"/>
                    <a:pt x="368765" y="238704"/>
                    <a:pt x="379602" y="227033"/>
                  </a:cubicBezTo>
                  <a:cubicBezTo>
                    <a:pt x="384885" y="218420"/>
                    <a:pt x="387666" y="207027"/>
                    <a:pt x="387666" y="195355"/>
                  </a:cubicBezTo>
                  <a:lnTo>
                    <a:pt x="387666" y="183962"/>
                  </a:lnTo>
                  <a:cubicBezTo>
                    <a:pt x="387666" y="172569"/>
                    <a:pt x="387666" y="163956"/>
                    <a:pt x="392942" y="158117"/>
                  </a:cubicBezTo>
                  <a:cubicBezTo>
                    <a:pt x="398225" y="152277"/>
                    <a:pt x="403779" y="152277"/>
                    <a:pt x="409055" y="152277"/>
                  </a:cubicBezTo>
                  <a:cubicBezTo>
                    <a:pt x="417119" y="152277"/>
                    <a:pt x="427956" y="158117"/>
                    <a:pt x="436013" y="163956"/>
                  </a:cubicBezTo>
                  <a:cubicBezTo>
                    <a:pt x="446850" y="172569"/>
                    <a:pt x="454906" y="181181"/>
                    <a:pt x="457409" y="186742"/>
                  </a:cubicBezTo>
                  <a:cubicBezTo>
                    <a:pt x="465751" y="198414"/>
                    <a:pt x="468253" y="209807"/>
                    <a:pt x="468253" y="221201"/>
                  </a:cubicBezTo>
                  <a:cubicBezTo>
                    <a:pt x="468253" y="235646"/>
                    <a:pt x="462970" y="247317"/>
                    <a:pt x="452126" y="258710"/>
                  </a:cubicBezTo>
                  <a:cubicBezTo>
                    <a:pt x="444069" y="270111"/>
                    <a:pt x="430730" y="273169"/>
                    <a:pt x="417119" y="275943"/>
                  </a:cubicBezTo>
                  <a:cubicBezTo>
                    <a:pt x="406274" y="281782"/>
                    <a:pt x="392942" y="284563"/>
                    <a:pt x="379602" y="293168"/>
                  </a:cubicBezTo>
                  <a:cubicBezTo>
                    <a:pt x="363204" y="307627"/>
                    <a:pt x="357928" y="327627"/>
                    <a:pt x="357928" y="344859"/>
                  </a:cubicBezTo>
                  <a:cubicBezTo>
                    <a:pt x="357928" y="359311"/>
                    <a:pt x="360708" y="373478"/>
                    <a:pt x="368765" y="382098"/>
                  </a:cubicBezTo>
                  <a:cubicBezTo>
                    <a:pt x="376828" y="393769"/>
                    <a:pt x="390161" y="399323"/>
                    <a:pt x="403779" y="399323"/>
                  </a:cubicBezTo>
                  <a:cubicBezTo>
                    <a:pt x="411836" y="399323"/>
                    <a:pt x="417119" y="399323"/>
                    <a:pt x="425175" y="396543"/>
                  </a:cubicBezTo>
                  <a:cubicBezTo>
                    <a:pt x="444069" y="387930"/>
                    <a:pt x="462970" y="367924"/>
                    <a:pt x="476303" y="353472"/>
                  </a:cubicBezTo>
                  <a:cubicBezTo>
                    <a:pt x="481864" y="344859"/>
                    <a:pt x="487147" y="339020"/>
                    <a:pt x="489928" y="333466"/>
                  </a:cubicBezTo>
                  <a:cubicBezTo>
                    <a:pt x="495204" y="327627"/>
                    <a:pt x="497984" y="324846"/>
                    <a:pt x="500480" y="324846"/>
                  </a:cubicBezTo>
                  <a:lnTo>
                    <a:pt x="503260" y="327627"/>
                  </a:lnTo>
                  <a:cubicBezTo>
                    <a:pt x="506041" y="330407"/>
                    <a:pt x="508821" y="336246"/>
                    <a:pt x="511324" y="353472"/>
                  </a:cubicBezTo>
                  <a:cubicBezTo>
                    <a:pt x="516878" y="373478"/>
                    <a:pt x="532992" y="410995"/>
                    <a:pt x="532992" y="436840"/>
                  </a:cubicBezTo>
                  <a:cubicBezTo>
                    <a:pt x="532992" y="439621"/>
                    <a:pt x="532992" y="442401"/>
                    <a:pt x="530211" y="445460"/>
                  </a:cubicBezTo>
                  <a:cubicBezTo>
                    <a:pt x="530211" y="459905"/>
                    <a:pt x="522154" y="471298"/>
                    <a:pt x="514098" y="477130"/>
                  </a:cubicBezTo>
                  <a:cubicBezTo>
                    <a:pt x="503260" y="485750"/>
                    <a:pt x="489921" y="488531"/>
                    <a:pt x="473807" y="488531"/>
                  </a:cubicBezTo>
                  <a:lnTo>
                    <a:pt x="471027" y="488531"/>
                  </a:lnTo>
                  <a:cubicBezTo>
                    <a:pt x="454906" y="488531"/>
                    <a:pt x="441289" y="482691"/>
                    <a:pt x="427956" y="482691"/>
                  </a:cubicBezTo>
                  <a:cubicBezTo>
                    <a:pt x="422673" y="482691"/>
                    <a:pt x="417112" y="485750"/>
                    <a:pt x="411836" y="488531"/>
                  </a:cubicBezTo>
                  <a:cubicBezTo>
                    <a:pt x="406274" y="491311"/>
                    <a:pt x="400998" y="497143"/>
                    <a:pt x="395715" y="508537"/>
                  </a:cubicBezTo>
                  <a:cubicBezTo>
                    <a:pt x="384878" y="520208"/>
                    <a:pt x="382104" y="540214"/>
                    <a:pt x="382104" y="560220"/>
                  </a:cubicBezTo>
                  <a:cubicBezTo>
                    <a:pt x="382104" y="583285"/>
                    <a:pt x="387666" y="606350"/>
                    <a:pt x="398218" y="620524"/>
                  </a:cubicBezTo>
                  <a:cubicBezTo>
                    <a:pt x="411836" y="640808"/>
                    <a:pt x="441289" y="646369"/>
                    <a:pt x="473807" y="646369"/>
                  </a:cubicBezTo>
                  <a:cubicBezTo>
                    <a:pt x="489921" y="646369"/>
                    <a:pt x="506041" y="646369"/>
                    <a:pt x="519381" y="640808"/>
                  </a:cubicBezTo>
                  <a:cubicBezTo>
                    <a:pt x="522161" y="637749"/>
                    <a:pt x="524942" y="634969"/>
                    <a:pt x="527437" y="634969"/>
                  </a:cubicBezTo>
                  <a:cubicBezTo>
                    <a:pt x="511317" y="640808"/>
                    <a:pt x="492423" y="643589"/>
                    <a:pt x="473807" y="643589"/>
                  </a:cubicBezTo>
                  <a:cubicBezTo>
                    <a:pt x="444069" y="643589"/>
                    <a:pt x="414338" y="637749"/>
                    <a:pt x="400998" y="620524"/>
                  </a:cubicBezTo>
                  <a:cubicBezTo>
                    <a:pt x="379602" y="594679"/>
                    <a:pt x="379602" y="534375"/>
                    <a:pt x="395715" y="508537"/>
                  </a:cubicBezTo>
                  <a:cubicBezTo>
                    <a:pt x="409062" y="491304"/>
                    <a:pt x="417119" y="485750"/>
                    <a:pt x="427956" y="485750"/>
                  </a:cubicBezTo>
                  <a:cubicBezTo>
                    <a:pt x="441289" y="485750"/>
                    <a:pt x="452133" y="491311"/>
                    <a:pt x="471027" y="491311"/>
                  </a:cubicBezTo>
                  <a:cubicBezTo>
                    <a:pt x="506041" y="491311"/>
                    <a:pt x="530218" y="477130"/>
                    <a:pt x="532992" y="445453"/>
                  </a:cubicBezTo>
                  <a:cubicBezTo>
                    <a:pt x="538275" y="416556"/>
                    <a:pt x="519381" y="376537"/>
                    <a:pt x="514098" y="350691"/>
                  </a:cubicBezTo>
                  <a:cubicBezTo>
                    <a:pt x="511317" y="330407"/>
                    <a:pt x="506034" y="321794"/>
                    <a:pt x="500480" y="321794"/>
                  </a:cubicBezTo>
                  <a:cubicBezTo>
                    <a:pt x="492423" y="321794"/>
                    <a:pt x="484366" y="336246"/>
                    <a:pt x="473807" y="350691"/>
                  </a:cubicBezTo>
                  <a:cubicBezTo>
                    <a:pt x="462963" y="364872"/>
                    <a:pt x="441289" y="387930"/>
                    <a:pt x="425175" y="393769"/>
                  </a:cubicBezTo>
                  <a:cubicBezTo>
                    <a:pt x="417112" y="396550"/>
                    <a:pt x="411836" y="396550"/>
                    <a:pt x="403779" y="396550"/>
                  </a:cubicBezTo>
                  <a:cubicBezTo>
                    <a:pt x="357928" y="396550"/>
                    <a:pt x="344588" y="330407"/>
                    <a:pt x="382104" y="295949"/>
                  </a:cubicBezTo>
                  <a:cubicBezTo>
                    <a:pt x="403779" y="275943"/>
                    <a:pt x="433232" y="284556"/>
                    <a:pt x="454906" y="261491"/>
                  </a:cubicBezTo>
                  <a:cubicBezTo>
                    <a:pt x="473807" y="241485"/>
                    <a:pt x="476303" y="212588"/>
                    <a:pt x="460190" y="186742"/>
                  </a:cubicBezTo>
                  <a:cubicBezTo>
                    <a:pt x="452126" y="172569"/>
                    <a:pt x="427956" y="149504"/>
                    <a:pt x="409055" y="149504"/>
                  </a:cubicBezTo>
                  <a:cubicBezTo>
                    <a:pt x="403772" y="149504"/>
                    <a:pt x="398218" y="149504"/>
                    <a:pt x="392942" y="155343"/>
                  </a:cubicBezTo>
                  <a:cubicBezTo>
                    <a:pt x="374041" y="169510"/>
                    <a:pt x="392942" y="207027"/>
                    <a:pt x="376821" y="224252"/>
                  </a:cubicBezTo>
                  <a:cubicBezTo>
                    <a:pt x="368758" y="232872"/>
                    <a:pt x="349864" y="238711"/>
                    <a:pt x="333751" y="238711"/>
                  </a:cubicBezTo>
                  <a:cubicBezTo>
                    <a:pt x="322906" y="238711"/>
                    <a:pt x="314850" y="235653"/>
                    <a:pt x="306793" y="232872"/>
                  </a:cubicBezTo>
                  <a:cubicBezTo>
                    <a:pt x="279842" y="212588"/>
                    <a:pt x="301510" y="183962"/>
                    <a:pt x="290680" y="160897"/>
                  </a:cubicBezTo>
                  <a:cubicBezTo>
                    <a:pt x="285119" y="146723"/>
                    <a:pt x="274559" y="140891"/>
                    <a:pt x="260942" y="140891"/>
                  </a:cubicBezTo>
                  <a:cubicBezTo>
                    <a:pt x="250382" y="140891"/>
                    <a:pt x="239545" y="143672"/>
                    <a:pt x="228708" y="152284"/>
                  </a:cubicBezTo>
                  <a:cubicBezTo>
                    <a:pt x="207312" y="169510"/>
                    <a:pt x="209814" y="186742"/>
                    <a:pt x="207312" y="212588"/>
                  </a:cubicBezTo>
                  <a:cubicBezTo>
                    <a:pt x="204531" y="252878"/>
                    <a:pt x="209814" y="307620"/>
                    <a:pt x="177573" y="336246"/>
                  </a:cubicBezTo>
                  <a:cubicBezTo>
                    <a:pt x="164241" y="350691"/>
                    <a:pt x="145340" y="356252"/>
                    <a:pt x="126446" y="356252"/>
                  </a:cubicBezTo>
                  <a:cubicBezTo>
                    <a:pt x="99488" y="356252"/>
                    <a:pt x="75311" y="344859"/>
                    <a:pt x="56418" y="330407"/>
                  </a:cubicBezTo>
                  <a:cubicBezTo>
                    <a:pt x="8064" y="293168"/>
                    <a:pt x="-16391" y="209800"/>
                    <a:pt x="18623" y="158117"/>
                  </a:cubicBezTo>
                  <a:cubicBezTo>
                    <a:pt x="37524" y="132278"/>
                    <a:pt x="72538" y="95040"/>
                    <a:pt x="118389" y="95040"/>
                  </a:cubicBezTo>
                  <a:lnTo>
                    <a:pt x="129227" y="95040"/>
                  </a:lnTo>
                  <a:cubicBezTo>
                    <a:pt x="166736" y="95040"/>
                    <a:pt x="164241" y="120885"/>
                    <a:pt x="188411" y="126439"/>
                  </a:cubicBezTo>
                  <a:lnTo>
                    <a:pt x="223425" y="126439"/>
                  </a:lnTo>
                  <a:cubicBezTo>
                    <a:pt x="250382" y="126439"/>
                    <a:pt x="279842" y="123658"/>
                    <a:pt x="282616" y="112265"/>
                  </a:cubicBezTo>
                  <a:cubicBezTo>
                    <a:pt x="287899" y="97820"/>
                    <a:pt x="293460" y="69194"/>
                    <a:pt x="312076" y="69194"/>
                  </a:cubicBezTo>
                  <a:cubicBezTo>
                    <a:pt x="317637" y="69194"/>
                    <a:pt x="325694" y="74755"/>
                    <a:pt x="336531" y="83368"/>
                  </a:cubicBezTo>
                  <a:cubicBezTo>
                    <a:pt x="347090" y="95040"/>
                    <a:pt x="363204" y="126439"/>
                    <a:pt x="376821" y="126439"/>
                  </a:cubicBezTo>
                  <a:cubicBezTo>
                    <a:pt x="382104" y="126439"/>
                    <a:pt x="387666" y="120878"/>
                    <a:pt x="392942" y="103652"/>
                  </a:cubicBezTo>
                  <a:cubicBezTo>
                    <a:pt x="400998" y="71975"/>
                    <a:pt x="376821" y="46130"/>
                    <a:pt x="406274" y="17233"/>
                  </a:cubicBezTo>
                  <a:cubicBezTo>
                    <a:pt x="414338" y="8613"/>
                    <a:pt x="427956" y="3052"/>
                    <a:pt x="441289" y="3052"/>
                  </a:cubicBezTo>
                  <a:cubicBezTo>
                    <a:pt x="471027" y="3052"/>
                    <a:pt x="506041" y="23065"/>
                    <a:pt x="527437" y="40297"/>
                  </a:cubicBezTo>
                  <a:cubicBezTo>
                    <a:pt x="568006" y="74755"/>
                    <a:pt x="576069" y="146723"/>
                    <a:pt x="516871" y="146723"/>
                  </a:cubicBezTo>
                  <a:lnTo>
                    <a:pt x="514098" y="146723"/>
                  </a:lnTo>
                  <a:cubicBezTo>
                    <a:pt x="506034" y="143665"/>
                    <a:pt x="495204" y="143665"/>
                    <a:pt x="487140" y="143665"/>
                  </a:cubicBezTo>
                  <a:cubicBezTo>
                    <a:pt x="473807" y="143665"/>
                    <a:pt x="465744" y="149504"/>
                    <a:pt x="473807" y="172569"/>
                  </a:cubicBezTo>
                  <a:cubicBezTo>
                    <a:pt x="476310" y="181188"/>
                    <a:pt x="481864" y="215639"/>
                    <a:pt x="500480" y="215639"/>
                  </a:cubicBezTo>
                  <a:lnTo>
                    <a:pt x="506041" y="215639"/>
                  </a:lnTo>
                  <a:cubicBezTo>
                    <a:pt x="511324" y="215639"/>
                    <a:pt x="516878" y="212581"/>
                    <a:pt x="519381" y="212581"/>
                  </a:cubicBezTo>
                  <a:cubicBezTo>
                    <a:pt x="532992" y="212581"/>
                    <a:pt x="538275" y="221201"/>
                    <a:pt x="543558" y="221201"/>
                  </a:cubicBezTo>
                  <a:cubicBezTo>
                    <a:pt x="557168" y="224259"/>
                    <a:pt x="562452" y="229813"/>
                    <a:pt x="570508" y="241485"/>
                  </a:cubicBezTo>
                  <a:cubicBezTo>
                    <a:pt x="586629" y="273162"/>
                    <a:pt x="559949" y="287336"/>
                    <a:pt x="546331" y="301788"/>
                  </a:cubicBezTo>
                  <a:cubicBezTo>
                    <a:pt x="508821" y="347640"/>
                    <a:pt x="551892" y="390711"/>
                    <a:pt x="551892" y="445453"/>
                  </a:cubicBezTo>
                  <a:cubicBezTo>
                    <a:pt x="551892" y="479911"/>
                    <a:pt x="573289" y="494363"/>
                    <a:pt x="576069" y="528821"/>
                  </a:cubicBezTo>
                  <a:cubicBezTo>
                    <a:pt x="578572" y="546047"/>
                    <a:pt x="573289" y="566060"/>
                    <a:pt x="565225" y="586066"/>
                  </a:cubicBezTo>
                  <a:cubicBezTo>
                    <a:pt x="568006" y="583285"/>
                    <a:pt x="570508" y="580505"/>
                    <a:pt x="573289" y="574665"/>
                  </a:cubicBezTo>
                  <a:cubicBezTo>
                    <a:pt x="576069" y="563279"/>
                    <a:pt x="578572" y="548827"/>
                    <a:pt x="578572" y="537434"/>
                  </a:cubicBezTo>
                  <a:lnTo>
                    <a:pt x="578572" y="525762"/>
                  </a:lnTo>
                  <a:cubicBezTo>
                    <a:pt x="576069" y="511588"/>
                    <a:pt x="570508" y="497143"/>
                    <a:pt x="565225" y="485750"/>
                  </a:cubicBezTo>
                  <a:cubicBezTo>
                    <a:pt x="559949" y="474072"/>
                    <a:pt x="554395" y="462685"/>
                    <a:pt x="554395" y="445453"/>
                  </a:cubicBezTo>
                  <a:cubicBezTo>
                    <a:pt x="554395" y="425169"/>
                    <a:pt x="549112" y="407936"/>
                    <a:pt x="543551" y="390711"/>
                  </a:cubicBezTo>
                  <a:cubicBezTo>
                    <a:pt x="538275" y="373478"/>
                    <a:pt x="532992" y="356252"/>
                    <a:pt x="532992" y="342078"/>
                  </a:cubicBezTo>
                  <a:cubicBezTo>
                    <a:pt x="532992" y="330407"/>
                    <a:pt x="535494" y="316233"/>
                    <a:pt x="546338" y="304562"/>
                  </a:cubicBezTo>
                  <a:cubicBezTo>
                    <a:pt x="551892" y="299008"/>
                    <a:pt x="559949" y="293168"/>
                    <a:pt x="565232" y="287336"/>
                  </a:cubicBezTo>
                  <a:cubicBezTo>
                    <a:pt x="573289" y="278716"/>
                    <a:pt x="578565" y="270104"/>
                    <a:pt x="578565" y="261491"/>
                  </a:cubicBezTo>
                  <a:cubicBezTo>
                    <a:pt x="578565" y="255930"/>
                    <a:pt x="576062" y="247317"/>
                    <a:pt x="573282" y="241485"/>
                  </a:cubicBezTo>
                  <a:cubicBezTo>
                    <a:pt x="568006" y="232865"/>
                    <a:pt x="565232" y="229813"/>
                    <a:pt x="559949" y="224252"/>
                  </a:cubicBezTo>
                  <a:cubicBezTo>
                    <a:pt x="557168" y="221194"/>
                    <a:pt x="551885" y="218420"/>
                    <a:pt x="546331" y="218420"/>
                  </a:cubicBezTo>
                  <a:cubicBezTo>
                    <a:pt x="541048" y="218420"/>
                    <a:pt x="532992" y="209800"/>
                    <a:pt x="519381" y="209800"/>
                  </a:cubicBezTo>
                  <a:cubicBezTo>
                    <a:pt x="514098" y="209800"/>
                    <a:pt x="511317" y="212581"/>
                    <a:pt x="506034" y="212581"/>
                  </a:cubicBezTo>
                  <a:lnTo>
                    <a:pt x="500480" y="212581"/>
                  </a:lnTo>
                  <a:cubicBezTo>
                    <a:pt x="497977" y="212581"/>
                    <a:pt x="495197" y="212581"/>
                    <a:pt x="492423" y="209800"/>
                  </a:cubicBezTo>
                  <a:cubicBezTo>
                    <a:pt x="487140" y="203968"/>
                    <a:pt x="481857" y="195355"/>
                    <a:pt x="481857" y="189794"/>
                  </a:cubicBezTo>
                  <a:cubicBezTo>
                    <a:pt x="479083" y="183962"/>
                    <a:pt x="476303" y="175349"/>
                    <a:pt x="476303" y="172569"/>
                  </a:cubicBezTo>
                  <a:cubicBezTo>
                    <a:pt x="473800" y="166729"/>
                    <a:pt x="473800" y="160897"/>
                    <a:pt x="473800" y="158117"/>
                  </a:cubicBezTo>
                  <a:cubicBezTo>
                    <a:pt x="473800" y="152277"/>
                    <a:pt x="473800" y="149504"/>
                    <a:pt x="476303" y="149504"/>
                  </a:cubicBezTo>
                  <a:cubicBezTo>
                    <a:pt x="479083" y="146723"/>
                    <a:pt x="481864" y="146723"/>
                    <a:pt x="487147" y="146723"/>
                  </a:cubicBezTo>
                  <a:cubicBezTo>
                    <a:pt x="495204" y="146723"/>
                    <a:pt x="503260" y="146723"/>
                    <a:pt x="514098" y="149504"/>
                  </a:cubicBezTo>
                  <a:lnTo>
                    <a:pt x="516878" y="149504"/>
                  </a:lnTo>
                  <a:cubicBezTo>
                    <a:pt x="532992" y="149504"/>
                    <a:pt x="543558" y="143665"/>
                    <a:pt x="551892" y="135052"/>
                  </a:cubicBezTo>
                  <a:cubicBezTo>
                    <a:pt x="559956" y="126439"/>
                    <a:pt x="562452" y="115046"/>
                    <a:pt x="562452" y="103652"/>
                  </a:cubicBezTo>
                  <a:cubicBezTo>
                    <a:pt x="562452" y="80588"/>
                    <a:pt x="549112" y="54742"/>
                    <a:pt x="530218" y="37517"/>
                  </a:cubicBezTo>
                  <a:cubicBezTo>
                    <a:pt x="508821" y="20284"/>
                    <a:pt x="473807" y="3059"/>
                    <a:pt x="441289" y="0"/>
                  </a:cubicBezTo>
                  <a:close/>
                </a:path>
              </a:pathLst>
            </a:custGeom>
            <a:solidFill>
              <a:srgbClr val="6F6263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5" name="Freeform: Shape 1721">
              <a:extLst>
                <a:ext uri="{FF2B5EF4-FFF2-40B4-BE49-F238E27FC236}">
                  <a16:creationId xmlns:a16="http://schemas.microsoft.com/office/drawing/2014/main" id="{F0EAFCB0-C2C6-0E09-E3BF-7E427BF17128}"/>
                </a:ext>
              </a:extLst>
            </p:cNvPr>
            <p:cNvSpPr/>
            <p:nvPr/>
          </p:nvSpPr>
          <p:spPr>
            <a:xfrm>
              <a:off x="6299198" y="5604661"/>
              <a:ext cx="54468" cy="66140"/>
            </a:xfrm>
            <a:custGeom>
              <a:avLst/>
              <a:gdLst>
                <a:gd name="connsiteX0" fmla="*/ 54471 w 54471"/>
                <a:gd name="connsiteY0" fmla="*/ 0 h 66142"/>
                <a:gd name="connsiteX1" fmla="*/ 46408 w 54471"/>
                <a:gd name="connsiteY1" fmla="*/ 11671 h 66142"/>
                <a:gd name="connsiteX2" fmla="*/ 32797 w 54471"/>
                <a:gd name="connsiteY2" fmla="*/ 40290 h 66142"/>
                <a:gd name="connsiteX3" fmla="*/ 8342 w 54471"/>
                <a:gd name="connsiteY3" fmla="*/ 60581 h 66142"/>
                <a:gd name="connsiteX4" fmla="*/ 0 w 54471"/>
                <a:gd name="connsiteY4" fmla="*/ 66143 h 66142"/>
                <a:gd name="connsiteX5" fmla="*/ 35577 w 54471"/>
                <a:gd name="connsiteY5" fmla="*/ 43349 h 66142"/>
                <a:gd name="connsiteX6" fmla="*/ 54471 w 54471"/>
                <a:gd name="connsiteY6" fmla="*/ 0 h 66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471" h="66142">
                  <a:moveTo>
                    <a:pt x="54471" y="0"/>
                  </a:moveTo>
                  <a:cubicBezTo>
                    <a:pt x="51969" y="5839"/>
                    <a:pt x="49188" y="8898"/>
                    <a:pt x="46408" y="11671"/>
                  </a:cubicBezTo>
                  <a:cubicBezTo>
                    <a:pt x="43627" y="23065"/>
                    <a:pt x="38351" y="34736"/>
                    <a:pt x="32797" y="40290"/>
                  </a:cubicBezTo>
                  <a:cubicBezTo>
                    <a:pt x="27236" y="48910"/>
                    <a:pt x="19179" y="54749"/>
                    <a:pt x="8342" y="60581"/>
                  </a:cubicBezTo>
                  <a:cubicBezTo>
                    <a:pt x="5561" y="60581"/>
                    <a:pt x="2781" y="63362"/>
                    <a:pt x="0" y="66143"/>
                  </a:cubicBezTo>
                  <a:cubicBezTo>
                    <a:pt x="13625" y="60581"/>
                    <a:pt x="27236" y="51962"/>
                    <a:pt x="35577" y="43349"/>
                  </a:cubicBezTo>
                  <a:cubicBezTo>
                    <a:pt x="43634" y="31678"/>
                    <a:pt x="49188" y="17504"/>
                    <a:pt x="54471" y="0"/>
                  </a:cubicBezTo>
                  <a:close/>
                </a:path>
              </a:pathLst>
            </a:custGeom>
            <a:solidFill>
              <a:srgbClr val="6E5157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6" name="Freeform: Shape 1722">
              <a:extLst>
                <a:ext uri="{FF2B5EF4-FFF2-40B4-BE49-F238E27FC236}">
                  <a16:creationId xmlns:a16="http://schemas.microsoft.com/office/drawing/2014/main" id="{D78FD506-4CC0-44E7-995D-1612D305DDC7}"/>
                </a:ext>
              </a:extLst>
            </p:cNvPr>
            <p:cNvSpPr/>
            <p:nvPr/>
          </p:nvSpPr>
          <p:spPr>
            <a:xfrm>
              <a:off x="5782511" y="5032779"/>
              <a:ext cx="574558" cy="640795"/>
            </a:xfrm>
            <a:custGeom>
              <a:avLst/>
              <a:gdLst>
                <a:gd name="connsiteX0" fmla="*/ 374712 w 574583"/>
                <a:gd name="connsiteY0" fmla="*/ 126446 h 640814"/>
                <a:gd name="connsiteX1" fmla="*/ 385557 w 574583"/>
                <a:gd name="connsiteY1" fmla="*/ 120885 h 640814"/>
                <a:gd name="connsiteX2" fmla="*/ 393606 w 574583"/>
                <a:gd name="connsiteY2" fmla="*/ 103659 h 640814"/>
                <a:gd name="connsiteX3" fmla="*/ 396109 w 574583"/>
                <a:gd name="connsiteY3" fmla="*/ 86427 h 640814"/>
                <a:gd name="connsiteX4" fmla="*/ 390826 w 574583"/>
                <a:gd name="connsiteY4" fmla="*/ 48917 h 640814"/>
                <a:gd name="connsiteX5" fmla="*/ 404172 w 574583"/>
                <a:gd name="connsiteY5" fmla="*/ 17511 h 640814"/>
                <a:gd name="connsiteX6" fmla="*/ 439180 w 574583"/>
                <a:gd name="connsiteY6" fmla="*/ 3066 h 640814"/>
                <a:gd name="connsiteX7" fmla="*/ 522826 w 574583"/>
                <a:gd name="connsiteY7" fmla="*/ 40297 h 640814"/>
                <a:gd name="connsiteX8" fmla="*/ 555059 w 574583"/>
                <a:gd name="connsiteY8" fmla="*/ 100601 h 640814"/>
                <a:gd name="connsiteX9" fmla="*/ 544222 w 574583"/>
                <a:gd name="connsiteY9" fmla="*/ 129505 h 640814"/>
                <a:gd name="connsiteX10" fmla="*/ 514769 w 574583"/>
                <a:gd name="connsiteY10" fmla="*/ 140898 h 640814"/>
                <a:gd name="connsiteX11" fmla="*/ 511989 w 574583"/>
                <a:gd name="connsiteY11" fmla="*/ 140898 h 640814"/>
                <a:gd name="connsiteX12" fmla="*/ 485031 w 574583"/>
                <a:gd name="connsiteY12" fmla="*/ 138117 h 640814"/>
                <a:gd name="connsiteX13" fmla="*/ 471698 w 574583"/>
                <a:gd name="connsiteY13" fmla="*/ 140898 h 640814"/>
                <a:gd name="connsiteX14" fmla="*/ 466137 w 574583"/>
                <a:gd name="connsiteY14" fmla="*/ 155343 h 640814"/>
                <a:gd name="connsiteX15" fmla="*/ 468918 w 574583"/>
                <a:gd name="connsiteY15" fmla="*/ 172575 h 640814"/>
                <a:gd name="connsiteX16" fmla="*/ 476981 w 574583"/>
                <a:gd name="connsiteY16" fmla="*/ 195640 h 640814"/>
                <a:gd name="connsiteX17" fmla="*/ 485031 w 574583"/>
                <a:gd name="connsiteY17" fmla="*/ 209814 h 640814"/>
                <a:gd name="connsiteX18" fmla="*/ 498378 w 574583"/>
                <a:gd name="connsiteY18" fmla="*/ 215646 h 640814"/>
                <a:gd name="connsiteX19" fmla="*/ 503932 w 574583"/>
                <a:gd name="connsiteY19" fmla="*/ 215646 h 640814"/>
                <a:gd name="connsiteX20" fmla="*/ 517272 w 574583"/>
                <a:gd name="connsiteY20" fmla="*/ 212866 h 640814"/>
                <a:gd name="connsiteX21" fmla="*/ 541449 w 574583"/>
                <a:gd name="connsiteY21" fmla="*/ 221486 h 640814"/>
                <a:gd name="connsiteX22" fmla="*/ 555059 w 574583"/>
                <a:gd name="connsiteY22" fmla="*/ 227040 h 640814"/>
                <a:gd name="connsiteX23" fmla="*/ 565904 w 574583"/>
                <a:gd name="connsiteY23" fmla="*/ 241492 h 640814"/>
                <a:gd name="connsiteX24" fmla="*/ 571180 w 574583"/>
                <a:gd name="connsiteY24" fmla="*/ 258717 h 640814"/>
                <a:gd name="connsiteX25" fmla="*/ 560336 w 574583"/>
                <a:gd name="connsiteY25" fmla="*/ 279001 h 640814"/>
                <a:gd name="connsiteX26" fmla="*/ 541449 w 574583"/>
                <a:gd name="connsiteY26" fmla="*/ 299015 h 640814"/>
                <a:gd name="connsiteX27" fmla="*/ 525321 w 574583"/>
                <a:gd name="connsiteY27" fmla="*/ 339305 h 640814"/>
                <a:gd name="connsiteX28" fmla="*/ 536166 w 574583"/>
                <a:gd name="connsiteY28" fmla="*/ 390995 h 640814"/>
                <a:gd name="connsiteX29" fmla="*/ 547003 w 574583"/>
                <a:gd name="connsiteY29" fmla="*/ 442679 h 640814"/>
                <a:gd name="connsiteX30" fmla="*/ 557847 w 574583"/>
                <a:gd name="connsiteY30" fmla="*/ 485750 h 640814"/>
                <a:gd name="connsiteX31" fmla="*/ 571180 w 574583"/>
                <a:gd name="connsiteY31" fmla="*/ 526047 h 640814"/>
                <a:gd name="connsiteX32" fmla="*/ 571180 w 574583"/>
                <a:gd name="connsiteY32" fmla="*/ 534667 h 640814"/>
                <a:gd name="connsiteX33" fmla="*/ 547003 w 574583"/>
                <a:gd name="connsiteY33" fmla="*/ 612189 h 640814"/>
                <a:gd name="connsiteX34" fmla="*/ 471698 w 574583"/>
                <a:gd name="connsiteY34" fmla="*/ 638034 h 640814"/>
                <a:gd name="connsiteX35" fmla="*/ 468918 w 574583"/>
                <a:gd name="connsiteY35" fmla="*/ 638034 h 640814"/>
                <a:gd name="connsiteX36" fmla="*/ 398889 w 574583"/>
                <a:gd name="connsiteY36" fmla="*/ 614970 h 640814"/>
                <a:gd name="connsiteX37" fmla="*/ 385550 w 574583"/>
                <a:gd name="connsiteY37" fmla="*/ 557725 h 640814"/>
                <a:gd name="connsiteX38" fmla="*/ 396116 w 574583"/>
                <a:gd name="connsiteY38" fmla="*/ 508815 h 640814"/>
                <a:gd name="connsiteX39" fmla="*/ 412229 w 574583"/>
                <a:gd name="connsiteY39" fmla="*/ 491589 h 640814"/>
                <a:gd name="connsiteX40" fmla="*/ 425847 w 574583"/>
                <a:gd name="connsiteY40" fmla="*/ 485750 h 640814"/>
                <a:gd name="connsiteX41" fmla="*/ 468918 w 574583"/>
                <a:gd name="connsiteY41" fmla="*/ 491589 h 640814"/>
                <a:gd name="connsiteX42" fmla="*/ 471698 w 574583"/>
                <a:gd name="connsiteY42" fmla="*/ 491589 h 640814"/>
                <a:gd name="connsiteX43" fmla="*/ 514769 w 574583"/>
                <a:gd name="connsiteY43" fmla="*/ 479918 h 640814"/>
                <a:gd name="connsiteX44" fmla="*/ 533385 w 574583"/>
                <a:gd name="connsiteY44" fmla="*/ 445460 h 640814"/>
                <a:gd name="connsiteX45" fmla="*/ 536166 w 574583"/>
                <a:gd name="connsiteY45" fmla="*/ 434066 h 640814"/>
                <a:gd name="connsiteX46" fmla="*/ 514769 w 574583"/>
                <a:gd name="connsiteY46" fmla="*/ 347918 h 640814"/>
                <a:gd name="connsiteX47" fmla="*/ 509208 w 574583"/>
                <a:gd name="connsiteY47" fmla="*/ 324853 h 640814"/>
                <a:gd name="connsiteX48" fmla="*/ 503925 w 574583"/>
                <a:gd name="connsiteY48" fmla="*/ 319021 h 640814"/>
                <a:gd name="connsiteX49" fmla="*/ 498371 w 574583"/>
                <a:gd name="connsiteY49" fmla="*/ 316240 h 640814"/>
                <a:gd name="connsiteX50" fmla="*/ 485031 w 574583"/>
                <a:gd name="connsiteY50" fmla="*/ 324860 h 640814"/>
                <a:gd name="connsiteX51" fmla="*/ 468918 w 574583"/>
                <a:gd name="connsiteY51" fmla="*/ 344866 h 640814"/>
                <a:gd name="connsiteX52" fmla="*/ 420564 w 574583"/>
                <a:gd name="connsiteY52" fmla="*/ 387937 h 640814"/>
                <a:gd name="connsiteX53" fmla="*/ 401670 w 574583"/>
                <a:gd name="connsiteY53" fmla="*/ 390995 h 640814"/>
                <a:gd name="connsiteX54" fmla="*/ 371932 w 574583"/>
                <a:gd name="connsiteY54" fmla="*/ 376544 h 640814"/>
                <a:gd name="connsiteX55" fmla="*/ 361094 w 574583"/>
                <a:gd name="connsiteY55" fmla="*/ 342085 h 640814"/>
                <a:gd name="connsiteX56" fmla="*/ 379995 w 574583"/>
                <a:gd name="connsiteY56" fmla="*/ 296234 h 640814"/>
                <a:gd name="connsiteX57" fmla="*/ 417783 w 574583"/>
                <a:gd name="connsiteY57" fmla="*/ 279001 h 640814"/>
                <a:gd name="connsiteX58" fmla="*/ 455300 w 574583"/>
                <a:gd name="connsiteY58" fmla="*/ 261498 h 640814"/>
                <a:gd name="connsiteX59" fmla="*/ 471698 w 574583"/>
                <a:gd name="connsiteY59" fmla="*/ 218427 h 640814"/>
                <a:gd name="connsiteX60" fmla="*/ 460854 w 574583"/>
                <a:gd name="connsiteY60" fmla="*/ 181188 h 640814"/>
                <a:gd name="connsiteX61" fmla="*/ 436684 w 574583"/>
                <a:gd name="connsiteY61" fmla="*/ 158124 h 640814"/>
                <a:gd name="connsiteX62" fmla="*/ 406946 w 574583"/>
                <a:gd name="connsiteY62" fmla="*/ 143950 h 640814"/>
                <a:gd name="connsiteX63" fmla="*/ 388052 w 574583"/>
                <a:gd name="connsiteY63" fmla="*/ 149511 h 640814"/>
                <a:gd name="connsiteX64" fmla="*/ 379988 w 574583"/>
                <a:gd name="connsiteY64" fmla="*/ 181188 h 640814"/>
                <a:gd name="connsiteX65" fmla="*/ 379988 w 574583"/>
                <a:gd name="connsiteY65" fmla="*/ 192582 h 640814"/>
                <a:gd name="connsiteX66" fmla="*/ 371932 w 574583"/>
                <a:gd name="connsiteY66" fmla="*/ 221479 h 640814"/>
                <a:gd name="connsiteX67" fmla="*/ 334422 w 574583"/>
                <a:gd name="connsiteY67" fmla="*/ 232879 h 640814"/>
                <a:gd name="connsiteX68" fmla="*/ 331641 w 574583"/>
                <a:gd name="connsiteY68" fmla="*/ 232879 h 640814"/>
                <a:gd name="connsiteX69" fmla="*/ 307464 w 574583"/>
                <a:gd name="connsiteY69" fmla="*/ 227040 h 640814"/>
                <a:gd name="connsiteX70" fmla="*/ 291344 w 574583"/>
                <a:gd name="connsiteY70" fmla="*/ 198421 h 640814"/>
                <a:gd name="connsiteX71" fmla="*/ 293847 w 574583"/>
                <a:gd name="connsiteY71" fmla="*/ 172575 h 640814"/>
                <a:gd name="connsiteX72" fmla="*/ 291344 w 574583"/>
                <a:gd name="connsiteY72" fmla="*/ 158124 h 640814"/>
                <a:gd name="connsiteX73" fmla="*/ 258832 w 574583"/>
                <a:gd name="connsiteY73" fmla="*/ 135059 h 640814"/>
                <a:gd name="connsiteX74" fmla="*/ 223818 w 574583"/>
                <a:gd name="connsiteY74" fmla="*/ 146730 h 640814"/>
                <a:gd name="connsiteX75" fmla="*/ 205202 w 574583"/>
                <a:gd name="connsiteY75" fmla="*/ 175356 h 640814"/>
                <a:gd name="connsiteX76" fmla="*/ 202422 w 574583"/>
                <a:gd name="connsiteY76" fmla="*/ 209814 h 640814"/>
                <a:gd name="connsiteX77" fmla="*/ 196861 w 574583"/>
                <a:gd name="connsiteY77" fmla="*/ 275950 h 640814"/>
                <a:gd name="connsiteX78" fmla="*/ 172691 w 574583"/>
                <a:gd name="connsiteY78" fmla="*/ 330692 h 640814"/>
                <a:gd name="connsiteX79" fmla="*/ 124337 w 574583"/>
                <a:gd name="connsiteY79" fmla="*/ 350698 h 640814"/>
                <a:gd name="connsiteX80" fmla="*/ 54308 w 574583"/>
                <a:gd name="connsiteY80" fmla="*/ 324853 h 640814"/>
                <a:gd name="connsiteX81" fmla="*/ 3174 w 574583"/>
                <a:gd name="connsiteY81" fmla="*/ 212866 h 640814"/>
                <a:gd name="connsiteX82" fmla="*/ 19301 w 574583"/>
                <a:gd name="connsiteY82" fmla="*/ 158124 h 640814"/>
                <a:gd name="connsiteX83" fmla="*/ 116273 w 574583"/>
                <a:gd name="connsiteY83" fmla="*/ 95047 h 640814"/>
                <a:gd name="connsiteX84" fmla="*/ 127117 w 574583"/>
                <a:gd name="connsiteY84" fmla="*/ 95047 h 640814"/>
                <a:gd name="connsiteX85" fmla="*/ 159351 w 574583"/>
                <a:gd name="connsiteY85" fmla="*/ 106440 h 640814"/>
                <a:gd name="connsiteX86" fmla="*/ 186302 w 574583"/>
                <a:gd name="connsiteY86" fmla="*/ 126446 h 640814"/>
                <a:gd name="connsiteX87" fmla="*/ 221316 w 574583"/>
                <a:gd name="connsiteY87" fmla="*/ 126446 h 640814"/>
                <a:gd name="connsiteX88" fmla="*/ 261613 w 574583"/>
                <a:gd name="connsiteY88" fmla="*/ 123665 h 640814"/>
                <a:gd name="connsiteX89" fmla="*/ 274953 w 574583"/>
                <a:gd name="connsiteY89" fmla="*/ 117826 h 640814"/>
                <a:gd name="connsiteX90" fmla="*/ 283016 w 574583"/>
                <a:gd name="connsiteY90" fmla="*/ 109213 h 640814"/>
                <a:gd name="connsiteX91" fmla="*/ 291344 w 574583"/>
                <a:gd name="connsiteY91" fmla="*/ 83375 h 640814"/>
                <a:gd name="connsiteX92" fmla="*/ 299408 w 574583"/>
                <a:gd name="connsiteY92" fmla="*/ 74755 h 640814"/>
                <a:gd name="connsiteX93" fmla="*/ 309967 w 574583"/>
                <a:gd name="connsiteY93" fmla="*/ 69194 h 640814"/>
                <a:gd name="connsiteX94" fmla="*/ 331641 w 574583"/>
                <a:gd name="connsiteY94" fmla="*/ 80595 h 640814"/>
                <a:gd name="connsiteX95" fmla="*/ 350535 w 574583"/>
                <a:gd name="connsiteY95" fmla="*/ 106440 h 640814"/>
                <a:gd name="connsiteX96" fmla="*/ 361101 w 574583"/>
                <a:gd name="connsiteY96" fmla="*/ 120885 h 640814"/>
                <a:gd name="connsiteX97" fmla="*/ 374712 w 574583"/>
                <a:gd name="connsiteY97" fmla="*/ 126446 h 640814"/>
                <a:gd name="connsiteX98" fmla="*/ 439180 w 574583"/>
                <a:gd name="connsiteY98" fmla="*/ 0 h 640814"/>
                <a:gd name="connsiteX99" fmla="*/ 404165 w 574583"/>
                <a:gd name="connsiteY99" fmla="*/ 14459 h 640814"/>
                <a:gd name="connsiteX100" fmla="*/ 390833 w 574583"/>
                <a:gd name="connsiteY100" fmla="*/ 100601 h 640814"/>
                <a:gd name="connsiteX101" fmla="*/ 374712 w 574583"/>
                <a:gd name="connsiteY101" fmla="*/ 123665 h 640814"/>
                <a:gd name="connsiteX102" fmla="*/ 334422 w 574583"/>
                <a:gd name="connsiteY102" fmla="*/ 80595 h 640814"/>
                <a:gd name="connsiteX103" fmla="*/ 309967 w 574583"/>
                <a:gd name="connsiteY103" fmla="*/ 66143 h 640814"/>
                <a:gd name="connsiteX104" fmla="*/ 280507 w 574583"/>
                <a:gd name="connsiteY104" fmla="*/ 109213 h 640814"/>
                <a:gd name="connsiteX105" fmla="*/ 221316 w 574583"/>
                <a:gd name="connsiteY105" fmla="*/ 123665 h 640814"/>
                <a:gd name="connsiteX106" fmla="*/ 186302 w 574583"/>
                <a:gd name="connsiteY106" fmla="*/ 123665 h 640814"/>
                <a:gd name="connsiteX107" fmla="*/ 127117 w 574583"/>
                <a:gd name="connsiteY107" fmla="*/ 91988 h 640814"/>
                <a:gd name="connsiteX108" fmla="*/ 116273 w 574583"/>
                <a:gd name="connsiteY108" fmla="*/ 91988 h 640814"/>
                <a:gd name="connsiteX109" fmla="*/ 16521 w 574583"/>
                <a:gd name="connsiteY109" fmla="*/ 155343 h 640814"/>
                <a:gd name="connsiteX110" fmla="*/ 54308 w 574583"/>
                <a:gd name="connsiteY110" fmla="*/ 327633 h 640814"/>
                <a:gd name="connsiteX111" fmla="*/ 124337 w 574583"/>
                <a:gd name="connsiteY111" fmla="*/ 353479 h 640814"/>
                <a:gd name="connsiteX112" fmla="*/ 175464 w 574583"/>
                <a:gd name="connsiteY112" fmla="*/ 333473 h 640814"/>
                <a:gd name="connsiteX113" fmla="*/ 205202 w 574583"/>
                <a:gd name="connsiteY113" fmla="*/ 209807 h 640814"/>
                <a:gd name="connsiteX114" fmla="*/ 226599 w 574583"/>
                <a:gd name="connsiteY114" fmla="*/ 149511 h 640814"/>
                <a:gd name="connsiteX115" fmla="*/ 258832 w 574583"/>
                <a:gd name="connsiteY115" fmla="*/ 138110 h 640814"/>
                <a:gd name="connsiteX116" fmla="*/ 288571 w 574583"/>
                <a:gd name="connsiteY116" fmla="*/ 158124 h 640814"/>
                <a:gd name="connsiteX117" fmla="*/ 304684 w 574583"/>
                <a:gd name="connsiteY117" fmla="*/ 230098 h 640814"/>
                <a:gd name="connsiteX118" fmla="*/ 331641 w 574583"/>
                <a:gd name="connsiteY118" fmla="*/ 235659 h 640814"/>
                <a:gd name="connsiteX119" fmla="*/ 374712 w 574583"/>
                <a:gd name="connsiteY119" fmla="*/ 221479 h 640814"/>
                <a:gd name="connsiteX120" fmla="*/ 390833 w 574583"/>
                <a:gd name="connsiteY120" fmla="*/ 152562 h 640814"/>
                <a:gd name="connsiteX121" fmla="*/ 406946 w 574583"/>
                <a:gd name="connsiteY121" fmla="*/ 146730 h 640814"/>
                <a:gd name="connsiteX122" fmla="*/ 458080 w 574583"/>
                <a:gd name="connsiteY122" fmla="*/ 183969 h 640814"/>
                <a:gd name="connsiteX123" fmla="*/ 452797 w 574583"/>
                <a:gd name="connsiteY123" fmla="*/ 258717 h 640814"/>
                <a:gd name="connsiteX124" fmla="*/ 379995 w 574583"/>
                <a:gd name="connsiteY124" fmla="*/ 293175 h 640814"/>
                <a:gd name="connsiteX125" fmla="*/ 401670 w 574583"/>
                <a:gd name="connsiteY125" fmla="*/ 393769 h 640814"/>
                <a:gd name="connsiteX126" fmla="*/ 423066 w 574583"/>
                <a:gd name="connsiteY126" fmla="*/ 390989 h 640814"/>
                <a:gd name="connsiteX127" fmla="*/ 471698 w 574583"/>
                <a:gd name="connsiteY127" fmla="*/ 347918 h 640814"/>
                <a:gd name="connsiteX128" fmla="*/ 498371 w 574583"/>
                <a:gd name="connsiteY128" fmla="*/ 319021 h 640814"/>
                <a:gd name="connsiteX129" fmla="*/ 511995 w 574583"/>
                <a:gd name="connsiteY129" fmla="*/ 347918 h 640814"/>
                <a:gd name="connsiteX130" fmla="*/ 530882 w 574583"/>
                <a:gd name="connsiteY130" fmla="*/ 442679 h 640814"/>
                <a:gd name="connsiteX131" fmla="*/ 468918 w 574583"/>
                <a:gd name="connsiteY131" fmla="*/ 488531 h 640814"/>
                <a:gd name="connsiteX132" fmla="*/ 425847 w 574583"/>
                <a:gd name="connsiteY132" fmla="*/ 482969 h 640814"/>
                <a:gd name="connsiteX133" fmla="*/ 393606 w 574583"/>
                <a:gd name="connsiteY133" fmla="*/ 505763 h 640814"/>
                <a:gd name="connsiteX134" fmla="*/ 398889 w 574583"/>
                <a:gd name="connsiteY134" fmla="*/ 618028 h 640814"/>
                <a:gd name="connsiteX135" fmla="*/ 471698 w 574583"/>
                <a:gd name="connsiteY135" fmla="*/ 640815 h 640814"/>
                <a:gd name="connsiteX136" fmla="*/ 525328 w 574583"/>
                <a:gd name="connsiteY136" fmla="*/ 632195 h 640814"/>
                <a:gd name="connsiteX137" fmla="*/ 549783 w 574583"/>
                <a:gd name="connsiteY137" fmla="*/ 612189 h 640814"/>
                <a:gd name="connsiteX138" fmla="*/ 563123 w 574583"/>
                <a:gd name="connsiteY138" fmla="*/ 583570 h 640814"/>
                <a:gd name="connsiteX139" fmla="*/ 573960 w 574583"/>
                <a:gd name="connsiteY139" fmla="*/ 526047 h 640814"/>
                <a:gd name="connsiteX140" fmla="*/ 549783 w 574583"/>
                <a:gd name="connsiteY140" fmla="*/ 442679 h 640814"/>
                <a:gd name="connsiteX141" fmla="*/ 544222 w 574583"/>
                <a:gd name="connsiteY141" fmla="*/ 299015 h 640814"/>
                <a:gd name="connsiteX142" fmla="*/ 568399 w 574583"/>
                <a:gd name="connsiteY142" fmla="*/ 238711 h 640814"/>
                <a:gd name="connsiteX143" fmla="*/ 541449 w 574583"/>
                <a:gd name="connsiteY143" fmla="*/ 218427 h 640814"/>
                <a:gd name="connsiteX144" fmla="*/ 517272 w 574583"/>
                <a:gd name="connsiteY144" fmla="*/ 209807 h 640814"/>
                <a:gd name="connsiteX145" fmla="*/ 503925 w 574583"/>
                <a:gd name="connsiteY145" fmla="*/ 212866 h 640814"/>
                <a:gd name="connsiteX146" fmla="*/ 498371 w 574583"/>
                <a:gd name="connsiteY146" fmla="*/ 212866 h 640814"/>
                <a:gd name="connsiteX147" fmla="*/ 471698 w 574583"/>
                <a:gd name="connsiteY147" fmla="*/ 169795 h 640814"/>
                <a:gd name="connsiteX148" fmla="*/ 485031 w 574583"/>
                <a:gd name="connsiteY148" fmla="*/ 140898 h 640814"/>
                <a:gd name="connsiteX149" fmla="*/ 511989 w 574583"/>
                <a:gd name="connsiteY149" fmla="*/ 143957 h 640814"/>
                <a:gd name="connsiteX150" fmla="*/ 514769 w 574583"/>
                <a:gd name="connsiteY150" fmla="*/ 143957 h 640814"/>
                <a:gd name="connsiteX151" fmla="*/ 525328 w 574583"/>
                <a:gd name="connsiteY151" fmla="*/ 37524 h 640814"/>
                <a:gd name="connsiteX152" fmla="*/ 439180 w 574583"/>
                <a:gd name="connsiteY152" fmla="*/ 7 h 64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574583" h="640814">
                  <a:moveTo>
                    <a:pt x="374712" y="126446"/>
                  </a:moveTo>
                  <a:cubicBezTo>
                    <a:pt x="377493" y="126446"/>
                    <a:pt x="382776" y="123665"/>
                    <a:pt x="385557" y="120885"/>
                  </a:cubicBezTo>
                  <a:cubicBezTo>
                    <a:pt x="388052" y="115046"/>
                    <a:pt x="390833" y="109213"/>
                    <a:pt x="393606" y="103659"/>
                  </a:cubicBezTo>
                  <a:cubicBezTo>
                    <a:pt x="393606" y="97820"/>
                    <a:pt x="396109" y="91981"/>
                    <a:pt x="396109" y="86427"/>
                  </a:cubicBezTo>
                  <a:cubicBezTo>
                    <a:pt x="396109" y="71982"/>
                    <a:pt x="390826" y="60588"/>
                    <a:pt x="390826" y="48917"/>
                  </a:cubicBezTo>
                  <a:cubicBezTo>
                    <a:pt x="390826" y="37517"/>
                    <a:pt x="393606" y="28904"/>
                    <a:pt x="404172" y="17511"/>
                  </a:cubicBezTo>
                  <a:cubicBezTo>
                    <a:pt x="415010" y="8620"/>
                    <a:pt x="425847" y="3066"/>
                    <a:pt x="439180" y="3066"/>
                  </a:cubicBezTo>
                  <a:cubicBezTo>
                    <a:pt x="468918" y="3066"/>
                    <a:pt x="503932" y="23072"/>
                    <a:pt x="522826" y="40297"/>
                  </a:cubicBezTo>
                  <a:cubicBezTo>
                    <a:pt x="544222" y="54749"/>
                    <a:pt x="555059" y="80595"/>
                    <a:pt x="555059" y="100601"/>
                  </a:cubicBezTo>
                  <a:cubicBezTo>
                    <a:pt x="555059" y="112272"/>
                    <a:pt x="552279" y="120885"/>
                    <a:pt x="544222" y="129505"/>
                  </a:cubicBezTo>
                  <a:cubicBezTo>
                    <a:pt x="538939" y="135059"/>
                    <a:pt x="530882" y="140898"/>
                    <a:pt x="514769" y="140898"/>
                  </a:cubicBezTo>
                  <a:lnTo>
                    <a:pt x="511989" y="140898"/>
                  </a:lnTo>
                  <a:cubicBezTo>
                    <a:pt x="503925" y="138117"/>
                    <a:pt x="493095" y="138117"/>
                    <a:pt x="485031" y="138117"/>
                  </a:cubicBezTo>
                  <a:cubicBezTo>
                    <a:pt x="479748" y="138117"/>
                    <a:pt x="474194" y="138117"/>
                    <a:pt x="471698" y="140898"/>
                  </a:cubicBezTo>
                  <a:cubicBezTo>
                    <a:pt x="466137" y="143957"/>
                    <a:pt x="466137" y="149511"/>
                    <a:pt x="466137" y="155343"/>
                  </a:cubicBezTo>
                  <a:cubicBezTo>
                    <a:pt x="466137" y="158124"/>
                    <a:pt x="466137" y="163963"/>
                    <a:pt x="468918" y="172575"/>
                  </a:cubicBezTo>
                  <a:cubicBezTo>
                    <a:pt x="468918" y="175356"/>
                    <a:pt x="471698" y="187021"/>
                    <a:pt x="476981" y="195640"/>
                  </a:cubicBezTo>
                  <a:cubicBezTo>
                    <a:pt x="479755" y="201201"/>
                    <a:pt x="482257" y="207034"/>
                    <a:pt x="485031" y="209814"/>
                  </a:cubicBezTo>
                  <a:cubicBezTo>
                    <a:pt x="490314" y="212873"/>
                    <a:pt x="493095" y="215646"/>
                    <a:pt x="498378" y="215646"/>
                  </a:cubicBezTo>
                  <a:lnTo>
                    <a:pt x="503932" y="215646"/>
                  </a:lnTo>
                  <a:cubicBezTo>
                    <a:pt x="509215" y="215646"/>
                    <a:pt x="514769" y="212866"/>
                    <a:pt x="517272" y="212866"/>
                  </a:cubicBezTo>
                  <a:cubicBezTo>
                    <a:pt x="530882" y="212866"/>
                    <a:pt x="536166" y="218427"/>
                    <a:pt x="541449" y="221486"/>
                  </a:cubicBezTo>
                  <a:cubicBezTo>
                    <a:pt x="549783" y="221486"/>
                    <a:pt x="552286" y="224266"/>
                    <a:pt x="555059" y="227040"/>
                  </a:cubicBezTo>
                  <a:cubicBezTo>
                    <a:pt x="557840" y="230098"/>
                    <a:pt x="563123" y="232879"/>
                    <a:pt x="565904" y="241492"/>
                  </a:cubicBezTo>
                  <a:cubicBezTo>
                    <a:pt x="568406" y="247331"/>
                    <a:pt x="571180" y="252885"/>
                    <a:pt x="571180" y="258717"/>
                  </a:cubicBezTo>
                  <a:cubicBezTo>
                    <a:pt x="571180" y="267337"/>
                    <a:pt x="565897" y="273169"/>
                    <a:pt x="560336" y="279001"/>
                  </a:cubicBezTo>
                  <a:cubicBezTo>
                    <a:pt x="555059" y="284563"/>
                    <a:pt x="547003" y="290402"/>
                    <a:pt x="541449" y="299015"/>
                  </a:cubicBezTo>
                  <a:cubicBezTo>
                    <a:pt x="530882" y="310408"/>
                    <a:pt x="525321" y="324853"/>
                    <a:pt x="525321" y="339305"/>
                  </a:cubicBezTo>
                  <a:cubicBezTo>
                    <a:pt x="525321" y="356537"/>
                    <a:pt x="530882" y="373763"/>
                    <a:pt x="536166" y="390995"/>
                  </a:cubicBezTo>
                  <a:cubicBezTo>
                    <a:pt x="541449" y="405441"/>
                    <a:pt x="547003" y="422673"/>
                    <a:pt x="547003" y="442679"/>
                  </a:cubicBezTo>
                  <a:cubicBezTo>
                    <a:pt x="547003" y="459912"/>
                    <a:pt x="552286" y="474357"/>
                    <a:pt x="557847" y="485750"/>
                  </a:cubicBezTo>
                  <a:cubicBezTo>
                    <a:pt x="563123" y="497150"/>
                    <a:pt x="568399" y="508815"/>
                    <a:pt x="571180" y="526047"/>
                  </a:cubicBezTo>
                  <a:lnTo>
                    <a:pt x="571180" y="534667"/>
                  </a:lnTo>
                  <a:cubicBezTo>
                    <a:pt x="571180" y="560505"/>
                    <a:pt x="560336" y="592183"/>
                    <a:pt x="547003" y="612189"/>
                  </a:cubicBezTo>
                  <a:cubicBezTo>
                    <a:pt x="533385" y="629422"/>
                    <a:pt x="501151" y="638034"/>
                    <a:pt x="471698" y="638034"/>
                  </a:cubicBezTo>
                  <a:lnTo>
                    <a:pt x="468918" y="638034"/>
                  </a:lnTo>
                  <a:cubicBezTo>
                    <a:pt x="441960" y="638034"/>
                    <a:pt x="412229" y="629415"/>
                    <a:pt x="398889" y="614970"/>
                  </a:cubicBezTo>
                  <a:cubicBezTo>
                    <a:pt x="390826" y="603576"/>
                    <a:pt x="385550" y="580512"/>
                    <a:pt x="385550" y="557725"/>
                  </a:cubicBezTo>
                  <a:cubicBezTo>
                    <a:pt x="385550" y="540499"/>
                    <a:pt x="388052" y="520208"/>
                    <a:pt x="396116" y="508815"/>
                  </a:cubicBezTo>
                  <a:cubicBezTo>
                    <a:pt x="401670" y="500202"/>
                    <a:pt x="406946" y="494370"/>
                    <a:pt x="412229" y="491589"/>
                  </a:cubicBezTo>
                  <a:cubicBezTo>
                    <a:pt x="417790" y="488531"/>
                    <a:pt x="420571" y="485750"/>
                    <a:pt x="425847" y="485750"/>
                  </a:cubicBezTo>
                  <a:cubicBezTo>
                    <a:pt x="436684" y="485750"/>
                    <a:pt x="450024" y="491589"/>
                    <a:pt x="468918" y="491589"/>
                  </a:cubicBezTo>
                  <a:lnTo>
                    <a:pt x="471698" y="491589"/>
                  </a:lnTo>
                  <a:cubicBezTo>
                    <a:pt x="487812" y="491589"/>
                    <a:pt x="503932" y="488531"/>
                    <a:pt x="514769" y="479918"/>
                  </a:cubicBezTo>
                  <a:cubicBezTo>
                    <a:pt x="525328" y="471298"/>
                    <a:pt x="533385" y="459912"/>
                    <a:pt x="533385" y="445460"/>
                  </a:cubicBezTo>
                  <a:cubicBezTo>
                    <a:pt x="536166" y="442679"/>
                    <a:pt x="536166" y="439899"/>
                    <a:pt x="536166" y="434066"/>
                  </a:cubicBezTo>
                  <a:cubicBezTo>
                    <a:pt x="536166" y="405441"/>
                    <a:pt x="520045" y="367931"/>
                    <a:pt x="514769" y="347918"/>
                  </a:cubicBezTo>
                  <a:cubicBezTo>
                    <a:pt x="514769" y="339305"/>
                    <a:pt x="511989" y="330692"/>
                    <a:pt x="509208" y="324853"/>
                  </a:cubicBezTo>
                  <a:cubicBezTo>
                    <a:pt x="506705" y="322072"/>
                    <a:pt x="506705" y="322072"/>
                    <a:pt x="503925" y="319021"/>
                  </a:cubicBezTo>
                  <a:cubicBezTo>
                    <a:pt x="503925" y="319021"/>
                    <a:pt x="501151" y="316240"/>
                    <a:pt x="498371" y="316240"/>
                  </a:cubicBezTo>
                  <a:cubicBezTo>
                    <a:pt x="493088" y="319021"/>
                    <a:pt x="490314" y="322079"/>
                    <a:pt x="485031" y="324860"/>
                  </a:cubicBezTo>
                  <a:cubicBezTo>
                    <a:pt x="479748" y="330692"/>
                    <a:pt x="474194" y="339305"/>
                    <a:pt x="468918" y="344866"/>
                  </a:cubicBezTo>
                  <a:cubicBezTo>
                    <a:pt x="458073" y="362092"/>
                    <a:pt x="436684" y="382376"/>
                    <a:pt x="420564" y="387937"/>
                  </a:cubicBezTo>
                  <a:cubicBezTo>
                    <a:pt x="415003" y="390995"/>
                    <a:pt x="406946" y="390995"/>
                    <a:pt x="401670" y="390995"/>
                  </a:cubicBezTo>
                  <a:cubicBezTo>
                    <a:pt x="388045" y="390995"/>
                    <a:pt x="379995" y="385156"/>
                    <a:pt x="371932" y="376544"/>
                  </a:cubicBezTo>
                  <a:cubicBezTo>
                    <a:pt x="363875" y="367924"/>
                    <a:pt x="361094" y="353479"/>
                    <a:pt x="361094" y="342085"/>
                  </a:cubicBezTo>
                  <a:cubicBezTo>
                    <a:pt x="361094" y="324853"/>
                    <a:pt x="366656" y="307627"/>
                    <a:pt x="379995" y="296234"/>
                  </a:cubicBezTo>
                  <a:cubicBezTo>
                    <a:pt x="390833" y="284563"/>
                    <a:pt x="404172" y="284563"/>
                    <a:pt x="417783" y="279001"/>
                  </a:cubicBezTo>
                  <a:cubicBezTo>
                    <a:pt x="431130" y="275943"/>
                    <a:pt x="444741" y="273169"/>
                    <a:pt x="455300" y="261498"/>
                  </a:cubicBezTo>
                  <a:cubicBezTo>
                    <a:pt x="466144" y="247324"/>
                    <a:pt x="471698" y="232872"/>
                    <a:pt x="471698" y="218427"/>
                  </a:cubicBezTo>
                  <a:cubicBezTo>
                    <a:pt x="471698" y="207027"/>
                    <a:pt x="468918" y="192582"/>
                    <a:pt x="460854" y="181188"/>
                  </a:cubicBezTo>
                  <a:cubicBezTo>
                    <a:pt x="455300" y="175349"/>
                    <a:pt x="447243" y="163963"/>
                    <a:pt x="436684" y="158124"/>
                  </a:cubicBezTo>
                  <a:cubicBezTo>
                    <a:pt x="428620" y="149504"/>
                    <a:pt x="417783" y="143950"/>
                    <a:pt x="406946" y="143950"/>
                  </a:cubicBezTo>
                  <a:cubicBezTo>
                    <a:pt x="398889" y="143950"/>
                    <a:pt x="393606" y="143950"/>
                    <a:pt x="388052" y="149511"/>
                  </a:cubicBezTo>
                  <a:cubicBezTo>
                    <a:pt x="379988" y="158124"/>
                    <a:pt x="379988" y="169795"/>
                    <a:pt x="379988" y="181188"/>
                  </a:cubicBezTo>
                  <a:lnTo>
                    <a:pt x="379988" y="192582"/>
                  </a:lnTo>
                  <a:cubicBezTo>
                    <a:pt x="379988" y="204253"/>
                    <a:pt x="377486" y="212866"/>
                    <a:pt x="371932" y="221479"/>
                  </a:cubicBezTo>
                  <a:cubicBezTo>
                    <a:pt x="366649" y="227040"/>
                    <a:pt x="347755" y="232879"/>
                    <a:pt x="334422" y="232879"/>
                  </a:cubicBezTo>
                  <a:lnTo>
                    <a:pt x="331641" y="232879"/>
                  </a:lnTo>
                  <a:cubicBezTo>
                    <a:pt x="323578" y="232879"/>
                    <a:pt x="312741" y="230098"/>
                    <a:pt x="307464" y="227040"/>
                  </a:cubicBezTo>
                  <a:cubicBezTo>
                    <a:pt x="293847" y="218420"/>
                    <a:pt x="291344" y="209814"/>
                    <a:pt x="291344" y="198421"/>
                  </a:cubicBezTo>
                  <a:cubicBezTo>
                    <a:pt x="291344" y="189801"/>
                    <a:pt x="293847" y="181188"/>
                    <a:pt x="293847" y="172575"/>
                  </a:cubicBezTo>
                  <a:cubicBezTo>
                    <a:pt x="293847" y="166736"/>
                    <a:pt x="293847" y="161175"/>
                    <a:pt x="291344" y="158124"/>
                  </a:cubicBezTo>
                  <a:cubicBezTo>
                    <a:pt x="285783" y="140898"/>
                    <a:pt x="272450" y="135059"/>
                    <a:pt x="258832" y="135059"/>
                  </a:cubicBezTo>
                  <a:cubicBezTo>
                    <a:pt x="248273" y="135059"/>
                    <a:pt x="234656" y="138117"/>
                    <a:pt x="223818" y="146730"/>
                  </a:cubicBezTo>
                  <a:cubicBezTo>
                    <a:pt x="213259" y="155350"/>
                    <a:pt x="207705" y="163963"/>
                    <a:pt x="205202" y="175356"/>
                  </a:cubicBezTo>
                  <a:cubicBezTo>
                    <a:pt x="202422" y="187021"/>
                    <a:pt x="202422" y="195640"/>
                    <a:pt x="202422" y="209814"/>
                  </a:cubicBezTo>
                  <a:cubicBezTo>
                    <a:pt x="199641" y="230098"/>
                    <a:pt x="202422" y="252885"/>
                    <a:pt x="196861" y="275950"/>
                  </a:cubicBezTo>
                  <a:cubicBezTo>
                    <a:pt x="194358" y="299015"/>
                    <a:pt x="188804" y="319021"/>
                    <a:pt x="172691" y="330692"/>
                  </a:cubicBezTo>
                  <a:cubicBezTo>
                    <a:pt x="159344" y="344866"/>
                    <a:pt x="143231" y="350698"/>
                    <a:pt x="124337" y="350698"/>
                  </a:cubicBezTo>
                  <a:cubicBezTo>
                    <a:pt x="100160" y="350698"/>
                    <a:pt x="73202" y="339305"/>
                    <a:pt x="54308" y="324853"/>
                  </a:cubicBezTo>
                  <a:cubicBezTo>
                    <a:pt x="24577" y="301788"/>
                    <a:pt x="3174" y="255937"/>
                    <a:pt x="3174" y="212866"/>
                  </a:cubicBezTo>
                  <a:cubicBezTo>
                    <a:pt x="3174" y="192582"/>
                    <a:pt x="8457" y="172575"/>
                    <a:pt x="19301" y="158124"/>
                  </a:cubicBezTo>
                  <a:cubicBezTo>
                    <a:pt x="38188" y="129505"/>
                    <a:pt x="73202" y="95047"/>
                    <a:pt x="116273" y="95047"/>
                  </a:cubicBezTo>
                  <a:lnTo>
                    <a:pt x="127117" y="95047"/>
                  </a:lnTo>
                  <a:cubicBezTo>
                    <a:pt x="145733" y="95047"/>
                    <a:pt x="153790" y="100601"/>
                    <a:pt x="159351" y="106440"/>
                  </a:cubicBezTo>
                  <a:cubicBezTo>
                    <a:pt x="167415" y="115053"/>
                    <a:pt x="172691" y="123665"/>
                    <a:pt x="186302" y="126446"/>
                  </a:cubicBezTo>
                  <a:lnTo>
                    <a:pt x="221316" y="126446"/>
                  </a:lnTo>
                  <a:cubicBezTo>
                    <a:pt x="234662" y="126446"/>
                    <a:pt x="248273" y="126446"/>
                    <a:pt x="261613" y="123665"/>
                  </a:cubicBezTo>
                  <a:cubicBezTo>
                    <a:pt x="266896" y="123665"/>
                    <a:pt x="272450" y="120885"/>
                    <a:pt x="274953" y="117826"/>
                  </a:cubicBezTo>
                  <a:cubicBezTo>
                    <a:pt x="280514" y="115046"/>
                    <a:pt x="283016" y="112272"/>
                    <a:pt x="283016" y="109213"/>
                  </a:cubicBezTo>
                  <a:lnTo>
                    <a:pt x="291344" y="83375"/>
                  </a:lnTo>
                  <a:cubicBezTo>
                    <a:pt x="293847" y="80595"/>
                    <a:pt x="296627" y="74755"/>
                    <a:pt x="299408" y="74755"/>
                  </a:cubicBezTo>
                  <a:cubicBezTo>
                    <a:pt x="301910" y="71975"/>
                    <a:pt x="304691" y="69194"/>
                    <a:pt x="309967" y="69194"/>
                  </a:cubicBezTo>
                  <a:cubicBezTo>
                    <a:pt x="315528" y="69194"/>
                    <a:pt x="323585" y="71975"/>
                    <a:pt x="331641" y="80595"/>
                  </a:cubicBezTo>
                  <a:cubicBezTo>
                    <a:pt x="336925" y="86434"/>
                    <a:pt x="344981" y="97820"/>
                    <a:pt x="350535" y="106440"/>
                  </a:cubicBezTo>
                  <a:cubicBezTo>
                    <a:pt x="355818" y="112272"/>
                    <a:pt x="358599" y="115053"/>
                    <a:pt x="361101" y="120885"/>
                  </a:cubicBezTo>
                  <a:cubicBezTo>
                    <a:pt x="366656" y="123665"/>
                    <a:pt x="369158" y="126446"/>
                    <a:pt x="374712" y="126446"/>
                  </a:cubicBezTo>
                  <a:moveTo>
                    <a:pt x="439180" y="0"/>
                  </a:moveTo>
                  <a:cubicBezTo>
                    <a:pt x="425847" y="0"/>
                    <a:pt x="412229" y="5839"/>
                    <a:pt x="404165" y="14459"/>
                  </a:cubicBezTo>
                  <a:cubicBezTo>
                    <a:pt x="374712" y="43356"/>
                    <a:pt x="398889" y="69201"/>
                    <a:pt x="390833" y="100601"/>
                  </a:cubicBezTo>
                  <a:cubicBezTo>
                    <a:pt x="385550" y="117833"/>
                    <a:pt x="379988" y="123665"/>
                    <a:pt x="374712" y="123665"/>
                  </a:cubicBezTo>
                  <a:cubicBezTo>
                    <a:pt x="361094" y="123665"/>
                    <a:pt x="344981" y="91988"/>
                    <a:pt x="334422" y="80595"/>
                  </a:cubicBezTo>
                  <a:cubicBezTo>
                    <a:pt x="323578" y="71975"/>
                    <a:pt x="315521" y="66143"/>
                    <a:pt x="309967" y="66143"/>
                  </a:cubicBezTo>
                  <a:cubicBezTo>
                    <a:pt x="291344" y="66143"/>
                    <a:pt x="285790" y="95047"/>
                    <a:pt x="280507" y="109213"/>
                  </a:cubicBezTo>
                  <a:cubicBezTo>
                    <a:pt x="277726" y="120892"/>
                    <a:pt x="248273" y="123665"/>
                    <a:pt x="221316" y="123665"/>
                  </a:cubicBezTo>
                  <a:lnTo>
                    <a:pt x="186302" y="123665"/>
                  </a:lnTo>
                  <a:cubicBezTo>
                    <a:pt x="162132" y="117826"/>
                    <a:pt x="164627" y="91988"/>
                    <a:pt x="127117" y="91988"/>
                  </a:cubicBezTo>
                  <a:lnTo>
                    <a:pt x="116273" y="91988"/>
                  </a:lnTo>
                  <a:cubicBezTo>
                    <a:pt x="70429" y="91988"/>
                    <a:pt x="35415" y="129505"/>
                    <a:pt x="16521" y="155343"/>
                  </a:cubicBezTo>
                  <a:cubicBezTo>
                    <a:pt x="-18501" y="207034"/>
                    <a:pt x="5955" y="290395"/>
                    <a:pt x="54308" y="327633"/>
                  </a:cubicBezTo>
                  <a:cubicBezTo>
                    <a:pt x="73202" y="342085"/>
                    <a:pt x="97379" y="353479"/>
                    <a:pt x="124337" y="353479"/>
                  </a:cubicBezTo>
                  <a:cubicBezTo>
                    <a:pt x="143231" y="353479"/>
                    <a:pt x="162132" y="347918"/>
                    <a:pt x="175464" y="333473"/>
                  </a:cubicBezTo>
                  <a:cubicBezTo>
                    <a:pt x="207705" y="304847"/>
                    <a:pt x="202422" y="250104"/>
                    <a:pt x="205202" y="209807"/>
                  </a:cubicBezTo>
                  <a:cubicBezTo>
                    <a:pt x="207705" y="183969"/>
                    <a:pt x="205202" y="166736"/>
                    <a:pt x="226599" y="149511"/>
                  </a:cubicBezTo>
                  <a:cubicBezTo>
                    <a:pt x="237436" y="140891"/>
                    <a:pt x="248273" y="138110"/>
                    <a:pt x="258832" y="138110"/>
                  </a:cubicBezTo>
                  <a:cubicBezTo>
                    <a:pt x="272450" y="138110"/>
                    <a:pt x="283009" y="143950"/>
                    <a:pt x="288571" y="158124"/>
                  </a:cubicBezTo>
                  <a:cubicBezTo>
                    <a:pt x="299408" y="181188"/>
                    <a:pt x="277726" y="209814"/>
                    <a:pt x="304684" y="230098"/>
                  </a:cubicBezTo>
                  <a:cubicBezTo>
                    <a:pt x="312748" y="232879"/>
                    <a:pt x="320804" y="235659"/>
                    <a:pt x="331641" y="235659"/>
                  </a:cubicBezTo>
                  <a:cubicBezTo>
                    <a:pt x="347755" y="235659"/>
                    <a:pt x="366656" y="230098"/>
                    <a:pt x="374712" y="221479"/>
                  </a:cubicBezTo>
                  <a:cubicBezTo>
                    <a:pt x="390833" y="204253"/>
                    <a:pt x="371932" y="166736"/>
                    <a:pt x="390833" y="152562"/>
                  </a:cubicBezTo>
                  <a:cubicBezTo>
                    <a:pt x="396116" y="146730"/>
                    <a:pt x="401670" y="146730"/>
                    <a:pt x="406946" y="146730"/>
                  </a:cubicBezTo>
                  <a:cubicBezTo>
                    <a:pt x="425847" y="146730"/>
                    <a:pt x="450024" y="169795"/>
                    <a:pt x="458080" y="183969"/>
                  </a:cubicBezTo>
                  <a:cubicBezTo>
                    <a:pt x="474194" y="209814"/>
                    <a:pt x="471698" y="238711"/>
                    <a:pt x="452797" y="258717"/>
                  </a:cubicBezTo>
                  <a:cubicBezTo>
                    <a:pt x="431123" y="281782"/>
                    <a:pt x="401670" y="273169"/>
                    <a:pt x="379995" y="293175"/>
                  </a:cubicBezTo>
                  <a:cubicBezTo>
                    <a:pt x="342479" y="327633"/>
                    <a:pt x="355818" y="393769"/>
                    <a:pt x="401670" y="393769"/>
                  </a:cubicBezTo>
                  <a:cubicBezTo>
                    <a:pt x="409726" y="393769"/>
                    <a:pt x="415010" y="393769"/>
                    <a:pt x="423066" y="390989"/>
                  </a:cubicBezTo>
                  <a:cubicBezTo>
                    <a:pt x="439180" y="385156"/>
                    <a:pt x="460861" y="362092"/>
                    <a:pt x="471698" y="347918"/>
                  </a:cubicBezTo>
                  <a:cubicBezTo>
                    <a:pt x="482257" y="333473"/>
                    <a:pt x="490314" y="319021"/>
                    <a:pt x="498371" y="319021"/>
                  </a:cubicBezTo>
                  <a:cubicBezTo>
                    <a:pt x="503932" y="319021"/>
                    <a:pt x="509215" y="327640"/>
                    <a:pt x="511995" y="347918"/>
                  </a:cubicBezTo>
                  <a:cubicBezTo>
                    <a:pt x="517272" y="373763"/>
                    <a:pt x="536166" y="414060"/>
                    <a:pt x="530882" y="442679"/>
                  </a:cubicBezTo>
                  <a:cubicBezTo>
                    <a:pt x="528102" y="474357"/>
                    <a:pt x="503932" y="488531"/>
                    <a:pt x="468918" y="488531"/>
                  </a:cubicBezTo>
                  <a:cubicBezTo>
                    <a:pt x="450024" y="488531"/>
                    <a:pt x="439180" y="482969"/>
                    <a:pt x="425847" y="482969"/>
                  </a:cubicBezTo>
                  <a:cubicBezTo>
                    <a:pt x="415003" y="482969"/>
                    <a:pt x="406946" y="488531"/>
                    <a:pt x="393606" y="505763"/>
                  </a:cubicBezTo>
                  <a:cubicBezTo>
                    <a:pt x="377493" y="531880"/>
                    <a:pt x="377493" y="592183"/>
                    <a:pt x="398889" y="618028"/>
                  </a:cubicBezTo>
                  <a:cubicBezTo>
                    <a:pt x="412229" y="635254"/>
                    <a:pt x="441960" y="640815"/>
                    <a:pt x="471698" y="640815"/>
                  </a:cubicBezTo>
                  <a:cubicBezTo>
                    <a:pt x="490314" y="640815"/>
                    <a:pt x="509208" y="638034"/>
                    <a:pt x="525328" y="632195"/>
                  </a:cubicBezTo>
                  <a:cubicBezTo>
                    <a:pt x="536166" y="626641"/>
                    <a:pt x="544222" y="620809"/>
                    <a:pt x="549783" y="612189"/>
                  </a:cubicBezTo>
                  <a:cubicBezTo>
                    <a:pt x="555066" y="606350"/>
                    <a:pt x="560342" y="594964"/>
                    <a:pt x="563123" y="583570"/>
                  </a:cubicBezTo>
                  <a:cubicBezTo>
                    <a:pt x="571180" y="563286"/>
                    <a:pt x="576456" y="543273"/>
                    <a:pt x="573960" y="526047"/>
                  </a:cubicBezTo>
                  <a:cubicBezTo>
                    <a:pt x="571180" y="491589"/>
                    <a:pt x="549783" y="477137"/>
                    <a:pt x="549783" y="442679"/>
                  </a:cubicBezTo>
                  <a:cubicBezTo>
                    <a:pt x="549783" y="387937"/>
                    <a:pt x="506712" y="344866"/>
                    <a:pt x="544222" y="299015"/>
                  </a:cubicBezTo>
                  <a:cubicBezTo>
                    <a:pt x="557847" y="284563"/>
                    <a:pt x="584519" y="270389"/>
                    <a:pt x="568399" y="238711"/>
                  </a:cubicBezTo>
                  <a:cubicBezTo>
                    <a:pt x="560336" y="227040"/>
                    <a:pt x="555059" y="221479"/>
                    <a:pt x="541449" y="218427"/>
                  </a:cubicBezTo>
                  <a:cubicBezTo>
                    <a:pt x="536166" y="218427"/>
                    <a:pt x="530882" y="209807"/>
                    <a:pt x="517272" y="209807"/>
                  </a:cubicBezTo>
                  <a:cubicBezTo>
                    <a:pt x="514769" y="209807"/>
                    <a:pt x="509208" y="212866"/>
                    <a:pt x="503925" y="212866"/>
                  </a:cubicBezTo>
                  <a:lnTo>
                    <a:pt x="498371" y="212866"/>
                  </a:lnTo>
                  <a:cubicBezTo>
                    <a:pt x="479755" y="212866"/>
                    <a:pt x="474194" y="178408"/>
                    <a:pt x="471698" y="169795"/>
                  </a:cubicBezTo>
                  <a:cubicBezTo>
                    <a:pt x="463635" y="146730"/>
                    <a:pt x="471698" y="140898"/>
                    <a:pt x="485031" y="140898"/>
                  </a:cubicBezTo>
                  <a:cubicBezTo>
                    <a:pt x="493095" y="140898"/>
                    <a:pt x="503932" y="140898"/>
                    <a:pt x="511989" y="143957"/>
                  </a:cubicBezTo>
                  <a:lnTo>
                    <a:pt x="514769" y="143957"/>
                  </a:lnTo>
                  <a:cubicBezTo>
                    <a:pt x="573960" y="143957"/>
                    <a:pt x="565897" y="71982"/>
                    <a:pt x="525328" y="37524"/>
                  </a:cubicBezTo>
                  <a:cubicBezTo>
                    <a:pt x="503932" y="20291"/>
                    <a:pt x="468918" y="7"/>
                    <a:pt x="439180" y="7"/>
                  </a:cubicBezTo>
                  <a:close/>
                </a:path>
              </a:pathLst>
            </a:custGeom>
            <a:solidFill>
              <a:srgbClr val="4D323B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7" name="Freeform: Shape 1723">
              <a:extLst>
                <a:ext uri="{FF2B5EF4-FFF2-40B4-BE49-F238E27FC236}">
                  <a16:creationId xmlns:a16="http://schemas.microsoft.com/office/drawing/2014/main" id="{9D3F4991-6114-7A60-47CE-E38FFCED1E13}"/>
                </a:ext>
              </a:extLst>
            </p:cNvPr>
            <p:cNvSpPr/>
            <p:nvPr/>
          </p:nvSpPr>
          <p:spPr>
            <a:xfrm>
              <a:off x="5798468" y="5110591"/>
              <a:ext cx="107818" cy="71694"/>
            </a:xfrm>
            <a:custGeom>
              <a:avLst/>
              <a:gdLst>
                <a:gd name="connsiteX0" fmla="*/ 25011 w 107823"/>
                <a:gd name="connsiteY0" fmla="*/ 30287 h 71696"/>
                <a:gd name="connsiteX1" fmla="*/ 54471 w 107823"/>
                <a:gd name="connsiteY1" fmla="*/ 0 h 71696"/>
                <a:gd name="connsiteX2" fmla="*/ 83924 w 107823"/>
                <a:gd name="connsiteY2" fmla="*/ 30287 h 71696"/>
                <a:gd name="connsiteX3" fmla="*/ 54471 w 107823"/>
                <a:gd name="connsiteY3" fmla="*/ 60581 h 71696"/>
                <a:gd name="connsiteX4" fmla="*/ 25011 w 107823"/>
                <a:gd name="connsiteY4" fmla="*/ 30287 h 71696"/>
                <a:gd name="connsiteX5" fmla="*/ 86698 w 107823"/>
                <a:gd name="connsiteY5" fmla="*/ 11393 h 71696"/>
                <a:gd name="connsiteX6" fmla="*/ 97264 w 107823"/>
                <a:gd name="connsiteY6" fmla="*/ 0 h 71696"/>
                <a:gd name="connsiteX7" fmla="*/ 107823 w 107823"/>
                <a:gd name="connsiteY7" fmla="*/ 11393 h 71696"/>
                <a:gd name="connsiteX8" fmla="*/ 97257 w 107823"/>
                <a:gd name="connsiteY8" fmla="*/ 22787 h 71696"/>
                <a:gd name="connsiteX9" fmla="*/ 86705 w 107823"/>
                <a:gd name="connsiteY9" fmla="*/ 11393 h 71696"/>
                <a:gd name="connsiteX10" fmla="*/ 0 w 107823"/>
                <a:gd name="connsiteY10" fmla="*/ 60303 h 71696"/>
                <a:gd name="connsiteX11" fmla="*/ 11122 w 107823"/>
                <a:gd name="connsiteY11" fmla="*/ 48903 h 71696"/>
                <a:gd name="connsiteX12" fmla="*/ 22231 w 107823"/>
                <a:gd name="connsiteY12" fmla="*/ 60303 h 71696"/>
                <a:gd name="connsiteX13" fmla="*/ 11115 w 107823"/>
                <a:gd name="connsiteY13" fmla="*/ 71697 h 71696"/>
                <a:gd name="connsiteX14" fmla="*/ 0 w 107823"/>
                <a:gd name="connsiteY14" fmla="*/ 60296 h 71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7823" h="71696">
                  <a:moveTo>
                    <a:pt x="25011" y="30287"/>
                  </a:moveTo>
                  <a:cubicBezTo>
                    <a:pt x="25011" y="13618"/>
                    <a:pt x="38351" y="0"/>
                    <a:pt x="54471" y="0"/>
                  </a:cubicBezTo>
                  <a:cubicBezTo>
                    <a:pt x="70863" y="0"/>
                    <a:pt x="83924" y="13618"/>
                    <a:pt x="83924" y="30287"/>
                  </a:cubicBezTo>
                  <a:cubicBezTo>
                    <a:pt x="83924" y="47242"/>
                    <a:pt x="70863" y="60581"/>
                    <a:pt x="54471" y="60581"/>
                  </a:cubicBezTo>
                  <a:cubicBezTo>
                    <a:pt x="38351" y="60581"/>
                    <a:pt x="25011" y="47235"/>
                    <a:pt x="25011" y="30287"/>
                  </a:cubicBezTo>
                  <a:close/>
                  <a:moveTo>
                    <a:pt x="86698" y="11393"/>
                  </a:moveTo>
                  <a:cubicBezTo>
                    <a:pt x="86698" y="5276"/>
                    <a:pt x="91425" y="0"/>
                    <a:pt x="97264" y="0"/>
                  </a:cubicBezTo>
                  <a:cubicBezTo>
                    <a:pt x="103103" y="0"/>
                    <a:pt x="107823" y="5283"/>
                    <a:pt x="107823" y="11393"/>
                  </a:cubicBezTo>
                  <a:cubicBezTo>
                    <a:pt x="107823" y="17789"/>
                    <a:pt x="103096" y="22787"/>
                    <a:pt x="97257" y="22787"/>
                  </a:cubicBezTo>
                  <a:cubicBezTo>
                    <a:pt x="91425" y="22787"/>
                    <a:pt x="86705" y="17782"/>
                    <a:pt x="86705" y="11393"/>
                  </a:cubicBezTo>
                  <a:close/>
                  <a:moveTo>
                    <a:pt x="0" y="60303"/>
                  </a:moveTo>
                  <a:cubicBezTo>
                    <a:pt x="0" y="54186"/>
                    <a:pt x="5005" y="48903"/>
                    <a:pt x="11122" y="48903"/>
                  </a:cubicBezTo>
                  <a:cubicBezTo>
                    <a:pt x="17511" y="48903"/>
                    <a:pt x="22231" y="54186"/>
                    <a:pt x="22231" y="60303"/>
                  </a:cubicBezTo>
                  <a:cubicBezTo>
                    <a:pt x="22231" y="66699"/>
                    <a:pt x="17504" y="71697"/>
                    <a:pt x="11115" y="71697"/>
                  </a:cubicBezTo>
                  <a:cubicBezTo>
                    <a:pt x="4998" y="71697"/>
                    <a:pt x="0" y="66692"/>
                    <a:pt x="0" y="60296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8" name="Freeform: Shape 1724">
              <a:extLst>
                <a:ext uri="{FF2B5EF4-FFF2-40B4-BE49-F238E27FC236}">
                  <a16:creationId xmlns:a16="http://schemas.microsoft.com/office/drawing/2014/main" id="{D43C2297-B25D-2D63-F8C8-A5EE87EAC60B}"/>
                </a:ext>
              </a:extLst>
            </p:cNvPr>
            <p:cNvSpPr/>
            <p:nvPr/>
          </p:nvSpPr>
          <p:spPr>
            <a:xfrm>
              <a:off x="6076345" y="5570196"/>
              <a:ext cx="23897" cy="28346"/>
            </a:xfrm>
            <a:custGeom>
              <a:avLst/>
              <a:gdLst>
                <a:gd name="connsiteX0" fmla="*/ 0 w 23898"/>
                <a:gd name="connsiteY0" fmla="*/ 14181 h 28347"/>
                <a:gd name="connsiteX1" fmla="*/ 11956 w 23898"/>
                <a:gd name="connsiteY1" fmla="*/ 0 h 28347"/>
                <a:gd name="connsiteX2" fmla="*/ 23899 w 23898"/>
                <a:gd name="connsiteY2" fmla="*/ 14181 h 28347"/>
                <a:gd name="connsiteX3" fmla="*/ 11949 w 23898"/>
                <a:gd name="connsiteY3" fmla="*/ 28348 h 28347"/>
                <a:gd name="connsiteX4" fmla="*/ 0 w 23898"/>
                <a:gd name="connsiteY4" fmla="*/ 14181 h 28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8347">
                  <a:moveTo>
                    <a:pt x="0" y="14181"/>
                  </a:moveTo>
                  <a:cubicBezTo>
                    <a:pt x="0" y="6395"/>
                    <a:pt x="5561" y="0"/>
                    <a:pt x="11956" y="0"/>
                  </a:cubicBezTo>
                  <a:cubicBezTo>
                    <a:pt x="18616" y="0"/>
                    <a:pt x="23899" y="6395"/>
                    <a:pt x="23899" y="14181"/>
                  </a:cubicBezTo>
                  <a:cubicBezTo>
                    <a:pt x="23899" y="22238"/>
                    <a:pt x="18616" y="28348"/>
                    <a:pt x="11949" y="28348"/>
                  </a:cubicBezTo>
                  <a:cubicBezTo>
                    <a:pt x="5554" y="28348"/>
                    <a:pt x="0" y="22238"/>
                    <a:pt x="0" y="14181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9" name="Freeform: Shape 1725">
              <a:extLst>
                <a:ext uri="{FF2B5EF4-FFF2-40B4-BE49-F238E27FC236}">
                  <a16:creationId xmlns:a16="http://schemas.microsoft.com/office/drawing/2014/main" id="{F9CF1E46-FC92-CFA6-98E9-76D7E979ECBB}"/>
                </a:ext>
              </a:extLst>
            </p:cNvPr>
            <p:cNvSpPr/>
            <p:nvPr/>
          </p:nvSpPr>
          <p:spPr>
            <a:xfrm>
              <a:off x="6081350" y="5579094"/>
              <a:ext cx="5561" cy="5561"/>
            </a:xfrm>
            <a:custGeom>
              <a:avLst/>
              <a:gdLst>
                <a:gd name="connsiteX0" fmla="*/ 0 w 5561"/>
                <a:gd name="connsiteY0" fmla="*/ 2781 h 5561"/>
                <a:gd name="connsiteX1" fmla="*/ 2781 w 5561"/>
                <a:gd name="connsiteY1" fmla="*/ 0 h 5561"/>
                <a:gd name="connsiteX2" fmla="*/ 5561 w 5561"/>
                <a:gd name="connsiteY2" fmla="*/ 2781 h 5561"/>
                <a:gd name="connsiteX3" fmla="*/ 2781 w 5561"/>
                <a:gd name="connsiteY3" fmla="*/ 5561 h 5561"/>
                <a:gd name="connsiteX4" fmla="*/ 0 w 5561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5561">
                  <a:moveTo>
                    <a:pt x="0" y="2781"/>
                  </a:moveTo>
                  <a:cubicBezTo>
                    <a:pt x="0" y="1390"/>
                    <a:pt x="1390" y="0"/>
                    <a:pt x="2781" y="0"/>
                  </a:cubicBezTo>
                  <a:cubicBezTo>
                    <a:pt x="4449" y="0"/>
                    <a:pt x="5561" y="1390"/>
                    <a:pt x="5561" y="2781"/>
                  </a:cubicBezTo>
                  <a:cubicBezTo>
                    <a:pt x="5561" y="4449"/>
                    <a:pt x="4449" y="5561"/>
                    <a:pt x="2781" y="5561"/>
                  </a:cubicBezTo>
                  <a:cubicBezTo>
                    <a:pt x="1245" y="5561"/>
                    <a:pt x="0" y="4316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0" name="Freeform: Shape 1726">
              <a:extLst>
                <a:ext uri="{FF2B5EF4-FFF2-40B4-BE49-F238E27FC236}">
                  <a16:creationId xmlns:a16="http://schemas.microsoft.com/office/drawing/2014/main" id="{17CB1961-BFBA-6DE5-0FFF-4D89CA7B187F}"/>
                </a:ext>
              </a:extLst>
            </p:cNvPr>
            <p:cNvSpPr/>
            <p:nvPr/>
          </p:nvSpPr>
          <p:spPr>
            <a:xfrm>
              <a:off x="6079126" y="5576315"/>
              <a:ext cx="7785" cy="8341"/>
            </a:xfrm>
            <a:custGeom>
              <a:avLst/>
              <a:gdLst>
                <a:gd name="connsiteX0" fmla="*/ 2781 w 7785"/>
                <a:gd name="connsiteY0" fmla="*/ 5561 h 8341"/>
                <a:gd name="connsiteX1" fmla="*/ 5283 w 7785"/>
                <a:gd name="connsiteY1" fmla="*/ 2781 h 8341"/>
                <a:gd name="connsiteX2" fmla="*/ 5283 w 7785"/>
                <a:gd name="connsiteY2" fmla="*/ 5561 h 8341"/>
                <a:gd name="connsiteX3" fmla="*/ 0 w 7785"/>
                <a:gd name="connsiteY3" fmla="*/ 5561 h 8341"/>
                <a:gd name="connsiteX4" fmla="*/ 5283 w 7785"/>
                <a:gd name="connsiteY4" fmla="*/ 8342 h 8341"/>
                <a:gd name="connsiteX5" fmla="*/ 7786 w 7785"/>
                <a:gd name="connsiteY5" fmla="*/ 5561 h 8341"/>
                <a:gd name="connsiteX6" fmla="*/ 5283 w 7785"/>
                <a:gd name="connsiteY6" fmla="*/ 0 h 8341"/>
                <a:gd name="connsiteX7" fmla="*/ 0 w 7785"/>
                <a:gd name="connsiteY7" fmla="*/ 5561 h 8341"/>
                <a:gd name="connsiteX8" fmla="*/ 2781 w 7785"/>
                <a:gd name="connsiteY8" fmla="*/ 556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85" h="8341">
                  <a:moveTo>
                    <a:pt x="2781" y="5561"/>
                  </a:moveTo>
                  <a:lnTo>
                    <a:pt x="5283" y="2781"/>
                  </a:lnTo>
                  <a:lnTo>
                    <a:pt x="5283" y="5561"/>
                  </a:lnTo>
                  <a:lnTo>
                    <a:pt x="0" y="5561"/>
                  </a:lnTo>
                  <a:cubicBezTo>
                    <a:pt x="0" y="8342"/>
                    <a:pt x="2781" y="8342"/>
                    <a:pt x="5283" y="8342"/>
                  </a:cubicBezTo>
                  <a:cubicBezTo>
                    <a:pt x="7786" y="8342"/>
                    <a:pt x="7786" y="8342"/>
                    <a:pt x="7786" y="5561"/>
                  </a:cubicBezTo>
                  <a:cubicBezTo>
                    <a:pt x="7786" y="2781"/>
                    <a:pt x="7786" y="0"/>
                    <a:pt x="5283" y="0"/>
                  </a:cubicBezTo>
                  <a:cubicBezTo>
                    <a:pt x="2781" y="0"/>
                    <a:pt x="0" y="2781"/>
                    <a:pt x="0" y="5561"/>
                  </a:cubicBezTo>
                  <a:lnTo>
                    <a:pt x="2781" y="556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1" name="Freeform: Shape 1727">
              <a:extLst>
                <a:ext uri="{FF2B5EF4-FFF2-40B4-BE49-F238E27FC236}">
                  <a16:creationId xmlns:a16="http://schemas.microsoft.com/office/drawing/2014/main" id="{CE32C711-0946-801D-C9E0-67BEFAD80DB9}"/>
                </a:ext>
              </a:extLst>
            </p:cNvPr>
            <p:cNvSpPr/>
            <p:nvPr/>
          </p:nvSpPr>
          <p:spPr>
            <a:xfrm>
              <a:off x="6133031" y="5406808"/>
              <a:ext cx="24454" cy="25010"/>
            </a:xfrm>
            <a:custGeom>
              <a:avLst/>
              <a:gdLst>
                <a:gd name="connsiteX0" fmla="*/ 7 w 24455"/>
                <a:gd name="connsiteY0" fmla="*/ 12506 h 25011"/>
                <a:gd name="connsiteX1" fmla="*/ 12227 w 24455"/>
                <a:gd name="connsiteY1" fmla="*/ 0 h 25011"/>
                <a:gd name="connsiteX2" fmla="*/ 24455 w 24455"/>
                <a:gd name="connsiteY2" fmla="*/ 12512 h 25011"/>
                <a:gd name="connsiteX3" fmla="*/ 12227 w 24455"/>
                <a:gd name="connsiteY3" fmla="*/ 25011 h 25011"/>
                <a:gd name="connsiteX4" fmla="*/ 0 w 24455"/>
                <a:gd name="connsiteY4" fmla="*/ 12506 h 25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55" h="25011">
                  <a:moveTo>
                    <a:pt x="7" y="12506"/>
                  </a:moveTo>
                  <a:cubicBezTo>
                    <a:pt x="7" y="5832"/>
                    <a:pt x="5561" y="0"/>
                    <a:pt x="12227" y="0"/>
                  </a:cubicBezTo>
                  <a:cubicBezTo>
                    <a:pt x="19179" y="0"/>
                    <a:pt x="24455" y="5839"/>
                    <a:pt x="24455" y="12512"/>
                  </a:cubicBezTo>
                  <a:cubicBezTo>
                    <a:pt x="24455" y="19450"/>
                    <a:pt x="19172" y="25011"/>
                    <a:pt x="12227" y="25011"/>
                  </a:cubicBezTo>
                  <a:cubicBezTo>
                    <a:pt x="5554" y="25011"/>
                    <a:pt x="0" y="19450"/>
                    <a:pt x="0" y="12506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2" name="Freeform: Shape 1728">
              <a:extLst>
                <a:ext uri="{FF2B5EF4-FFF2-40B4-BE49-F238E27FC236}">
                  <a16:creationId xmlns:a16="http://schemas.microsoft.com/office/drawing/2014/main" id="{91B0763D-0315-4A33-219F-F6CF6A6C1F9F}"/>
                </a:ext>
              </a:extLst>
            </p:cNvPr>
            <p:cNvSpPr/>
            <p:nvPr/>
          </p:nvSpPr>
          <p:spPr>
            <a:xfrm>
              <a:off x="6138593" y="5412363"/>
              <a:ext cx="5005" cy="5561"/>
            </a:xfrm>
            <a:custGeom>
              <a:avLst/>
              <a:gdLst>
                <a:gd name="connsiteX0" fmla="*/ 0 w 5005"/>
                <a:gd name="connsiteY0" fmla="*/ 2781 h 5561"/>
                <a:gd name="connsiteX1" fmla="*/ 2503 w 5005"/>
                <a:gd name="connsiteY1" fmla="*/ 0 h 5561"/>
                <a:gd name="connsiteX2" fmla="*/ 5005 w 5005"/>
                <a:gd name="connsiteY2" fmla="*/ 2781 h 5561"/>
                <a:gd name="connsiteX3" fmla="*/ 2503 w 5005"/>
                <a:gd name="connsiteY3" fmla="*/ 5561 h 5561"/>
                <a:gd name="connsiteX4" fmla="*/ 0 w 5005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5" h="5561">
                  <a:moveTo>
                    <a:pt x="0" y="2781"/>
                  </a:moveTo>
                  <a:cubicBezTo>
                    <a:pt x="0" y="1390"/>
                    <a:pt x="1112" y="0"/>
                    <a:pt x="2503" y="0"/>
                  </a:cubicBezTo>
                  <a:cubicBezTo>
                    <a:pt x="3893" y="0"/>
                    <a:pt x="5005" y="1390"/>
                    <a:pt x="5005" y="2781"/>
                  </a:cubicBezTo>
                  <a:cubicBezTo>
                    <a:pt x="5005" y="4449"/>
                    <a:pt x="3893" y="5561"/>
                    <a:pt x="2503" y="5561"/>
                  </a:cubicBezTo>
                  <a:cubicBezTo>
                    <a:pt x="1112" y="5561"/>
                    <a:pt x="0" y="4449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3" name="Freeform: Shape 1729">
              <a:extLst>
                <a:ext uri="{FF2B5EF4-FFF2-40B4-BE49-F238E27FC236}">
                  <a16:creationId xmlns:a16="http://schemas.microsoft.com/office/drawing/2014/main" id="{CDAD3902-7A54-7A61-9823-C9B4DF4E5514}"/>
                </a:ext>
              </a:extLst>
            </p:cNvPr>
            <p:cNvSpPr/>
            <p:nvPr/>
          </p:nvSpPr>
          <p:spPr>
            <a:xfrm>
              <a:off x="6135804" y="5409581"/>
              <a:ext cx="10566" cy="11122"/>
            </a:xfrm>
            <a:custGeom>
              <a:avLst/>
              <a:gdLst>
                <a:gd name="connsiteX0" fmla="*/ 2787 w 10566"/>
                <a:gd name="connsiteY0" fmla="*/ 5561 h 11122"/>
                <a:gd name="connsiteX1" fmla="*/ 5290 w 10566"/>
                <a:gd name="connsiteY1" fmla="*/ 2781 h 11122"/>
                <a:gd name="connsiteX2" fmla="*/ 8071 w 10566"/>
                <a:gd name="connsiteY2" fmla="*/ 5561 h 11122"/>
                <a:gd name="connsiteX3" fmla="*/ 5290 w 10566"/>
                <a:gd name="connsiteY3" fmla="*/ 8342 h 11122"/>
                <a:gd name="connsiteX4" fmla="*/ 2787 w 10566"/>
                <a:gd name="connsiteY4" fmla="*/ 5561 h 11122"/>
                <a:gd name="connsiteX5" fmla="*/ 7 w 10566"/>
                <a:gd name="connsiteY5" fmla="*/ 5561 h 11122"/>
                <a:gd name="connsiteX6" fmla="*/ 5290 w 10566"/>
                <a:gd name="connsiteY6" fmla="*/ 11122 h 11122"/>
                <a:gd name="connsiteX7" fmla="*/ 10566 w 10566"/>
                <a:gd name="connsiteY7" fmla="*/ 5561 h 11122"/>
                <a:gd name="connsiteX8" fmla="*/ 5283 w 10566"/>
                <a:gd name="connsiteY8" fmla="*/ 0 h 11122"/>
                <a:gd name="connsiteX9" fmla="*/ 0 w 10566"/>
                <a:gd name="connsiteY9" fmla="*/ 5561 h 11122"/>
                <a:gd name="connsiteX10" fmla="*/ 2781 w 10566"/>
                <a:gd name="connsiteY10" fmla="*/ 5561 h 11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66" h="11122">
                  <a:moveTo>
                    <a:pt x="2787" y="5561"/>
                  </a:moveTo>
                  <a:lnTo>
                    <a:pt x="5290" y="2781"/>
                  </a:lnTo>
                  <a:lnTo>
                    <a:pt x="8071" y="5561"/>
                  </a:lnTo>
                  <a:lnTo>
                    <a:pt x="5290" y="8342"/>
                  </a:lnTo>
                  <a:lnTo>
                    <a:pt x="2787" y="5561"/>
                  </a:lnTo>
                  <a:lnTo>
                    <a:pt x="7" y="5561"/>
                  </a:lnTo>
                  <a:cubicBezTo>
                    <a:pt x="7" y="8342"/>
                    <a:pt x="2787" y="11122"/>
                    <a:pt x="5290" y="11122"/>
                  </a:cubicBezTo>
                  <a:cubicBezTo>
                    <a:pt x="8071" y="11122"/>
                    <a:pt x="10566" y="8342"/>
                    <a:pt x="10566" y="5561"/>
                  </a:cubicBezTo>
                  <a:cubicBezTo>
                    <a:pt x="10566" y="2781"/>
                    <a:pt x="8064" y="0"/>
                    <a:pt x="5283" y="0"/>
                  </a:cubicBezTo>
                  <a:cubicBezTo>
                    <a:pt x="2781" y="0"/>
                    <a:pt x="0" y="2781"/>
                    <a:pt x="0" y="5561"/>
                  </a:cubicBezTo>
                  <a:lnTo>
                    <a:pt x="2781" y="556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4" name="Freeform: Shape 1730">
              <a:extLst>
                <a:ext uri="{FF2B5EF4-FFF2-40B4-BE49-F238E27FC236}">
                  <a16:creationId xmlns:a16="http://schemas.microsoft.com/office/drawing/2014/main" id="{70F988A0-2984-88F9-8717-FEBD26C01648}"/>
                </a:ext>
              </a:extLst>
            </p:cNvPr>
            <p:cNvSpPr/>
            <p:nvPr/>
          </p:nvSpPr>
          <p:spPr>
            <a:xfrm>
              <a:off x="6065230" y="5389020"/>
              <a:ext cx="24454" cy="26123"/>
            </a:xfrm>
            <a:custGeom>
              <a:avLst/>
              <a:gdLst>
                <a:gd name="connsiteX0" fmla="*/ 0 w 24455"/>
                <a:gd name="connsiteY0" fmla="*/ 13069 h 26123"/>
                <a:gd name="connsiteX1" fmla="*/ 12228 w 24455"/>
                <a:gd name="connsiteY1" fmla="*/ 0 h 26123"/>
                <a:gd name="connsiteX2" fmla="*/ 24455 w 24455"/>
                <a:gd name="connsiteY2" fmla="*/ 13069 h 26123"/>
                <a:gd name="connsiteX3" fmla="*/ 12228 w 24455"/>
                <a:gd name="connsiteY3" fmla="*/ 26123 h 26123"/>
                <a:gd name="connsiteX4" fmla="*/ 0 w 24455"/>
                <a:gd name="connsiteY4" fmla="*/ 13069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55" h="26123">
                  <a:moveTo>
                    <a:pt x="0" y="13069"/>
                  </a:moveTo>
                  <a:cubicBezTo>
                    <a:pt x="0" y="6117"/>
                    <a:pt x="5561" y="0"/>
                    <a:pt x="12228" y="0"/>
                  </a:cubicBezTo>
                  <a:cubicBezTo>
                    <a:pt x="19179" y="0"/>
                    <a:pt x="24455" y="6117"/>
                    <a:pt x="24455" y="13069"/>
                  </a:cubicBezTo>
                  <a:cubicBezTo>
                    <a:pt x="24455" y="20291"/>
                    <a:pt x="19172" y="26123"/>
                    <a:pt x="12228" y="26123"/>
                  </a:cubicBezTo>
                  <a:cubicBezTo>
                    <a:pt x="5554" y="26123"/>
                    <a:pt x="0" y="20291"/>
                    <a:pt x="0" y="13069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5" name="Freeform: Shape 1731">
              <a:extLst>
                <a:ext uri="{FF2B5EF4-FFF2-40B4-BE49-F238E27FC236}">
                  <a16:creationId xmlns:a16="http://schemas.microsoft.com/office/drawing/2014/main" id="{AAE34F65-21D0-B486-B568-EC1FE07B13F5}"/>
                </a:ext>
              </a:extLst>
            </p:cNvPr>
            <p:cNvSpPr/>
            <p:nvPr/>
          </p:nvSpPr>
          <p:spPr>
            <a:xfrm>
              <a:off x="6070791" y="5394581"/>
              <a:ext cx="5561" cy="9452"/>
            </a:xfrm>
            <a:custGeom>
              <a:avLst/>
              <a:gdLst>
                <a:gd name="connsiteX0" fmla="*/ 0 w 5561"/>
                <a:gd name="connsiteY0" fmla="*/ 4727 h 9453"/>
                <a:gd name="connsiteX1" fmla="*/ 2781 w 5561"/>
                <a:gd name="connsiteY1" fmla="*/ 0 h 9453"/>
                <a:gd name="connsiteX2" fmla="*/ 5561 w 5561"/>
                <a:gd name="connsiteY2" fmla="*/ 4727 h 9453"/>
                <a:gd name="connsiteX3" fmla="*/ 2781 w 5561"/>
                <a:gd name="connsiteY3" fmla="*/ 9454 h 9453"/>
                <a:gd name="connsiteX4" fmla="*/ 0 w 5561"/>
                <a:gd name="connsiteY4" fmla="*/ 4727 h 9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9453">
                  <a:moveTo>
                    <a:pt x="0" y="4727"/>
                  </a:moveTo>
                  <a:cubicBezTo>
                    <a:pt x="0" y="2224"/>
                    <a:pt x="1390" y="0"/>
                    <a:pt x="2781" y="0"/>
                  </a:cubicBezTo>
                  <a:cubicBezTo>
                    <a:pt x="4449" y="0"/>
                    <a:pt x="5561" y="2224"/>
                    <a:pt x="5561" y="4727"/>
                  </a:cubicBezTo>
                  <a:cubicBezTo>
                    <a:pt x="5561" y="7508"/>
                    <a:pt x="4449" y="9454"/>
                    <a:pt x="2781" y="9454"/>
                  </a:cubicBezTo>
                  <a:cubicBezTo>
                    <a:pt x="1390" y="9454"/>
                    <a:pt x="0" y="7508"/>
                    <a:pt x="0" y="4727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6" name="Freeform: Shape 1732">
              <a:extLst>
                <a:ext uri="{FF2B5EF4-FFF2-40B4-BE49-F238E27FC236}">
                  <a16:creationId xmlns:a16="http://schemas.microsoft.com/office/drawing/2014/main" id="{562BBB56-26AB-2544-5926-DF71F4BA14E4}"/>
                </a:ext>
              </a:extLst>
            </p:cNvPr>
            <p:cNvSpPr/>
            <p:nvPr/>
          </p:nvSpPr>
          <p:spPr>
            <a:xfrm>
              <a:off x="6067996" y="5394581"/>
              <a:ext cx="11122" cy="9452"/>
            </a:xfrm>
            <a:custGeom>
              <a:avLst/>
              <a:gdLst>
                <a:gd name="connsiteX0" fmla="*/ 2794 w 11122"/>
                <a:gd name="connsiteY0" fmla="*/ 6395 h 9453"/>
                <a:gd name="connsiteX1" fmla="*/ 5575 w 11122"/>
                <a:gd name="connsiteY1" fmla="*/ 3337 h 9453"/>
                <a:gd name="connsiteX2" fmla="*/ 8356 w 11122"/>
                <a:gd name="connsiteY2" fmla="*/ 6395 h 9453"/>
                <a:gd name="connsiteX3" fmla="*/ 7 w 11122"/>
                <a:gd name="connsiteY3" fmla="*/ 6395 h 9453"/>
                <a:gd name="connsiteX4" fmla="*/ 5568 w 11122"/>
                <a:gd name="connsiteY4" fmla="*/ 9454 h 9453"/>
                <a:gd name="connsiteX5" fmla="*/ 11122 w 11122"/>
                <a:gd name="connsiteY5" fmla="*/ 6395 h 9453"/>
                <a:gd name="connsiteX6" fmla="*/ 5561 w 11122"/>
                <a:gd name="connsiteY6" fmla="*/ 0 h 9453"/>
                <a:gd name="connsiteX7" fmla="*/ 0 w 11122"/>
                <a:gd name="connsiteY7" fmla="*/ 6395 h 9453"/>
                <a:gd name="connsiteX8" fmla="*/ 2781 w 11122"/>
                <a:gd name="connsiteY8" fmla="*/ 6395 h 9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22" h="9453">
                  <a:moveTo>
                    <a:pt x="2794" y="6395"/>
                  </a:moveTo>
                  <a:lnTo>
                    <a:pt x="5575" y="3337"/>
                  </a:lnTo>
                  <a:lnTo>
                    <a:pt x="8356" y="6395"/>
                  </a:lnTo>
                  <a:lnTo>
                    <a:pt x="7" y="6395"/>
                  </a:lnTo>
                  <a:cubicBezTo>
                    <a:pt x="7" y="6395"/>
                    <a:pt x="2788" y="9454"/>
                    <a:pt x="5568" y="9454"/>
                  </a:cubicBezTo>
                  <a:cubicBezTo>
                    <a:pt x="8349" y="9454"/>
                    <a:pt x="11122" y="6395"/>
                    <a:pt x="11122" y="6395"/>
                  </a:cubicBezTo>
                  <a:cubicBezTo>
                    <a:pt x="11122" y="3337"/>
                    <a:pt x="8342" y="0"/>
                    <a:pt x="5561" y="0"/>
                  </a:cubicBezTo>
                  <a:cubicBezTo>
                    <a:pt x="2781" y="0"/>
                    <a:pt x="0" y="3337"/>
                    <a:pt x="0" y="6395"/>
                  </a:cubicBezTo>
                  <a:lnTo>
                    <a:pt x="2781" y="6395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7" name="Freeform: Shape 1733">
              <a:extLst>
                <a:ext uri="{FF2B5EF4-FFF2-40B4-BE49-F238E27FC236}">
                  <a16:creationId xmlns:a16="http://schemas.microsoft.com/office/drawing/2014/main" id="{F0C3BABC-6D62-6A8D-E219-001C3E2AA736}"/>
                </a:ext>
              </a:extLst>
            </p:cNvPr>
            <p:cNvSpPr/>
            <p:nvPr/>
          </p:nvSpPr>
          <p:spPr>
            <a:xfrm>
              <a:off x="6141365" y="5452380"/>
              <a:ext cx="23897" cy="26123"/>
            </a:xfrm>
            <a:custGeom>
              <a:avLst/>
              <a:gdLst>
                <a:gd name="connsiteX0" fmla="*/ 0 w 23898"/>
                <a:gd name="connsiteY0" fmla="*/ 13062 h 26123"/>
                <a:gd name="connsiteX1" fmla="*/ 11956 w 23898"/>
                <a:gd name="connsiteY1" fmla="*/ 0 h 26123"/>
                <a:gd name="connsiteX2" fmla="*/ 23899 w 23898"/>
                <a:gd name="connsiteY2" fmla="*/ 13069 h 26123"/>
                <a:gd name="connsiteX3" fmla="*/ 11949 w 23898"/>
                <a:gd name="connsiteY3" fmla="*/ 26123 h 26123"/>
                <a:gd name="connsiteX4" fmla="*/ 0 w 23898"/>
                <a:gd name="connsiteY4" fmla="*/ 13062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6123">
                  <a:moveTo>
                    <a:pt x="0" y="13062"/>
                  </a:moveTo>
                  <a:cubicBezTo>
                    <a:pt x="0" y="6110"/>
                    <a:pt x="5561" y="0"/>
                    <a:pt x="11956" y="0"/>
                  </a:cubicBezTo>
                  <a:cubicBezTo>
                    <a:pt x="18623" y="0"/>
                    <a:pt x="23899" y="6117"/>
                    <a:pt x="23899" y="13069"/>
                  </a:cubicBezTo>
                  <a:cubicBezTo>
                    <a:pt x="23899" y="20284"/>
                    <a:pt x="18616" y="26123"/>
                    <a:pt x="11949" y="26123"/>
                  </a:cubicBezTo>
                  <a:cubicBezTo>
                    <a:pt x="5561" y="26123"/>
                    <a:pt x="0" y="20284"/>
                    <a:pt x="0" y="1306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8" name="Freeform: Shape 1734">
              <a:extLst>
                <a:ext uri="{FF2B5EF4-FFF2-40B4-BE49-F238E27FC236}">
                  <a16:creationId xmlns:a16="http://schemas.microsoft.com/office/drawing/2014/main" id="{27A5FF73-5823-185D-0A2F-E793D63CAB3B}"/>
                </a:ext>
              </a:extLst>
            </p:cNvPr>
            <p:cNvSpPr/>
            <p:nvPr/>
          </p:nvSpPr>
          <p:spPr>
            <a:xfrm>
              <a:off x="6143589" y="5457934"/>
              <a:ext cx="8342" cy="8342"/>
            </a:xfrm>
            <a:custGeom>
              <a:avLst/>
              <a:gdLst>
                <a:gd name="connsiteX0" fmla="*/ 1 w 8342"/>
                <a:gd name="connsiteY0" fmla="*/ 4171 h 8342"/>
                <a:gd name="connsiteX1" fmla="*/ 4171 w 8342"/>
                <a:gd name="connsiteY1" fmla="*/ 0 h 8342"/>
                <a:gd name="connsiteX2" fmla="*/ 8342 w 8342"/>
                <a:gd name="connsiteY2" fmla="*/ 4171 h 8342"/>
                <a:gd name="connsiteX3" fmla="*/ 4171 w 8342"/>
                <a:gd name="connsiteY3" fmla="*/ 8342 h 8342"/>
                <a:gd name="connsiteX4" fmla="*/ 1 w 8342"/>
                <a:gd name="connsiteY4" fmla="*/ 4311 h 8342"/>
                <a:gd name="connsiteX5" fmla="*/ 1 w 8342"/>
                <a:gd name="connsiteY5" fmla="*/ 4171 h 8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42" h="8342">
                  <a:moveTo>
                    <a:pt x="1" y="4171"/>
                  </a:moveTo>
                  <a:cubicBezTo>
                    <a:pt x="1" y="1946"/>
                    <a:pt x="1947" y="0"/>
                    <a:pt x="4171" y="0"/>
                  </a:cubicBezTo>
                  <a:cubicBezTo>
                    <a:pt x="6674" y="0"/>
                    <a:pt x="8342" y="1946"/>
                    <a:pt x="8342" y="4171"/>
                  </a:cubicBezTo>
                  <a:cubicBezTo>
                    <a:pt x="8342" y="6673"/>
                    <a:pt x="6674" y="8342"/>
                    <a:pt x="4171" y="8342"/>
                  </a:cubicBezTo>
                  <a:cubicBezTo>
                    <a:pt x="1907" y="8380"/>
                    <a:pt x="39" y="6576"/>
                    <a:pt x="1" y="4311"/>
                  </a:cubicBezTo>
                  <a:cubicBezTo>
                    <a:pt x="0" y="4264"/>
                    <a:pt x="0" y="4218"/>
                    <a:pt x="1" y="417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9" name="Freeform: Shape 1735">
              <a:extLst>
                <a:ext uri="{FF2B5EF4-FFF2-40B4-BE49-F238E27FC236}">
                  <a16:creationId xmlns:a16="http://schemas.microsoft.com/office/drawing/2014/main" id="{841D25C3-5EF0-B57B-A755-A8E1C5674CF8}"/>
                </a:ext>
              </a:extLst>
            </p:cNvPr>
            <p:cNvSpPr/>
            <p:nvPr/>
          </p:nvSpPr>
          <p:spPr>
            <a:xfrm>
              <a:off x="6143590" y="5457934"/>
              <a:ext cx="8341" cy="8341"/>
            </a:xfrm>
            <a:custGeom>
              <a:avLst/>
              <a:gdLst>
                <a:gd name="connsiteX0" fmla="*/ 0 w 8341"/>
                <a:gd name="connsiteY0" fmla="*/ 5561 h 8341"/>
                <a:gd name="connsiteX1" fmla="*/ 2781 w 8341"/>
                <a:gd name="connsiteY1" fmla="*/ 5561 h 8341"/>
                <a:gd name="connsiteX2" fmla="*/ 5561 w 8341"/>
                <a:gd name="connsiteY2" fmla="*/ 2781 h 8341"/>
                <a:gd name="connsiteX3" fmla="*/ 5561 w 8341"/>
                <a:gd name="connsiteY3" fmla="*/ 5561 h 8341"/>
                <a:gd name="connsiteX4" fmla="*/ 0 w 8341"/>
                <a:gd name="connsiteY4" fmla="*/ 5561 h 8341"/>
                <a:gd name="connsiteX5" fmla="*/ 5561 w 8341"/>
                <a:gd name="connsiteY5" fmla="*/ 8342 h 8341"/>
                <a:gd name="connsiteX6" fmla="*/ 8342 w 8341"/>
                <a:gd name="connsiteY6" fmla="*/ 5561 h 8341"/>
                <a:gd name="connsiteX7" fmla="*/ 5561 w 8341"/>
                <a:gd name="connsiteY7" fmla="*/ 0 h 8341"/>
                <a:gd name="connsiteX8" fmla="*/ 0 w 8341"/>
                <a:gd name="connsiteY8" fmla="*/ 556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41" h="8341">
                  <a:moveTo>
                    <a:pt x="0" y="5561"/>
                  </a:moveTo>
                  <a:lnTo>
                    <a:pt x="2781" y="5561"/>
                  </a:lnTo>
                  <a:lnTo>
                    <a:pt x="5561" y="2781"/>
                  </a:lnTo>
                  <a:lnTo>
                    <a:pt x="5561" y="5561"/>
                  </a:lnTo>
                  <a:lnTo>
                    <a:pt x="0" y="5561"/>
                  </a:lnTo>
                  <a:cubicBezTo>
                    <a:pt x="0" y="5561"/>
                    <a:pt x="2781" y="8342"/>
                    <a:pt x="5561" y="8342"/>
                  </a:cubicBezTo>
                  <a:lnTo>
                    <a:pt x="8342" y="5561"/>
                  </a:lnTo>
                  <a:cubicBezTo>
                    <a:pt x="8342" y="2781"/>
                    <a:pt x="5561" y="0"/>
                    <a:pt x="5561" y="0"/>
                  </a:cubicBezTo>
                  <a:cubicBezTo>
                    <a:pt x="2781" y="0"/>
                    <a:pt x="0" y="2781"/>
                    <a:pt x="0" y="556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0" name="Freeform: Shape 1736">
              <a:extLst>
                <a:ext uri="{FF2B5EF4-FFF2-40B4-BE49-F238E27FC236}">
                  <a16:creationId xmlns:a16="http://schemas.microsoft.com/office/drawing/2014/main" id="{82012512-A190-3C62-7A09-0C30506D0B68}"/>
                </a:ext>
              </a:extLst>
            </p:cNvPr>
            <p:cNvSpPr/>
            <p:nvPr/>
          </p:nvSpPr>
          <p:spPr>
            <a:xfrm>
              <a:off x="6073565" y="5595764"/>
              <a:ext cx="23897" cy="26123"/>
            </a:xfrm>
            <a:custGeom>
              <a:avLst/>
              <a:gdLst>
                <a:gd name="connsiteX0" fmla="*/ 0 w 23898"/>
                <a:gd name="connsiteY0" fmla="*/ 13069 h 26123"/>
                <a:gd name="connsiteX1" fmla="*/ 11956 w 23898"/>
                <a:gd name="connsiteY1" fmla="*/ 0 h 26123"/>
                <a:gd name="connsiteX2" fmla="*/ 23899 w 23898"/>
                <a:gd name="connsiteY2" fmla="*/ 13069 h 26123"/>
                <a:gd name="connsiteX3" fmla="*/ 11949 w 23898"/>
                <a:gd name="connsiteY3" fmla="*/ 26123 h 26123"/>
                <a:gd name="connsiteX4" fmla="*/ 0 w 23898"/>
                <a:gd name="connsiteY4" fmla="*/ 13069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6123">
                  <a:moveTo>
                    <a:pt x="0" y="13069"/>
                  </a:moveTo>
                  <a:cubicBezTo>
                    <a:pt x="0" y="6117"/>
                    <a:pt x="5561" y="0"/>
                    <a:pt x="11956" y="0"/>
                  </a:cubicBezTo>
                  <a:cubicBezTo>
                    <a:pt x="18623" y="0"/>
                    <a:pt x="23899" y="6117"/>
                    <a:pt x="23899" y="13069"/>
                  </a:cubicBezTo>
                  <a:cubicBezTo>
                    <a:pt x="23899" y="20291"/>
                    <a:pt x="18616" y="26123"/>
                    <a:pt x="11949" y="26123"/>
                  </a:cubicBezTo>
                  <a:cubicBezTo>
                    <a:pt x="5554" y="26123"/>
                    <a:pt x="0" y="20284"/>
                    <a:pt x="0" y="13069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1" name="Freeform: Shape 1737">
              <a:extLst>
                <a:ext uri="{FF2B5EF4-FFF2-40B4-BE49-F238E27FC236}">
                  <a16:creationId xmlns:a16="http://schemas.microsoft.com/office/drawing/2014/main" id="{368DAE49-0AC3-ED91-A6A5-347F8D7ECDFE}"/>
                </a:ext>
              </a:extLst>
            </p:cNvPr>
            <p:cNvSpPr/>
            <p:nvPr/>
          </p:nvSpPr>
          <p:spPr>
            <a:xfrm>
              <a:off x="6079126" y="5601880"/>
              <a:ext cx="5005" cy="5561"/>
            </a:xfrm>
            <a:custGeom>
              <a:avLst/>
              <a:gdLst>
                <a:gd name="connsiteX0" fmla="*/ 0 w 5005"/>
                <a:gd name="connsiteY0" fmla="*/ 2781 h 5561"/>
                <a:gd name="connsiteX1" fmla="*/ 2503 w 5005"/>
                <a:gd name="connsiteY1" fmla="*/ 0 h 5561"/>
                <a:gd name="connsiteX2" fmla="*/ 5005 w 5005"/>
                <a:gd name="connsiteY2" fmla="*/ 2781 h 5561"/>
                <a:gd name="connsiteX3" fmla="*/ 2503 w 5005"/>
                <a:gd name="connsiteY3" fmla="*/ 5561 h 5561"/>
                <a:gd name="connsiteX4" fmla="*/ 0 w 5005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5" h="5561">
                  <a:moveTo>
                    <a:pt x="0" y="2781"/>
                  </a:moveTo>
                  <a:cubicBezTo>
                    <a:pt x="0" y="1390"/>
                    <a:pt x="1112" y="0"/>
                    <a:pt x="2503" y="0"/>
                  </a:cubicBezTo>
                  <a:cubicBezTo>
                    <a:pt x="3893" y="0"/>
                    <a:pt x="5005" y="1390"/>
                    <a:pt x="5005" y="2781"/>
                  </a:cubicBezTo>
                  <a:cubicBezTo>
                    <a:pt x="5005" y="4449"/>
                    <a:pt x="3893" y="5561"/>
                    <a:pt x="2503" y="5561"/>
                  </a:cubicBezTo>
                  <a:cubicBezTo>
                    <a:pt x="1112" y="5561"/>
                    <a:pt x="0" y="4449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2" name="Freeform: Shape 1738">
              <a:extLst>
                <a:ext uri="{FF2B5EF4-FFF2-40B4-BE49-F238E27FC236}">
                  <a16:creationId xmlns:a16="http://schemas.microsoft.com/office/drawing/2014/main" id="{4464DA7C-8B6E-B9F1-08E6-8EAF18AF7B90}"/>
                </a:ext>
              </a:extLst>
            </p:cNvPr>
            <p:cNvSpPr/>
            <p:nvPr/>
          </p:nvSpPr>
          <p:spPr>
            <a:xfrm>
              <a:off x="6076345" y="5601880"/>
              <a:ext cx="7785" cy="8897"/>
            </a:xfrm>
            <a:custGeom>
              <a:avLst/>
              <a:gdLst>
                <a:gd name="connsiteX0" fmla="*/ 2781 w 7785"/>
                <a:gd name="connsiteY0" fmla="*/ 3059 h 8897"/>
                <a:gd name="connsiteX1" fmla="*/ 5283 w 7785"/>
                <a:gd name="connsiteY1" fmla="*/ 3059 h 8897"/>
                <a:gd name="connsiteX2" fmla="*/ 5283 w 7785"/>
                <a:gd name="connsiteY2" fmla="*/ 6117 h 8897"/>
                <a:gd name="connsiteX3" fmla="*/ 2781 w 7785"/>
                <a:gd name="connsiteY3" fmla="*/ 3059 h 8897"/>
                <a:gd name="connsiteX4" fmla="*/ 0 w 7785"/>
                <a:gd name="connsiteY4" fmla="*/ 3059 h 8897"/>
                <a:gd name="connsiteX5" fmla="*/ 5283 w 7785"/>
                <a:gd name="connsiteY5" fmla="*/ 8898 h 8897"/>
                <a:gd name="connsiteX6" fmla="*/ 7786 w 7785"/>
                <a:gd name="connsiteY6" fmla="*/ 3059 h 8897"/>
                <a:gd name="connsiteX7" fmla="*/ 5283 w 7785"/>
                <a:gd name="connsiteY7" fmla="*/ 0 h 8897"/>
                <a:gd name="connsiteX8" fmla="*/ 0 w 7785"/>
                <a:gd name="connsiteY8" fmla="*/ 3059 h 8897"/>
                <a:gd name="connsiteX9" fmla="*/ 2781 w 7785"/>
                <a:gd name="connsiteY9" fmla="*/ 3059 h 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5" h="8897">
                  <a:moveTo>
                    <a:pt x="2781" y="3059"/>
                  </a:moveTo>
                  <a:lnTo>
                    <a:pt x="5283" y="3059"/>
                  </a:lnTo>
                  <a:lnTo>
                    <a:pt x="5283" y="6117"/>
                  </a:lnTo>
                  <a:lnTo>
                    <a:pt x="2781" y="3059"/>
                  </a:lnTo>
                  <a:lnTo>
                    <a:pt x="0" y="3059"/>
                  </a:lnTo>
                  <a:cubicBezTo>
                    <a:pt x="0" y="6117"/>
                    <a:pt x="2781" y="8898"/>
                    <a:pt x="5283" y="8898"/>
                  </a:cubicBezTo>
                  <a:cubicBezTo>
                    <a:pt x="7786" y="8898"/>
                    <a:pt x="7786" y="6117"/>
                    <a:pt x="7786" y="3059"/>
                  </a:cubicBezTo>
                  <a:cubicBezTo>
                    <a:pt x="7786" y="0"/>
                    <a:pt x="7786" y="0"/>
                    <a:pt x="5283" y="0"/>
                  </a:cubicBezTo>
                  <a:cubicBezTo>
                    <a:pt x="2781" y="0"/>
                    <a:pt x="0" y="0"/>
                    <a:pt x="0" y="3059"/>
                  </a:cubicBezTo>
                  <a:lnTo>
                    <a:pt x="2781" y="3059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3" name="Freeform: Shape 1739">
              <a:extLst>
                <a:ext uri="{FF2B5EF4-FFF2-40B4-BE49-F238E27FC236}">
                  <a16:creationId xmlns:a16="http://schemas.microsoft.com/office/drawing/2014/main" id="{89CB1FBB-8387-FDFB-275E-A5F5DDF436A0}"/>
                </a:ext>
              </a:extLst>
            </p:cNvPr>
            <p:cNvSpPr/>
            <p:nvPr/>
          </p:nvSpPr>
          <p:spPr>
            <a:xfrm>
              <a:off x="6038552" y="5547411"/>
              <a:ext cx="26677" cy="25573"/>
            </a:xfrm>
            <a:custGeom>
              <a:avLst/>
              <a:gdLst>
                <a:gd name="connsiteX0" fmla="*/ 0 w 26679"/>
                <a:gd name="connsiteY0" fmla="*/ 12791 h 25574"/>
                <a:gd name="connsiteX1" fmla="*/ 13347 w 26679"/>
                <a:gd name="connsiteY1" fmla="*/ 0 h 25574"/>
                <a:gd name="connsiteX2" fmla="*/ 26679 w 26679"/>
                <a:gd name="connsiteY2" fmla="*/ 12791 h 25574"/>
                <a:gd name="connsiteX3" fmla="*/ 13340 w 26679"/>
                <a:gd name="connsiteY3" fmla="*/ 25574 h 25574"/>
                <a:gd name="connsiteX4" fmla="*/ 0 w 26679"/>
                <a:gd name="connsiteY4" fmla="*/ 12784 h 25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9" h="25574">
                  <a:moveTo>
                    <a:pt x="0" y="12791"/>
                  </a:moveTo>
                  <a:cubicBezTo>
                    <a:pt x="0" y="5839"/>
                    <a:pt x="6117" y="0"/>
                    <a:pt x="13347" y="0"/>
                  </a:cubicBezTo>
                  <a:cubicBezTo>
                    <a:pt x="20847" y="0"/>
                    <a:pt x="26679" y="5839"/>
                    <a:pt x="26679" y="12791"/>
                  </a:cubicBezTo>
                  <a:cubicBezTo>
                    <a:pt x="26679" y="20020"/>
                    <a:pt x="20840" y="25574"/>
                    <a:pt x="13340" y="25574"/>
                  </a:cubicBezTo>
                  <a:cubicBezTo>
                    <a:pt x="6110" y="25574"/>
                    <a:pt x="0" y="20013"/>
                    <a:pt x="0" y="12784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4" name="Freeform: Shape 1740">
              <a:extLst>
                <a:ext uri="{FF2B5EF4-FFF2-40B4-BE49-F238E27FC236}">
                  <a16:creationId xmlns:a16="http://schemas.microsoft.com/office/drawing/2014/main" id="{87D25B94-49AE-488B-753C-8286E19F51EF}"/>
                </a:ext>
              </a:extLst>
            </p:cNvPr>
            <p:cNvSpPr/>
            <p:nvPr/>
          </p:nvSpPr>
          <p:spPr>
            <a:xfrm>
              <a:off x="6044113" y="5552972"/>
              <a:ext cx="5003" cy="5561"/>
            </a:xfrm>
            <a:custGeom>
              <a:avLst/>
              <a:gdLst>
                <a:gd name="connsiteX0" fmla="*/ 0 w 5004"/>
                <a:gd name="connsiteY0" fmla="*/ 2781 h 5561"/>
                <a:gd name="connsiteX1" fmla="*/ 2502 w 5004"/>
                <a:gd name="connsiteY1" fmla="*/ 0 h 5561"/>
                <a:gd name="connsiteX2" fmla="*/ 5005 w 5004"/>
                <a:gd name="connsiteY2" fmla="*/ 2781 h 5561"/>
                <a:gd name="connsiteX3" fmla="*/ 2502 w 5004"/>
                <a:gd name="connsiteY3" fmla="*/ 5561 h 5561"/>
                <a:gd name="connsiteX4" fmla="*/ 0 w 5004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" h="5561">
                  <a:moveTo>
                    <a:pt x="0" y="2781"/>
                  </a:moveTo>
                  <a:cubicBezTo>
                    <a:pt x="0" y="1390"/>
                    <a:pt x="1112" y="0"/>
                    <a:pt x="2502" y="0"/>
                  </a:cubicBezTo>
                  <a:cubicBezTo>
                    <a:pt x="3893" y="0"/>
                    <a:pt x="5005" y="1390"/>
                    <a:pt x="5005" y="2781"/>
                  </a:cubicBezTo>
                  <a:cubicBezTo>
                    <a:pt x="5005" y="4449"/>
                    <a:pt x="3893" y="5561"/>
                    <a:pt x="2502" y="5561"/>
                  </a:cubicBezTo>
                  <a:cubicBezTo>
                    <a:pt x="1112" y="5561"/>
                    <a:pt x="0" y="4449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5" name="Freeform: Shape 1741">
              <a:extLst>
                <a:ext uri="{FF2B5EF4-FFF2-40B4-BE49-F238E27FC236}">
                  <a16:creationId xmlns:a16="http://schemas.microsoft.com/office/drawing/2014/main" id="{87EFDDDA-B912-B9A9-BC7D-BAA120AF1A32}"/>
                </a:ext>
              </a:extLst>
            </p:cNvPr>
            <p:cNvSpPr/>
            <p:nvPr/>
          </p:nvSpPr>
          <p:spPr>
            <a:xfrm>
              <a:off x="6044113" y="5552972"/>
              <a:ext cx="7785" cy="8341"/>
            </a:xfrm>
            <a:custGeom>
              <a:avLst/>
              <a:gdLst>
                <a:gd name="connsiteX0" fmla="*/ 0 w 7785"/>
                <a:gd name="connsiteY0" fmla="*/ 2781 h 8341"/>
                <a:gd name="connsiteX1" fmla="*/ 5283 w 7785"/>
                <a:gd name="connsiteY1" fmla="*/ 2781 h 8341"/>
                <a:gd name="connsiteX2" fmla="*/ 2781 w 7785"/>
                <a:gd name="connsiteY2" fmla="*/ 5561 h 8341"/>
                <a:gd name="connsiteX3" fmla="*/ 2781 w 7785"/>
                <a:gd name="connsiteY3" fmla="*/ 2781 h 8341"/>
                <a:gd name="connsiteX4" fmla="*/ 0 w 7785"/>
                <a:gd name="connsiteY4" fmla="*/ 2781 h 8341"/>
                <a:gd name="connsiteX5" fmla="*/ 2781 w 7785"/>
                <a:gd name="connsiteY5" fmla="*/ 8342 h 8341"/>
                <a:gd name="connsiteX6" fmla="*/ 7786 w 7785"/>
                <a:gd name="connsiteY6" fmla="*/ 2781 h 8341"/>
                <a:gd name="connsiteX7" fmla="*/ 2781 w 7785"/>
                <a:gd name="connsiteY7" fmla="*/ 0 h 8341"/>
                <a:gd name="connsiteX8" fmla="*/ 0 w 7785"/>
                <a:gd name="connsiteY8" fmla="*/ 278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85" h="8341">
                  <a:moveTo>
                    <a:pt x="0" y="2781"/>
                  </a:moveTo>
                  <a:lnTo>
                    <a:pt x="5283" y="2781"/>
                  </a:lnTo>
                  <a:lnTo>
                    <a:pt x="2781" y="5561"/>
                  </a:lnTo>
                  <a:lnTo>
                    <a:pt x="2781" y="2781"/>
                  </a:lnTo>
                  <a:lnTo>
                    <a:pt x="0" y="2781"/>
                  </a:lnTo>
                  <a:cubicBezTo>
                    <a:pt x="0" y="5561"/>
                    <a:pt x="0" y="8342"/>
                    <a:pt x="2781" y="8342"/>
                  </a:cubicBezTo>
                  <a:cubicBezTo>
                    <a:pt x="5283" y="8342"/>
                    <a:pt x="7786" y="5561"/>
                    <a:pt x="7786" y="2781"/>
                  </a:cubicBezTo>
                  <a:cubicBezTo>
                    <a:pt x="7786" y="0"/>
                    <a:pt x="5283" y="0"/>
                    <a:pt x="2781" y="0"/>
                  </a:cubicBezTo>
                  <a:cubicBezTo>
                    <a:pt x="0" y="0"/>
                    <a:pt x="0" y="0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6" name="Freeform: Shape 1742">
              <a:extLst>
                <a:ext uri="{FF2B5EF4-FFF2-40B4-BE49-F238E27FC236}">
                  <a16:creationId xmlns:a16="http://schemas.microsoft.com/office/drawing/2014/main" id="{0B60D2BA-146D-6BD2-C7EF-1B3DFFF4167E}"/>
                </a:ext>
              </a:extLst>
            </p:cNvPr>
            <p:cNvSpPr/>
            <p:nvPr/>
          </p:nvSpPr>
          <p:spPr>
            <a:xfrm>
              <a:off x="6162483" y="5259533"/>
              <a:ext cx="24454" cy="26123"/>
            </a:xfrm>
            <a:custGeom>
              <a:avLst/>
              <a:gdLst>
                <a:gd name="connsiteX0" fmla="*/ 7 w 24455"/>
                <a:gd name="connsiteY0" fmla="*/ 13062 h 26123"/>
                <a:gd name="connsiteX1" fmla="*/ 12234 w 24455"/>
                <a:gd name="connsiteY1" fmla="*/ 0 h 26123"/>
                <a:gd name="connsiteX2" fmla="*/ 24455 w 24455"/>
                <a:gd name="connsiteY2" fmla="*/ 13062 h 26123"/>
                <a:gd name="connsiteX3" fmla="*/ 12234 w 24455"/>
                <a:gd name="connsiteY3" fmla="*/ 26123 h 26123"/>
                <a:gd name="connsiteX4" fmla="*/ 0 w 24455"/>
                <a:gd name="connsiteY4" fmla="*/ 13055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55" h="26123">
                  <a:moveTo>
                    <a:pt x="7" y="13062"/>
                  </a:moveTo>
                  <a:cubicBezTo>
                    <a:pt x="7" y="6110"/>
                    <a:pt x="5568" y="0"/>
                    <a:pt x="12234" y="0"/>
                  </a:cubicBezTo>
                  <a:cubicBezTo>
                    <a:pt x="19179" y="0"/>
                    <a:pt x="24455" y="6117"/>
                    <a:pt x="24455" y="13062"/>
                  </a:cubicBezTo>
                  <a:cubicBezTo>
                    <a:pt x="24455" y="20291"/>
                    <a:pt x="19172" y="26123"/>
                    <a:pt x="12234" y="26123"/>
                  </a:cubicBezTo>
                  <a:cubicBezTo>
                    <a:pt x="5561" y="26123"/>
                    <a:pt x="0" y="20284"/>
                    <a:pt x="0" y="13055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7" name="Freeform: Shape 1743">
              <a:extLst>
                <a:ext uri="{FF2B5EF4-FFF2-40B4-BE49-F238E27FC236}">
                  <a16:creationId xmlns:a16="http://schemas.microsoft.com/office/drawing/2014/main" id="{9C7707C8-6900-D4B8-51FF-E01B933C33B3}"/>
                </a:ext>
              </a:extLst>
            </p:cNvPr>
            <p:cNvSpPr/>
            <p:nvPr/>
          </p:nvSpPr>
          <p:spPr>
            <a:xfrm>
              <a:off x="6168044" y="5265652"/>
              <a:ext cx="5561" cy="8890"/>
            </a:xfrm>
            <a:custGeom>
              <a:avLst/>
              <a:gdLst>
                <a:gd name="connsiteX0" fmla="*/ 0 w 5561"/>
                <a:gd name="connsiteY0" fmla="*/ 4449 h 8890"/>
                <a:gd name="connsiteX1" fmla="*/ 2781 w 5561"/>
                <a:gd name="connsiteY1" fmla="*/ 0 h 8890"/>
                <a:gd name="connsiteX2" fmla="*/ 5561 w 5561"/>
                <a:gd name="connsiteY2" fmla="*/ 4449 h 8890"/>
                <a:gd name="connsiteX3" fmla="*/ 2781 w 5561"/>
                <a:gd name="connsiteY3" fmla="*/ 8891 h 8890"/>
                <a:gd name="connsiteX4" fmla="*/ 0 w 5561"/>
                <a:gd name="connsiteY4" fmla="*/ 4442 h 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8890">
                  <a:moveTo>
                    <a:pt x="0" y="4449"/>
                  </a:moveTo>
                  <a:cubicBezTo>
                    <a:pt x="0" y="2224"/>
                    <a:pt x="1390" y="0"/>
                    <a:pt x="2781" y="0"/>
                  </a:cubicBezTo>
                  <a:cubicBezTo>
                    <a:pt x="4449" y="0"/>
                    <a:pt x="5561" y="2224"/>
                    <a:pt x="5561" y="4449"/>
                  </a:cubicBezTo>
                  <a:cubicBezTo>
                    <a:pt x="5561" y="6944"/>
                    <a:pt x="4449" y="8891"/>
                    <a:pt x="2781" y="8891"/>
                  </a:cubicBezTo>
                  <a:cubicBezTo>
                    <a:pt x="1390" y="8891"/>
                    <a:pt x="0" y="6944"/>
                    <a:pt x="0" y="4442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8" name="Freeform: Shape 1744">
              <a:extLst>
                <a:ext uri="{FF2B5EF4-FFF2-40B4-BE49-F238E27FC236}">
                  <a16:creationId xmlns:a16="http://schemas.microsoft.com/office/drawing/2014/main" id="{7588B18A-8473-FF3D-578A-F86DA20A2DED}"/>
                </a:ext>
              </a:extLst>
            </p:cNvPr>
            <p:cNvSpPr/>
            <p:nvPr/>
          </p:nvSpPr>
          <p:spPr>
            <a:xfrm>
              <a:off x="6165263" y="5265645"/>
              <a:ext cx="10566" cy="8897"/>
            </a:xfrm>
            <a:custGeom>
              <a:avLst/>
              <a:gdLst>
                <a:gd name="connsiteX0" fmla="*/ 2781 w 10566"/>
                <a:gd name="connsiteY0" fmla="*/ 6117 h 8897"/>
                <a:gd name="connsiteX1" fmla="*/ 5283 w 10566"/>
                <a:gd name="connsiteY1" fmla="*/ 3059 h 8897"/>
                <a:gd name="connsiteX2" fmla="*/ 8064 w 10566"/>
                <a:gd name="connsiteY2" fmla="*/ 6117 h 8897"/>
                <a:gd name="connsiteX3" fmla="*/ 0 w 10566"/>
                <a:gd name="connsiteY3" fmla="*/ 6117 h 8897"/>
                <a:gd name="connsiteX4" fmla="*/ 5283 w 10566"/>
                <a:gd name="connsiteY4" fmla="*/ 8898 h 8897"/>
                <a:gd name="connsiteX5" fmla="*/ 10566 w 10566"/>
                <a:gd name="connsiteY5" fmla="*/ 6117 h 8897"/>
                <a:gd name="connsiteX6" fmla="*/ 5283 w 10566"/>
                <a:gd name="connsiteY6" fmla="*/ 0 h 8897"/>
                <a:gd name="connsiteX7" fmla="*/ 0 w 10566"/>
                <a:gd name="connsiteY7" fmla="*/ 6117 h 8897"/>
                <a:gd name="connsiteX8" fmla="*/ 2781 w 10566"/>
                <a:gd name="connsiteY8" fmla="*/ 6117 h 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66" h="8897">
                  <a:moveTo>
                    <a:pt x="2781" y="6117"/>
                  </a:moveTo>
                  <a:lnTo>
                    <a:pt x="5283" y="3059"/>
                  </a:lnTo>
                  <a:lnTo>
                    <a:pt x="8064" y="6117"/>
                  </a:lnTo>
                  <a:lnTo>
                    <a:pt x="0" y="6117"/>
                  </a:lnTo>
                  <a:cubicBezTo>
                    <a:pt x="0" y="6117"/>
                    <a:pt x="2781" y="8898"/>
                    <a:pt x="5283" y="8898"/>
                  </a:cubicBezTo>
                  <a:cubicBezTo>
                    <a:pt x="8064" y="8898"/>
                    <a:pt x="10566" y="6117"/>
                    <a:pt x="10566" y="6117"/>
                  </a:cubicBezTo>
                  <a:cubicBezTo>
                    <a:pt x="10566" y="3059"/>
                    <a:pt x="8064" y="0"/>
                    <a:pt x="5283" y="0"/>
                  </a:cubicBezTo>
                  <a:cubicBezTo>
                    <a:pt x="2781" y="0"/>
                    <a:pt x="0" y="3059"/>
                    <a:pt x="0" y="6117"/>
                  </a:cubicBezTo>
                  <a:lnTo>
                    <a:pt x="2781" y="6117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9" name="Freeform: Shape 1745">
              <a:extLst>
                <a:ext uri="{FF2B5EF4-FFF2-40B4-BE49-F238E27FC236}">
                  <a16:creationId xmlns:a16="http://schemas.microsoft.com/office/drawing/2014/main" id="{542B7EA9-976F-D3F2-64E8-469131BD524E}"/>
                </a:ext>
              </a:extLst>
            </p:cNvPr>
            <p:cNvSpPr/>
            <p:nvPr/>
          </p:nvSpPr>
          <p:spPr>
            <a:xfrm>
              <a:off x="6084124" y="5293991"/>
              <a:ext cx="25010" cy="26123"/>
            </a:xfrm>
            <a:custGeom>
              <a:avLst/>
              <a:gdLst>
                <a:gd name="connsiteX0" fmla="*/ 0 w 25011"/>
                <a:gd name="connsiteY0" fmla="*/ 13062 h 26123"/>
                <a:gd name="connsiteX1" fmla="*/ 12513 w 25011"/>
                <a:gd name="connsiteY1" fmla="*/ 0 h 26123"/>
                <a:gd name="connsiteX2" fmla="*/ 25011 w 25011"/>
                <a:gd name="connsiteY2" fmla="*/ 13062 h 26123"/>
                <a:gd name="connsiteX3" fmla="*/ 12506 w 25011"/>
                <a:gd name="connsiteY3" fmla="*/ 26123 h 26123"/>
                <a:gd name="connsiteX4" fmla="*/ 0 w 25011"/>
                <a:gd name="connsiteY4" fmla="*/ 13055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11" h="26123">
                  <a:moveTo>
                    <a:pt x="0" y="13062"/>
                  </a:moveTo>
                  <a:cubicBezTo>
                    <a:pt x="0" y="6110"/>
                    <a:pt x="5839" y="0"/>
                    <a:pt x="12513" y="0"/>
                  </a:cubicBezTo>
                  <a:cubicBezTo>
                    <a:pt x="19457" y="0"/>
                    <a:pt x="25011" y="6117"/>
                    <a:pt x="25011" y="13062"/>
                  </a:cubicBezTo>
                  <a:cubicBezTo>
                    <a:pt x="25011" y="20291"/>
                    <a:pt x="19450" y="26123"/>
                    <a:pt x="12506" y="26123"/>
                  </a:cubicBezTo>
                  <a:cubicBezTo>
                    <a:pt x="5832" y="26123"/>
                    <a:pt x="0" y="20284"/>
                    <a:pt x="0" y="13055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0" name="Freeform: Shape 1746">
              <a:extLst>
                <a:ext uri="{FF2B5EF4-FFF2-40B4-BE49-F238E27FC236}">
                  <a16:creationId xmlns:a16="http://schemas.microsoft.com/office/drawing/2014/main" id="{4F29BF60-895D-2498-F26E-3ED63B10A3C6}"/>
                </a:ext>
              </a:extLst>
            </p:cNvPr>
            <p:cNvSpPr/>
            <p:nvPr/>
          </p:nvSpPr>
          <p:spPr>
            <a:xfrm>
              <a:off x="6089685" y="5300657"/>
              <a:ext cx="5561" cy="8341"/>
            </a:xfrm>
            <a:custGeom>
              <a:avLst/>
              <a:gdLst>
                <a:gd name="connsiteX0" fmla="*/ 0 w 5561"/>
                <a:gd name="connsiteY0" fmla="*/ 4171 h 8341"/>
                <a:gd name="connsiteX1" fmla="*/ 2781 w 5561"/>
                <a:gd name="connsiteY1" fmla="*/ 0 h 8341"/>
                <a:gd name="connsiteX2" fmla="*/ 5561 w 5561"/>
                <a:gd name="connsiteY2" fmla="*/ 4171 h 8341"/>
                <a:gd name="connsiteX3" fmla="*/ 2781 w 5561"/>
                <a:gd name="connsiteY3" fmla="*/ 8342 h 8341"/>
                <a:gd name="connsiteX4" fmla="*/ 0 w 5561"/>
                <a:gd name="connsiteY4" fmla="*/ 417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8341">
                  <a:moveTo>
                    <a:pt x="0" y="4171"/>
                  </a:moveTo>
                  <a:cubicBezTo>
                    <a:pt x="0" y="1946"/>
                    <a:pt x="1390" y="0"/>
                    <a:pt x="2781" y="0"/>
                  </a:cubicBezTo>
                  <a:cubicBezTo>
                    <a:pt x="4449" y="0"/>
                    <a:pt x="5561" y="1946"/>
                    <a:pt x="5561" y="4171"/>
                  </a:cubicBezTo>
                  <a:cubicBezTo>
                    <a:pt x="5561" y="6673"/>
                    <a:pt x="4449" y="8342"/>
                    <a:pt x="2781" y="8342"/>
                  </a:cubicBezTo>
                  <a:cubicBezTo>
                    <a:pt x="1390" y="8342"/>
                    <a:pt x="0" y="6673"/>
                    <a:pt x="0" y="417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1" name="Freeform: Shape 1747">
              <a:extLst>
                <a:ext uri="{FF2B5EF4-FFF2-40B4-BE49-F238E27FC236}">
                  <a16:creationId xmlns:a16="http://schemas.microsoft.com/office/drawing/2014/main" id="{64D090CE-0255-BB52-FF9D-31C244EACF22}"/>
                </a:ext>
              </a:extLst>
            </p:cNvPr>
            <p:cNvSpPr/>
            <p:nvPr/>
          </p:nvSpPr>
          <p:spPr>
            <a:xfrm>
              <a:off x="6086897" y="5300657"/>
              <a:ext cx="10566" cy="8341"/>
            </a:xfrm>
            <a:custGeom>
              <a:avLst/>
              <a:gdLst>
                <a:gd name="connsiteX0" fmla="*/ 2788 w 10566"/>
                <a:gd name="connsiteY0" fmla="*/ 5561 h 8341"/>
                <a:gd name="connsiteX1" fmla="*/ 5290 w 10566"/>
                <a:gd name="connsiteY1" fmla="*/ 2781 h 8341"/>
                <a:gd name="connsiteX2" fmla="*/ 8071 w 10566"/>
                <a:gd name="connsiteY2" fmla="*/ 5561 h 8341"/>
                <a:gd name="connsiteX3" fmla="*/ 0 w 10566"/>
                <a:gd name="connsiteY3" fmla="*/ 5561 h 8341"/>
                <a:gd name="connsiteX4" fmla="*/ 5283 w 10566"/>
                <a:gd name="connsiteY4" fmla="*/ 8342 h 8341"/>
                <a:gd name="connsiteX5" fmla="*/ 10566 w 10566"/>
                <a:gd name="connsiteY5" fmla="*/ 5561 h 8341"/>
                <a:gd name="connsiteX6" fmla="*/ 5283 w 10566"/>
                <a:gd name="connsiteY6" fmla="*/ 0 h 8341"/>
                <a:gd name="connsiteX7" fmla="*/ 0 w 10566"/>
                <a:gd name="connsiteY7" fmla="*/ 5561 h 8341"/>
                <a:gd name="connsiteX8" fmla="*/ 2781 w 10566"/>
                <a:gd name="connsiteY8" fmla="*/ 556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66" h="8341">
                  <a:moveTo>
                    <a:pt x="2788" y="5561"/>
                  </a:moveTo>
                  <a:lnTo>
                    <a:pt x="5290" y="2781"/>
                  </a:lnTo>
                  <a:lnTo>
                    <a:pt x="8071" y="5561"/>
                  </a:lnTo>
                  <a:lnTo>
                    <a:pt x="0" y="5561"/>
                  </a:lnTo>
                  <a:cubicBezTo>
                    <a:pt x="0" y="5561"/>
                    <a:pt x="2781" y="8342"/>
                    <a:pt x="5283" y="8342"/>
                  </a:cubicBezTo>
                  <a:cubicBezTo>
                    <a:pt x="8064" y="8342"/>
                    <a:pt x="10566" y="5561"/>
                    <a:pt x="10566" y="5561"/>
                  </a:cubicBezTo>
                  <a:cubicBezTo>
                    <a:pt x="10566" y="2781"/>
                    <a:pt x="8064" y="0"/>
                    <a:pt x="5283" y="0"/>
                  </a:cubicBezTo>
                  <a:cubicBezTo>
                    <a:pt x="2781" y="0"/>
                    <a:pt x="0" y="2781"/>
                    <a:pt x="0" y="5561"/>
                  </a:cubicBezTo>
                  <a:lnTo>
                    <a:pt x="2781" y="556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2" name="Freeform: Shape 1748">
              <a:extLst>
                <a:ext uri="{FF2B5EF4-FFF2-40B4-BE49-F238E27FC236}">
                  <a16:creationId xmlns:a16="http://schemas.microsoft.com/office/drawing/2014/main" id="{8399475B-A63D-9ED4-E0DA-639945309956}"/>
                </a:ext>
              </a:extLst>
            </p:cNvPr>
            <p:cNvSpPr/>
            <p:nvPr/>
          </p:nvSpPr>
          <p:spPr>
            <a:xfrm>
              <a:off x="6143590" y="5314552"/>
              <a:ext cx="24454" cy="26123"/>
            </a:xfrm>
            <a:custGeom>
              <a:avLst/>
              <a:gdLst>
                <a:gd name="connsiteX0" fmla="*/ 0 w 24455"/>
                <a:gd name="connsiteY0" fmla="*/ 13062 h 26123"/>
                <a:gd name="connsiteX1" fmla="*/ 12234 w 24455"/>
                <a:gd name="connsiteY1" fmla="*/ 0 h 26123"/>
                <a:gd name="connsiteX2" fmla="*/ 24455 w 24455"/>
                <a:gd name="connsiteY2" fmla="*/ 13069 h 26123"/>
                <a:gd name="connsiteX3" fmla="*/ 12228 w 24455"/>
                <a:gd name="connsiteY3" fmla="*/ 26123 h 26123"/>
                <a:gd name="connsiteX4" fmla="*/ 0 w 24455"/>
                <a:gd name="connsiteY4" fmla="*/ 13062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55" h="26123">
                  <a:moveTo>
                    <a:pt x="0" y="13062"/>
                  </a:moveTo>
                  <a:cubicBezTo>
                    <a:pt x="0" y="6110"/>
                    <a:pt x="5561" y="0"/>
                    <a:pt x="12234" y="0"/>
                  </a:cubicBezTo>
                  <a:cubicBezTo>
                    <a:pt x="19179" y="0"/>
                    <a:pt x="24455" y="6117"/>
                    <a:pt x="24455" y="13069"/>
                  </a:cubicBezTo>
                  <a:cubicBezTo>
                    <a:pt x="24455" y="20284"/>
                    <a:pt x="19172" y="26123"/>
                    <a:pt x="12228" y="26123"/>
                  </a:cubicBezTo>
                  <a:cubicBezTo>
                    <a:pt x="5554" y="26123"/>
                    <a:pt x="0" y="20284"/>
                    <a:pt x="0" y="1306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3" name="Freeform: Shape 1749">
              <a:extLst>
                <a:ext uri="{FF2B5EF4-FFF2-40B4-BE49-F238E27FC236}">
                  <a16:creationId xmlns:a16="http://schemas.microsoft.com/office/drawing/2014/main" id="{41EEB816-09F6-3CEA-1F96-BE4447646CCF}"/>
                </a:ext>
              </a:extLst>
            </p:cNvPr>
            <p:cNvSpPr/>
            <p:nvPr/>
          </p:nvSpPr>
          <p:spPr>
            <a:xfrm>
              <a:off x="6149151" y="5320106"/>
              <a:ext cx="5561" cy="8341"/>
            </a:xfrm>
            <a:custGeom>
              <a:avLst/>
              <a:gdLst>
                <a:gd name="connsiteX0" fmla="*/ 0 w 5561"/>
                <a:gd name="connsiteY0" fmla="*/ 4171 h 8341"/>
                <a:gd name="connsiteX1" fmla="*/ 2781 w 5561"/>
                <a:gd name="connsiteY1" fmla="*/ 0 h 8341"/>
                <a:gd name="connsiteX2" fmla="*/ 5561 w 5561"/>
                <a:gd name="connsiteY2" fmla="*/ 4171 h 8341"/>
                <a:gd name="connsiteX3" fmla="*/ 2781 w 5561"/>
                <a:gd name="connsiteY3" fmla="*/ 8342 h 8341"/>
                <a:gd name="connsiteX4" fmla="*/ 0 w 5561"/>
                <a:gd name="connsiteY4" fmla="*/ 417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8341">
                  <a:moveTo>
                    <a:pt x="0" y="4171"/>
                  </a:moveTo>
                  <a:cubicBezTo>
                    <a:pt x="0" y="1946"/>
                    <a:pt x="1390" y="0"/>
                    <a:pt x="2781" y="0"/>
                  </a:cubicBezTo>
                  <a:cubicBezTo>
                    <a:pt x="4449" y="0"/>
                    <a:pt x="5561" y="1946"/>
                    <a:pt x="5561" y="4171"/>
                  </a:cubicBezTo>
                  <a:cubicBezTo>
                    <a:pt x="5561" y="6673"/>
                    <a:pt x="4449" y="8342"/>
                    <a:pt x="2781" y="8342"/>
                  </a:cubicBezTo>
                  <a:cubicBezTo>
                    <a:pt x="1390" y="8342"/>
                    <a:pt x="0" y="6673"/>
                    <a:pt x="0" y="417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4" name="Freeform: Shape 1750">
              <a:extLst>
                <a:ext uri="{FF2B5EF4-FFF2-40B4-BE49-F238E27FC236}">
                  <a16:creationId xmlns:a16="http://schemas.microsoft.com/office/drawing/2014/main" id="{C9ABBE63-3969-E430-4DEC-9853C85143B0}"/>
                </a:ext>
              </a:extLst>
            </p:cNvPr>
            <p:cNvSpPr/>
            <p:nvPr/>
          </p:nvSpPr>
          <p:spPr>
            <a:xfrm>
              <a:off x="6146364" y="5320106"/>
              <a:ext cx="11115" cy="8341"/>
            </a:xfrm>
            <a:custGeom>
              <a:avLst/>
              <a:gdLst>
                <a:gd name="connsiteX0" fmla="*/ 2788 w 11115"/>
                <a:gd name="connsiteY0" fmla="*/ 5561 h 8341"/>
                <a:gd name="connsiteX1" fmla="*/ 5568 w 11115"/>
                <a:gd name="connsiteY1" fmla="*/ 2781 h 8341"/>
                <a:gd name="connsiteX2" fmla="*/ 8349 w 11115"/>
                <a:gd name="connsiteY2" fmla="*/ 5561 h 8341"/>
                <a:gd name="connsiteX3" fmla="*/ 0 w 11115"/>
                <a:gd name="connsiteY3" fmla="*/ 5561 h 8341"/>
                <a:gd name="connsiteX4" fmla="*/ 5561 w 11115"/>
                <a:gd name="connsiteY4" fmla="*/ 8342 h 8341"/>
                <a:gd name="connsiteX5" fmla="*/ 11115 w 11115"/>
                <a:gd name="connsiteY5" fmla="*/ 5561 h 8341"/>
                <a:gd name="connsiteX6" fmla="*/ 5554 w 11115"/>
                <a:gd name="connsiteY6" fmla="*/ 0 h 8341"/>
                <a:gd name="connsiteX7" fmla="*/ 0 w 11115"/>
                <a:gd name="connsiteY7" fmla="*/ 5561 h 8341"/>
                <a:gd name="connsiteX8" fmla="*/ 2781 w 11115"/>
                <a:gd name="connsiteY8" fmla="*/ 556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15" h="8341">
                  <a:moveTo>
                    <a:pt x="2788" y="5561"/>
                  </a:moveTo>
                  <a:lnTo>
                    <a:pt x="5568" y="2781"/>
                  </a:lnTo>
                  <a:lnTo>
                    <a:pt x="8349" y="5561"/>
                  </a:lnTo>
                  <a:lnTo>
                    <a:pt x="0" y="5561"/>
                  </a:lnTo>
                  <a:cubicBezTo>
                    <a:pt x="0" y="5561"/>
                    <a:pt x="2781" y="8342"/>
                    <a:pt x="5561" y="8342"/>
                  </a:cubicBezTo>
                  <a:cubicBezTo>
                    <a:pt x="8342" y="8342"/>
                    <a:pt x="11115" y="5561"/>
                    <a:pt x="11115" y="5561"/>
                  </a:cubicBezTo>
                  <a:cubicBezTo>
                    <a:pt x="11115" y="2781"/>
                    <a:pt x="8335" y="0"/>
                    <a:pt x="5554" y="0"/>
                  </a:cubicBezTo>
                  <a:cubicBezTo>
                    <a:pt x="2774" y="0"/>
                    <a:pt x="0" y="2781"/>
                    <a:pt x="0" y="5561"/>
                  </a:cubicBezTo>
                  <a:lnTo>
                    <a:pt x="2781" y="556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5" name="Freeform: Shape 1751">
              <a:extLst>
                <a:ext uri="{FF2B5EF4-FFF2-40B4-BE49-F238E27FC236}">
                  <a16:creationId xmlns:a16="http://schemas.microsoft.com/office/drawing/2014/main" id="{88978C27-B2B3-560F-A767-77BFFFD4EAEF}"/>
                </a:ext>
              </a:extLst>
            </p:cNvPr>
            <p:cNvSpPr/>
            <p:nvPr/>
          </p:nvSpPr>
          <p:spPr>
            <a:xfrm>
              <a:off x="6369786" y="5228407"/>
              <a:ext cx="23897" cy="28346"/>
            </a:xfrm>
            <a:custGeom>
              <a:avLst/>
              <a:gdLst>
                <a:gd name="connsiteX0" fmla="*/ 0 w 23898"/>
                <a:gd name="connsiteY0" fmla="*/ 14181 h 28347"/>
                <a:gd name="connsiteX1" fmla="*/ 11943 w 23898"/>
                <a:gd name="connsiteY1" fmla="*/ 0 h 28347"/>
                <a:gd name="connsiteX2" fmla="*/ 23899 w 23898"/>
                <a:gd name="connsiteY2" fmla="*/ 14181 h 28347"/>
                <a:gd name="connsiteX3" fmla="*/ 11943 w 23898"/>
                <a:gd name="connsiteY3" fmla="*/ 28348 h 28347"/>
                <a:gd name="connsiteX4" fmla="*/ 0 w 23898"/>
                <a:gd name="connsiteY4" fmla="*/ 14181 h 28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8347">
                  <a:moveTo>
                    <a:pt x="0" y="14181"/>
                  </a:moveTo>
                  <a:cubicBezTo>
                    <a:pt x="0" y="6395"/>
                    <a:pt x="5561" y="0"/>
                    <a:pt x="11943" y="0"/>
                  </a:cubicBezTo>
                  <a:cubicBezTo>
                    <a:pt x="18616" y="0"/>
                    <a:pt x="23899" y="6395"/>
                    <a:pt x="23899" y="14181"/>
                  </a:cubicBezTo>
                  <a:cubicBezTo>
                    <a:pt x="23899" y="22238"/>
                    <a:pt x="18616" y="28348"/>
                    <a:pt x="11943" y="28348"/>
                  </a:cubicBezTo>
                  <a:cubicBezTo>
                    <a:pt x="5554" y="28348"/>
                    <a:pt x="0" y="22231"/>
                    <a:pt x="0" y="14181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6" name="Freeform: Shape 1752">
              <a:extLst>
                <a:ext uri="{FF2B5EF4-FFF2-40B4-BE49-F238E27FC236}">
                  <a16:creationId xmlns:a16="http://schemas.microsoft.com/office/drawing/2014/main" id="{2E716774-62A4-6142-BF70-0DD86D3896F9}"/>
                </a:ext>
              </a:extLst>
            </p:cNvPr>
            <p:cNvSpPr/>
            <p:nvPr/>
          </p:nvSpPr>
          <p:spPr>
            <a:xfrm>
              <a:off x="6372559" y="5237304"/>
              <a:ext cx="7785" cy="5561"/>
            </a:xfrm>
            <a:custGeom>
              <a:avLst/>
              <a:gdLst>
                <a:gd name="connsiteX0" fmla="*/ 0 w 7785"/>
                <a:gd name="connsiteY0" fmla="*/ 2781 h 5561"/>
                <a:gd name="connsiteX1" fmla="*/ 3893 w 7785"/>
                <a:gd name="connsiteY1" fmla="*/ 0 h 5561"/>
                <a:gd name="connsiteX2" fmla="*/ 7786 w 7785"/>
                <a:gd name="connsiteY2" fmla="*/ 2781 h 5561"/>
                <a:gd name="connsiteX3" fmla="*/ 3893 w 7785"/>
                <a:gd name="connsiteY3" fmla="*/ 5561 h 5561"/>
                <a:gd name="connsiteX4" fmla="*/ 0 w 7785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5" h="5561">
                  <a:moveTo>
                    <a:pt x="0" y="2781"/>
                  </a:moveTo>
                  <a:cubicBezTo>
                    <a:pt x="0" y="1390"/>
                    <a:pt x="1946" y="0"/>
                    <a:pt x="3893" y="0"/>
                  </a:cubicBezTo>
                  <a:cubicBezTo>
                    <a:pt x="6117" y="0"/>
                    <a:pt x="7786" y="1390"/>
                    <a:pt x="7786" y="2781"/>
                  </a:cubicBezTo>
                  <a:cubicBezTo>
                    <a:pt x="7786" y="4449"/>
                    <a:pt x="6117" y="5561"/>
                    <a:pt x="3893" y="5561"/>
                  </a:cubicBezTo>
                  <a:cubicBezTo>
                    <a:pt x="1946" y="5561"/>
                    <a:pt x="0" y="4449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7" name="Freeform: Shape 1753">
              <a:extLst>
                <a:ext uri="{FF2B5EF4-FFF2-40B4-BE49-F238E27FC236}">
                  <a16:creationId xmlns:a16="http://schemas.microsoft.com/office/drawing/2014/main" id="{1C171CDD-C093-7DF1-A29B-91C2B3F4EABA}"/>
                </a:ext>
              </a:extLst>
            </p:cNvPr>
            <p:cNvSpPr/>
            <p:nvPr/>
          </p:nvSpPr>
          <p:spPr>
            <a:xfrm>
              <a:off x="6372559" y="5233966"/>
              <a:ext cx="7785" cy="11677"/>
            </a:xfrm>
            <a:custGeom>
              <a:avLst/>
              <a:gdLst>
                <a:gd name="connsiteX0" fmla="*/ 0 w 7785"/>
                <a:gd name="connsiteY0" fmla="*/ 5839 h 11678"/>
                <a:gd name="connsiteX1" fmla="*/ 2781 w 7785"/>
                <a:gd name="connsiteY1" fmla="*/ 5839 h 11678"/>
                <a:gd name="connsiteX2" fmla="*/ 5283 w 7785"/>
                <a:gd name="connsiteY2" fmla="*/ 3059 h 11678"/>
                <a:gd name="connsiteX3" fmla="*/ 5283 w 7785"/>
                <a:gd name="connsiteY3" fmla="*/ 8898 h 11678"/>
                <a:gd name="connsiteX4" fmla="*/ 2781 w 7785"/>
                <a:gd name="connsiteY4" fmla="*/ 5839 h 11678"/>
                <a:gd name="connsiteX5" fmla="*/ 0 w 7785"/>
                <a:gd name="connsiteY5" fmla="*/ 5839 h 11678"/>
                <a:gd name="connsiteX6" fmla="*/ 5283 w 7785"/>
                <a:gd name="connsiteY6" fmla="*/ 11678 h 11678"/>
                <a:gd name="connsiteX7" fmla="*/ 7786 w 7785"/>
                <a:gd name="connsiteY7" fmla="*/ 5839 h 11678"/>
                <a:gd name="connsiteX8" fmla="*/ 5283 w 7785"/>
                <a:gd name="connsiteY8" fmla="*/ 0 h 11678"/>
                <a:gd name="connsiteX9" fmla="*/ 0 w 7785"/>
                <a:gd name="connsiteY9" fmla="*/ 5839 h 1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5" h="11678">
                  <a:moveTo>
                    <a:pt x="0" y="5839"/>
                  </a:moveTo>
                  <a:lnTo>
                    <a:pt x="2781" y="5839"/>
                  </a:lnTo>
                  <a:lnTo>
                    <a:pt x="5283" y="3059"/>
                  </a:lnTo>
                  <a:lnTo>
                    <a:pt x="5283" y="8898"/>
                  </a:lnTo>
                  <a:lnTo>
                    <a:pt x="2781" y="5839"/>
                  </a:lnTo>
                  <a:lnTo>
                    <a:pt x="0" y="5839"/>
                  </a:lnTo>
                  <a:cubicBezTo>
                    <a:pt x="0" y="8898"/>
                    <a:pt x="2781" y="11678"/>
                    <a:pt x="5283" y="11678"/>
                  </a:cubicBezTo>
                  <a:cubicBezTo>
                    <a:pt x="5283" y="11678"/>
                    <a:pt x="7786" y="8898"/>
                    <a:pt x="7786" y="5839"/>
                  </a:cubicBezTo>
                  <a:cubicBezTo>
                    <a:pt x="7786" y="3059"/>
                    <a:pt x="5283" y="0"/>
                    <a:pt x="5283" y="0"/>
                  </a:cubicBezTo>
                  <a:cubicBezTo>
                    <a:pt x="2781" y="0"/>
                    <a:pt x="0" y="3059"/>
                    <a:pt x="0" y="5839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8" name="Freeform: Shape 1754">
              <a:extLst>
                <a:ext uri="{FF2B5EF4-FFF2-40B4-BE49-F238E27FC236}">
                  <a16:creationId xmlns:a16="http://schemas.microsoft.com/office/drawing/2014/main" id="{5B361089-5DD4-D72C-59DE-D6B859BA6DE1}"/>
                </a:ext>
              </a:extLst>
            </p:cNvPr>
            <p:cNvSpPr/>
            <p:nvPr/>
          </p:nvSpPr>
          <p:spPr>
            <a:xfrm>
              <a:off x="6009100" y="5354570"/>
              <a:ext cx="26677" cy="26116"/>
            </a:xfrm>
            <a:custGeom>
              <a:avLst/>
              <a:gdLst>
                <a:gd name="connsiteX0" fmla="*/ 0 w 26679"/>
                <a:gd name="connsiteY0" fmla="*/ 13055 h 26116"/>
                <a:gd name="connsiteX1" fmla="*/ 13340 w 26679"/>
                <a:gd name="connsiteY1" fmla="*/ 0 h 26116"/>
                <a:gd name="connsiteX2" fmla="*/ 26679 w 26679"/>
                <a:gd name="connsiteY2" fmla="*/ 13062 h 26116"/>
                <a:gd name="connsiteX3" fmla="*/ 13333 w 26679"/>
                <a:gd name="connsiteY3" fmla="*/ 26116 h 26116"/>
                <a:gd name="connsiteX4" fmla="*/ 0 w 26679"/>
                <a:gd name="connsiteY4" fmla="*/ 13062 h 26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9" h="26116">
                  <a:moveTo>
                    <a:pt x="0" y="13055"/>
                  </a:moveTo>
                  <a:cubicBezTo>
                    <a:pt x="0" y="6110"/>
                    <a:pt x="6117" y="0"/>
                    <a:pt x="13340" y="0"/>
                  </a:cubicBezTo>
                  <a:cubicBezTo>
                    <a:pt x="20847" y="0"/>
                    <a:pt x="26679" y="6117"/>
                    <a:pt x="26679" y="13062"/>
                  </a:cubicBezTo>
                  <a:cubicBezTo>
                    <a:pt x="26679" y="20284"/>
                    <a:pt x="20840" y="26116"/>
                    <a:pt x="13333" y="26116"/>
                  </a:cubicBezTo>
                  <a:cubicBezTo>
                    <a:pt x="6110" y="26116"/>
                    <a:pt x="0" y="20284"/>
                    <a:pt x="0" y="1306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9" name="Freeform: Shape 1755">
              <a:extLst>
                <a:ext uri="{FF2B5EF4-FFF2-40B4-BE49-F238E27FC236}">
                  <a16:creationId xmlns:a16="http://schemas.microsoft.com/office/drawing/2014/main" id="{807B7256-8D26-7E8A-040D-25ECF7AE5313}"/>
                </a:ext>
              </a:extLst>
            </p:cNvPr>
            <p:cNvSpPr/>
            <p:nvPr/>
          </p:nvSpPr>
          <p:spPr>
            <a:xfrm>
              <a:off x="6014661" y="5360124"/>
              <a:ext cx="5003" cy="9452"/>
            </a:xfrm>
            <a:custGeom>
              <a:avLst/>
              <a:gdLst>
                <a:gd name="connsiteX0" fmla="*/ 0 w 5004"/>
                <a:gd name="connsiteY0" fmla="*/ 4720 h 9453"/>
                <a:gd name="connsiteX1" fmla="*/ 2502 w 5004"/>
                <a:gd name="connsiteY1" fmla="*/ 0 h 9453"/>
                <a:gd name="connsiteX2" fmla="*/ 5005 w 5004"/>
                <a:gd name="connsiteY2" fmla="*/ 4727 h 9453"/>
                <a:gd name="connsiteX3" fmla="*/ 2502 w 5004"/>
                <a:gd name="connsiteY3" fmla="*/ 9454 h 9453"/>
                <a:gd name="connsiteX4" fmla="*/ 0 w 5004"/>
                <a:gd name="connsiteY4" fmla="*/ 4727 h 9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" h="9453">
                  <a:moveTo>
                    <a:pt x="0" y="4720"/>
                  </a:moveTo>
                  <a:cubicBezTo>
                    <a:pt x="0" y="2224"/>
                    <a:pt x="1112" y="0"/>
                    <a:pt x="2502" y="0"/>
                  </a:cubicBezTo>
                  <a:cubicBezTo>
                    <a:pt x="3893" y="0"/>
                    <a:pt x="5005" y="2224"/>
                    <a:pt x="5005" y="4727"/>
                  </a:cubicBezTo>
                  <a:cubicBezTo>
                    <a:pt x="5005" y="7508"/>
                    <a:pt x="3893" y="9454"/>
                    <a:pt x="2502" y="9454"/>
                  </a:cubicBezTo>
                  <a:cubicBezTo>
                    <a:pt x="1112" y="9454"/>
                    <a:pt x="0" y="7508"/>
                    <a:pt x="0" y="4727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0" name="Freeform: Shape 1756">
              <a:extLst>
                <a:ext uri="{FF2B5EF4-FFF2-40B4-BE49-F238E27FC236}">
                  <a16:creationId xmlns:a16="http://schemas.microsoft.com/office/drawing/2014/main" id="{3B8A6565-F1E1-7ACA-7D95-BE88D7C848ED}"/>
                </a:ext>
              </a:extLst>
            </p:cNvPr>
            <p:cNvSpPr/>
            <p:nvPr/>
          </p:nvSpPr>
          <p:spPr>
            <a:xfrm>
              <a:off x="6014654" y="5360124"/>
              <a:ext cx="7785" cy="9452"/>
            </a:xfrm>
            <a:custGeom>
              <a:avLst/>
              <a:gdLst>
                <a:gd name="connsiteX0" fmla="*/ 7 w 7785"/>
                <a:gd name="connsiteY0" fmla="*/ 3337 h 9453"/>
                <a:gd name="connsiteX1" fmla="*/ 5283 w 7785"/>
                <a:gd name="connsiteY1" fmla="*/ 3337 h 9453"/>
                <a:gd name="connsiteX2" fmla="*/ 2781 w 7785"/>
                <a:gd name="connsiteY2" fmla="*/ 6395 h 9453"/>
                <a:gd name="connsiteX3" fmla="*/ 2781 w 7785"/>
                <a:gd name="connsiteY3" fmla="*/ 3337 h 9453"/>
                <a:gd name="connsiteX4" fmla="*/ 0 w 7785"/>
                <a:gd name="connsiteY4" fmla="*/ 3337 h 9453"/>
                <a:gd name="connsiteX5" fmla="*/ 2781 w 7785"/>
                <a:gd name="connsiteY5" fmla="*/ 9454 h 9453"/>
                <a:gd name="connsiteX6" fmla="*/ 7786 w 7785"/>
                <a:gd name="connsiteY6" fmla="*/ 3337 h 9453"/>
                <a:gd name="connsiteX7" fmla="*/ 2781 w 7785"/>
                <a:gd name="connsiteY7" fmla="*/ 0 h 9453"/>
                <a:gd name="connsiteX8" fmla="*/ 0 w 7785"/>
                <a:gd name="connsiteY8" fmla="*/ 3337 h 9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85" h="9453">
                  <a:moveTo>
                    <a:pt x="7" y="3337"/>
                  </a:moveTo>
                  <a:lnTo>
                    <a:pt x="5283" y="3337"/>
                  </a:lnTo>
                  <a:lnTo>
                    <a:pt x="2781" y="6395"/>
                  </a:lnTo>
                  <a:lnTo>
                    <a:pt x="2781" y="3337"/>
                  </a:lnTo>
                  <a:lnTo>
                    <a:pt x="0" y="3337"/>
                  </a:lnTo>
                  <a:cubicBezTo>
                    <a:pt x="0" y="6395"/>
                    <a:pt x="0" y="9454"/>
                    <a:pt x="2781" y="9454"/>
                  </a:cubicBezTo>
                  <a:cubicBezTo>
                    <a:pt x="5283" y="9454"/>
                    <a:pt x="7786" y="6395"/>
                    <a:pt x="7786" y="3337"/>
                  </a:cubicBezTo>
                  <a:cubicBezTo>
                    <a:pt x="7786" y="3337"/>
                    <a:pt x="5283" y="0"/>
                    <a:pt x="2781" y="0"/>
                  </a:cubicBezTo>
                  <a:cubicBezTo>
                    <a:pt x="0" y="0"/>
                    <a:pt x="0" y="3337"/>
                    <a:pt x="0" y="3337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1" name="Freeform: Shape 1757">
              <a:extLst>
                <a:ext uri="{FF2B5EF4-FFF2-40B4-BE49-F238E27FC236}">
                  <a16:creationId xmlns:a16="http://schemas.microsoft.com/office/drawing/2014/main" id="{63BA8A34-01F5-3822-630D-F61EA7E6DA86}"/>
                </a:ext>
              </a:extLst>
            </p:cNvPr>
            <p:cNvSpPr/>
            <p:nvPr/>
          </p:nvSpPr>
          <p:spPr>
            <a:xfrm>
              <a:off x="5971307" y="5409581"/>
              <a:ext cx="27233" cy="28903"/>
            </a:xfrm>
            <a:custGeom>
              <a:avLst/>
              <a:gdLst>
                <a:gd name="connsiteX0" fmla="*/ 0 w 27235"/>
                <a:gd name="connsiteY0" fmla="*/ 14459 h 28903"/>
                <a:gd name="connsiteX1" fmla="*/ 13625 w 27235"/>
                <a:gd name="connsiteY1" fmla="*/ 0 h 28903"/>
                <a:gd name="connsiteX2" fmla="*/ 27236 w 27235"/>
                <a:gd name="connsiteY2" fmla="*/ 14459 h 28903"/>
                <a:gd name="connsiteX3" fmla="*/ 13618 w 27235"/>
                <a:gd name="connsiteY3" fmla="*/ 28904 h 28903"/>
                <a:gd name="connsiteX4" fmla="*/ 0 w 27235"/>
                <a:gd name="connsiteY4" fmla="*/ 14459 h 2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35" h="28903">
                  <a:moveTo>
                    <a:pt x="0" y="14459"/>
                  </a:moveTo>
                  <a:cubicBezTo>
                    <a:pt x="0" y="6673"/>
                    <a:pt x="6117" y="0"/>
                    <a:pt x="13625" y="0"/>
                  </a:cubicBezTo>
                  <a:cubicBezTo>
                    <a:pt x="21396" y="0"/>
                    <a:pt x="27236" y="6673"/>
                    <a:pt x="27236" y="14459"/>
                  </a:cubicBezTo>
                  <a:cubicBezTo>
                    <a:pt x="27236" y="22516"/>
                    <a:pt x="21396" y="28904"/>
                    <a:pt x="13618" y="28904"/>
                  </a:cubicBezTo>
                  <a:cubicBezTo>
                    <a:pt x="6110" y="28904"/>
                    <a:pt x="0" y="22516"/>
                    <a:pt x="0" y="14459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2" name="Freeform: Shape 1758">
              <a:extLst>
                <a:ext uri="{FF2B5EF4-FFF2-40B4-BE49-F238E27FC236}">
                  <a16:creationId xmlns:a16="http://schemas.microsoft.com/office/drawing/2014/main" id="{11583263-146E-7E9B-E048-D796E6B2DDE1}"/>
                </a:ext>
              </a:extLst>
            </p:cNvPr>
            <p:cNvSpPr/>
            <p:nvPr/>
          </p:nvSpPr>
          <p:spPr>
            <a:xfrm>
              <a:off x="5976869" y="5417924"/>
              <a:ext cx="5561" cy="5561"/>
            </a:xfrm>
            <a:custGeom>
              <a:avLst/>
              <a:gdLst>
                <a:gd name="connsiteX0" fmla="*/ 0 w 5561"/>
                <a:gd name="connsiteY0" fmla="*/ 2781 h 5561"/>
                <a:gd name="connsiteX1" fmla="*/ 2781 w 5561"/>
                <a:gd name="connsiteY1" fmla="*/ 0 h 5561"/>
                <a:gd name="connsiteX2" fmla="*/ 5561 w 5561"/>
                <a:gd name="connsiteY2" fmla="*/ 2781 h 5561"/>
                <a:gd name="connsiteX3" fmla="*/ 2781 w 5561"/>
                <a:gd name="connsiteY3" fmla="*/ 5561 h 5561"/>
                <a:gd name="connsiteX4" fmla="*/ 0 w 5561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5561">
                  <a:moveTo>
                    <a:pt x="0" y="2781"/>
                  </a:moveTo>
                  <a:cubicBezTo>
                    <a:pt x="0" y="1390"/>
                    <a:pt x="1390" y="0"/>
                    <a:pt x="2781" y="0"/>
                  </a:cubicBezTo>
                  <a:cubicBezTo>
                    <a:pt x="4449" y="0"/>
                    <a:pt x="5561" y="1390"/>
                    <a:pt x="5561" y="2781"/>
                  </a:cubicBezTo>
                  <a:cubicBezTo>
                    <a:pt x="5561" y="4449"/>
                    <a:pt x="4449" y="5561"/>
                    <a:pt x="2781" y="5561"/>
                  </a:cubicBezTo>
                  <a:cubicBezTo>
                    <a:pt x="1245" y="5561"/>
                    <a:pt x="0" y="4316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3" name="Freeform: Shape 1759">
              <a:extLst>
                <a:ext uri="{FF2B5EF4-FFF2-40B4-BE49-F238E27FC236}">
                  <a16:creationId xmlns:a16="http://schemas.microsoft.com/office/drawing/2014/main" id="{6FD2A44A-E4AD-EB53-6733-EF96EAFF1FB9}"/>
                </a:ext>
              </a:extLst>
            </p:cNvPr>
            <p:cNvSpPr/>
            <p:nvPr/>
          </p:nvSpPr>
          <p:spPr>
            <a:xfrm>
              <a:off x="5976869" y="5415142"/>
              <a:ext cx="8341" cy="11122"/>
            </a:xfrm>
            <a:custGeom>
              <a:avLst/>
              <a:gdLst>
                <a:gd name="connsiteX0" fmla="*/ 0 w 8341"/>
                <a:gd name="connsiteY0" fmla="*/ 5561 h 11122"/>
                <a:gd name="connsiteX1" fmla="*/ 2781 w 8341"/>
                <a:gd name="connsiteY1" fmla="*/ 5561 h 11122"/>
                <a:gd name="connsiteX2" fmla="*/ 2781 w 8341"/>
                <a:gd name="connsiteY2" fmla="*/ 2781 h 11122"/>
                <a:gd name="connsiteX3" fmla="*/ 5561 w 8341"/>
                <a:gd name="connsiteY3" fmla="*/ 5561 h 11122"/>
                <a:gd name="connsiteX4" fmla="*/ 2781 w 8341"/>
                <a:gd name="connsiteY4" fmla="*/ 8342 h 11122"/>
                <a:gd name="connsiteX5" fmla="*/ 2781 w 8341"/>
                <a:gd name="connsiteY5" fmla="*/ 5561 h 11122"/>
                <a:gd name="connsiteX6" fmla="*/ 0 w 8341"/>
                <a:gd name="connsiteY6" fmla="*/ 5561 h 11122"/>
                <a:gd name="connsiteX7" fmla="*/ 2781 w 8341"/>
                <a:gd name="connsiteY7" fmla="*/ 11122 h 11122"/>
                <a:gd name="connsiteX8" fmla="*/ 8342 w 8341"/>
                <a:gd name="connsiteY8" fmla="*/ 5561 h 11122"/>
                <a:gd name="connsiteX9" fmla="*/ 2781 w 8341"/>
                <a:gd name="connsiteY9" fmla="*/ 0 h 11122"/>
                <a:gd name="connsiteX10" fmla="*/ 0 w 8341"/>
                <a:gd name="connsiteY10" fmla="*/ 5561 h 11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341" h="11122">
                  <a:moveTo>
                    <a:pt x="0" y="5561"/>
                  </a:moveTo>
                  <a:lnTo>
                    <a:pt x="2781" y="5561"/>
                  </a:lnTo>
                  <a:lnTo>
                    <a:pt x="2781" y="2781"/>
                  </a:lnTo>
                  <a:lnTo>
                    <a:pt x="5561" y="5561"/>
                  </a:lnTo>
                  <a:lnTo>
                    <a:pt x="2781" y="8342"/>
                  </a:lnTo>
                  <a:lnTo>
                    <a:pt x="2781" y="5561"/>
                  </a:lnTo>
                  <a:lnTo>
                    <a:pt x="0" y="5561"/>
                  </a:lnTo>
                  <a:cubicBezTo>
                    <a:pt x="0" y="8342"/>
                    <a:pt x="0" y="11122"/>
                    <a:pt x="2781" y="11122"/>
                  </a:cubicBezTo>
                  <a:cubicBezTo>
                    <a:pt x="5561" y="11122"/>
                    <a:pt x="8342" y="8342"/>
                    <a:pt x="8342" y="5561"/>
                  </a:cubicBezTo>
                  <a:cubicBezTo>
                    <a:pt x="8342" y="2781"/>
                    <a:pt x="5561" y="0"/>
                    <a:pt x="2781" y="0"/>
                  </a:cubicBezTo>
                  <a:cubicBezTo>
                    <a:pt x="0" y="0"/>
                    <a:pt x="0" y="2781"/>
                    <a:pt x="0" y="556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4" name="Freeform: Shape 1760">
              <a:extLst>
                <a:ext uri="{FF2B5EF4-FFF2-40B4-BE49-F238E27FC236}">
                  <a16:creationId xmlns:a16="http://schemas.microsoft.com/office/drawing/2014/main" id="{AD3AC05E-EACB-68AA-DF69-BD9C2E1B03D9}"/>
                </a:ext>
              </a:extLst>
            </p:cNvPr>
            <p:cNvSpPr/>
            <p:nvPr/>
          </p:nvSpPr>
          <p:spPr>
            <a:xfrm>
              <a:off x="5933515" y="5397362"/>
              <a:ext cx="23897" cy="26123"/>
            </a:xfrm>
            <a:custGeom>
              <a:avLst/>
              <a:gdLst>
                <a:gd name="connsiteX0" fmla="*/ 7 w 23898"/>
                <a:gd name="connsiteY0" fmla="*/ 13062 h 26123"/>
                <a:gd name="connsiteX1" fmla="*/ 11956 w 23898"/>
                <a:gd name="connsiteY1" fmla="*/ 0 h 26123"/>
                <a:gd name="connsiteX2" fmla="*/ 23899 w 23898"/>
                <a:gd name="connsiteY2" fmla="*/ 13062 h 26123"/>
                <a:gd name="connsiteX3" fmla="*/ 11956 w 23898"/>
                <a:gd name="connsiteY3" fmla="*/ 26123 h 26123"/>
                <a:gd name="connsiteX4" fmla="*/ 0 w 23898"/>
                <a:gd name="connsiteY4" fmla="*/ 13055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6123">
                  <a:moveTo>
                    <a:pt x="7" y="13062"/>
                  </a:moveTo>
                  <a:cubicBezTo>
                    <a:pt x="7" y="6110"/>
                    <a:pt x="5568" y="0"/>
                    <a:pt x="11956" y="0"/>
                  </a:cubicBezTo>
                  <a:cubicBezTo>
                    <a:pt x="18623" y="0"/>
                    <a:pt x="23899" y="6117"/>
                    <a:pt x="23899" y="13062"/>
                  </a:cubicBezTo>
                  <a:cubicBezTo>
                    <a:pt x="23899" y="20291"/>
                    <a:pt x="18616" y="26123"/>
                    <a:pt x="11956" y="26123"/>
                  </a:cubicBezTo>
                  <a:cubicBezTo>
                    <a:pt x="5561" y="26123"/>
                    <a:pt x="0" y="20284"/>
                    <a:pt x="0" y="13055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5" name="Freeform: Shape 1761">
              <a:extLst>
                <a:ext uri="{FF2B5EF4-FFF2-40B4-BE49-F238E27FC236}">
                  <a16:creationId xmlns:a16="http://schemas.microsoft.com/office/drawing/2014/main" id="{D6E3DFF2-7EA9-322F-9C53-B59FEDB6EE71}"/>
                </a:ext>
              </a:extLst>
            </p:cNvPr>
            <p:cNvSpPr/>
            <p:nvPr/>
          </p:nvSpPr>
          <p:spPr>
            <a:xfrm>
              <a:off x="5938519" y="5404029"/>
              <a:ext cx="5561" cy="8341"/>
            </a:xfrm>
            <a:custGeom>
              <a:avLst/>
              <a:gdLst>
                <a:gd name="connsiteX0" fmla="*/ 0 w 5561"/>
                <a:gd name="connsiteY0" fmla="*/ 4171 h 8341"/>
                <a:gd name="connsiteX1" fmla="*/ 2781 w 5561"/>
                <a:gd name="connsiteY1" fmla="*/ 0 h 8341"/>
                <a:gd name="connsiteX2" fmla="*/ 5561 w 5561"/>
                <a:gd name="connsiteY2" fmla="*/ 4171 h 8341"/>
                <a:gd name="connsiteX3" fmla="*/ 2781 w 5561"/>
                <a:gd name="connsiteY3" fmla="*/ 8342 h 8341"/>
                <a:gd name="connsiteX4" fmla="*/ 0 w 5561"/>
                <a:gd name="connsiteY4" fmla="*/ 417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8341">
                  <a:moveTo>
                    <a:pt x="0" y="4171"/>
                  </a:moveTo>
                  <a:cubicBezTo>
                    <a:pt x="0" y="1946"/>
                    <a:pt x="1390" y="0"/>
                    <a:pt x="2781" y="0"/>
                  </a:cubicBezTo>
                  <a:cubicBezTo>
                    <a:pt x="4449" y="0"/>
                    <a:pt x="5561" y="1946"/>
                    <a:pt x="5561" y="4171"/>
                  </a:cubicBezTo>
                  <a:cubicBezTo>
                    <a:pt x="5561" y="6673"/>
                    <a:pt x="4449" y="8342"/>
                    <a:pt x="2781" y="8342"/>
                  </a:cubicBezTo>
                  <a:cubicBezTo>
                    <a:pt x="1390" y="8342"/>
                    <a:pt x="0" y="6673"/>
                    <a:pt x="0" y="417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6" name="Freeform: Shape 1762">
              <a:extLst>
                <a:ext uri="{FF2B5EF4-FFF2-40B4-BE49-F238E27FC236}">
                  <a16:creationId xmlns:a16="http://schemas.microsoft.com/office/drawing/2014/main" id="{305E9456-4D85-29BB-6299-6E6A149A60DB}"/>
                </a:ext>
              </a:extLst>
            </p:cNvPr>
            <p:cNvSpPr/>
            <p:nvPr/>
          </p:nvSpPr>
          <p:spPr>
            <a:xfrm>
              <a:off x="5936294" y="5404029"/>
              <a:ext cx="7785" cy="8341"/>
            </a:xfrm>
            <a:custGeom>
              <a:avLst/>
              <a:gdLst>
                <a:gd name="connsiteX0" fmla="*/ 2781 w 7785"/>
                <a:gd name="connsiteY0" fmla="*/ 2781 h 8341"/>
                <a:gd name="connsiteX1" fmla="*/ 5283 w 7785"/>
                <a:gd name="connsiteY1" fmla="*/ 2781 h 8341"/>
                <a:gd name="connsiteX2" fmla="*/ 5283 w 7785"/>
                <a:gd name="connsiteY2" fmla="*/ 5561 h 8341"/>
                <a:gd name="connsiteX3" fmla="*/ 2781 w 7785"/>
                <a:gd name="connsiteY3" fmla="*/ 2781 h 8341"/>
                <a:gd name="connsiteX4" fmla="*/ 0 w 7785"/>
                <a:gd name="connsiteY4" fmla="*/ 2781 h 8341"/>
                <a:gd name="connsiteX5" fmla="*/ 5283 w 7785"/>
                <a:gd name="connsiteY5" fmla="*/ 8342 h 8341"/>
                <a:gd name="connsiteX6" fmla="*/ 7786 w 7785"/>
                <a:gd name="connsiteY6" fmla="*/ 2781 h 8341"/>
                <a:gd name="connsiteX7" fmla="*/ 5283 w 7785"/>
                <a:gd name="connsiteY7" fmla="*/ 0 h 8341"/>
                <a:gd name="connsiteX8" fmla="*/ 0 w 7785"/>
                <a:gd name="connsiteY8" fmla="*/ 2781 h 8341"/>
                <a:gd name="connsiteX9" fmla="*/ 2781 w 7785"/>
                <a:gd name="connsiteY9" fmla="*/ 278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5" h="8341">
                  <a:moveTo>
                    <a:pt x="2781" y="2781"/>
                  </a:moveTo>
                  <a:lnTo>
                    <a:pt x="5283" y="2781"/>
                  </a:lnTo>
                  <a:lnTo>
                    <a:pt x="5283" y="5561"/>
                  </a:lnTo>
                  <a:lnTo>
                    <a:pt x="2781" y="2781"/>
                  </a:lnTo>
                  <a:lnTo>
                    <a:pt x="0" y="2781"/>
                  </a:lnTo>
                  <a:cubicBezTo>
                    <a:pt x="0" y="5561"/>
                    <a:pt x="2781" y="8342"/>
                    <a:pt x="5283" y="8342"/>
                  </a:cubicBezTo>
                  <a:cubicBezTo>
                    <a:pt x="7786" y="8342"/>
                    <a:pt x="7786" y="5561"/>
                    <a:pt x="7786" y="2781"/>
                  </a:cubicBezTo>
                  <a:cubicBezTo>
                    <a:pt x="7786" y="2781"/>
                    <a:pt x="7786" y="0"/>
                    <a:pt x="5283" y="0"/>
                  </a:cubicBezTo>
                  <a:cubicBezTo>
                    <a:pt x="2781" y="0"/>
                    <a:pt x="0" y="2781"/>
                    <a:pt x="0" y="2781"/>
                  </a:cubicBezTo>
                  <a:lnTo>
                    <a:pt x="2781" y="278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7" name="Freeform: Shape 1763">
              <a:extLst>
                <a:ext uri="{FF2B5EF4-FFF2-40B4-BE49-F238E27FC236}">
                  <a16:creationId xmlns:a16="http://schemas.microsoft.com/office/drawing/2014/main" id="{E6ADED76-4A64-FA9A-34B2-A9C055B7E37E}"/>
                </a:ext>
              </a:extLst>
            </p:cNvPr>
            <p:cNvSpPr/>
            <p:nvPr/>
          </p:nvSpPr>
          <p:spPr>
            <a:xfrm>
              <a:off x="5927961" y="5434591"/>
              <a:ext cx="25010" cy="28903"/>
            </a:xfrm>
            <a:custGeom>
              <a:avLst/>
              <a:gdLst>
                <a:gd name="connsiteX0" fmla="*/ 0 w 25011"/>
                <a:gd name="connsiteY0" fmla="*/ 14459 h 28903"/>
                <a:gd name="connsiteX1" fmla="*/ 12506 w 25011"/>
                <a:gd name="connsiteY1" fmla="*/ 0 h 28903"/>
                <a:gd name="connsiteX2" fmla="*/ 25011 w 25011"/>
                <a:gd name="connsiteY2" fmla="*/ 14459 h 28903"/>
                <a:gd name="connsiteX3" fmla="*/ 12506 w 25011"/>
                <a:gd name="connsiteY3" fmla="*/ 28904 h 28903"/>
                <a:gd name="connsiteX4" fmla="*/ 0 w 25011"/>
                <a:gd name="connsiteY4" fmla="*/ 14459 h 2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11" h="28903">
                  <a:moveTo>
                    <a:pt x="0" y="14459"/>
                  </a:moveTo>
                  <a:cubicBezTo>
                    <a:pt x="0" y="6673"/>
                    <a:pt x="5839" y="0"/>
                    <a:pt x="12506" y="0"/>
                  </a:cubicBezTo>
                  <a:cubicBezTo>
                    <a:pt x="19457" y="0"/>
                    <a:pt x="25011" y="6673"/>
                    <a:pt x="25011" y="14459"/>
                  </a:cubicBezTo>
                  <a:cubicBezTo>
                    <a:pt x="25011" y="22516"/>
                    <a:pt x="19450" y="28904"/>
                    <a:pt x="12506" y="28904"/>
                  </a:cubicBezTo>
                  <a:cubicBezTo>
                    <a:pt x="5832" y="28904"/>
                    <a:pt x="0" y="22509"/>
                    <a:pt x="0" y="14459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8" name="Freeform: Shape 1764">
              <a:extLst>
                <a:ext uri="{FF2B5EF4-FFF2-40B4-BE49-F238E27FC236}">
                  <a16:creationId xmlns:a16="http://schemas.microsoft.com/office/drawing/2014/main" id="{7ED55FA8-1387-46C9-DB2A-540172BF92BA}"/>
                </a:ext>
              </a:extLst>
            </p:cNvPr>
            <p:cNvSpPr/>
            <p:nvPr/>
          </p:nvSpPr>
          <p:spPr>
            <a:xfrm>
              <a:off x="5933522" y="5444046"/>
              <a:ext cx="5003" cy="5561"/>
            </a:xfrm>
            <a:custGeom>
              <a:avLst/>
              <a:gdLst>
                <a:gd name="connsiteX0" fmla="*/ 0 w 5004"/>
                <a:gd name="connsiteY0" fmla="*/ 2781 h 5561"/>
                <a:gd name="connsiteX1" fmla="*/ 2502 w 5004"/>
                <a:gd name="connsiteY1" fmla="*/ 0 h 5561"/>
                <a:gd name="connsiteX2" fmla="*/ 5005 w 5004"/>
                <a:gd name="connsiteY2" fmla="*/ 2781 h 5561"/>
                <a:gd name="connsiteX3" fmla="*/ 2502 w 5004"/>
                <a:gd name="connsiteY3" fmla="*/ 5561 h 5561"/>
                <a:gd name="connsiteX4" fmla="*/ 0 w 5004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" h="5561">
                  <a:moveTo>
                    <a:pt x="0" y="2781"/>
                  </a:moveTo>
                  <a:cubicBezTo>
                    <a:pt x="0" y="1390"/>
                    <a:pt x="1112" y="0"/>
                    <a:pt x="2502" y="0"/>
                  </a:cubicBezTo>
                  <a:cubicBezTo>
                    <a:pt x="3893" y="0"/>
                    <a:pt x="5005" y="1390"/>
                    <a:pt x="5005" y="2781"/>
                  </a:cubicBezTo>
                  <a:cubicBezTo>
                    <a:pt x="5005" y="4449"/>
                    <a:pt x="3893" y="5561"/>
                    <a:pt x="2502" y="5561"/>
                  </a:cubicBezTo>
                  <a:cubicBezTo>
                    <a:pt x="1112" y="5561"/>
                    <a:pt x="0" y="4449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9" name="Freeform: Shape 1765">
              <a:extLst>
                <a:ext uri="{FF2B5EF4-FFF2-40B4-BE49-F238E27FC236}">
                  <a16:creationId xmlns:a16="http://schemas.microsoft.com/office/drawing/2014/main" id="{9FA94EEF-8A44-D4D4-F08B-28D5C4493846}"/>
                </a:ext>
              </a:extLst>
            </p:cNvPr>
            <p:cNvSpPr/>
            <p:nvPr/>
          </p:nvSpPr>
          <p:spPr>
            <a:xfrm>
              <a:off x="5930740" y="5441266"/>
              <a:ext cx="7785" cy="11122"/>
            </a:xfrm>
            <a:custGeom>
              <a:avLst/>
              <a:gdLst>
                <a:gd name="connsiteX0" fmla="*/ 2781 w 7785"/>
                <a:gd name="connsiteY0" fmla="*/ 5561 h 11122"/>
                <a:gd name="connsiteX1" fmla="*/ 5283 w 7785"/>
                <a:gd name="connsiteY1" fmla="*/ 2781 h 11122"/>
                <a:gd name="connsiteX2" fmla="*/ 5283 w 7785"/>
                <a:gd name="connsiteY2" fmla="*/ 8342 h 11122"/>
                <a:gd name="connsiteX3" fmla="*/ 2781 w 7785"/>
                <a:gd name="connsiteY3" fmla="*/ 5561 h 11122"/>
                <a:gd name="connsiteX4" fmla="*/ 0 w 7785"/>
                <a:gd name="connsiteY4" fmla="*/ 5561 h 11122"/>
                <a:gd name="connsiteX5" fmla="*/ 5283 w 7785"/>
                <a:gd name="connsiteY5" fmla="*/ 11122 h 11122"/>
                <a:gd name="connsiteX6" fmla="*/ 7786 w 7785"/>
                <a:gd name="connsiteY6" fmla="*/ 5561 h 11122"/>
                <a:gd name="connsiteX7" fmla="*/ 5283 w 7785"/>
                <a:gd name="connsiteY7" fmla="*/ 0 h 11122"/>
                <a:gd name="connsiteX8" fmla="*/ 0 w 7785"/>
                <a:gd name="connsiteY8" fmla="*/ 5561 h 11122"/>
                <a:gd name="connsiteX9" fmla="*/ 2781 w 7785"/>
                <a:gd name="connsiteY9" fmla="*/ 5561 h 11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5" h="11122">
                  <a:moveTo>
                    <a:pt x="2781" y="5561"/>
                  </a:moveTo>
                  <a:lnTo>
                    <a:pt x="5283" y="2781"/>
                  </a:lnTo>
                  <a:lnTo>
                    <a:pt x="5283" y="8342"/>
                  </a:lnTo>
                  <a:lnTo>
                    <a:pt x="2781" y="5561"/>
                  </a:lnTo>
                  <a:lnTo>
                    <a:pt x="0" y="5561"/>
                  </a:lnTo>
                  <a:cubicBezTo>
                    <a:pt x="0" y="8342"/>
                    <a:pt x="2781" y="11122"/>
                    <a:pt x="5283" y="11122"/>
                  </a:cubicBezTo>
                  <a:cubicBezTo>
                    <a:pt x="7786" y="11122"/>
                    <a:pt x="7786" y="8342"/>
                    <a:pt x="7786" y="5561"/>
                  </a:cubicBezTo>
                  <a:cubicBezTo>
                    <a:pt x="7786" y="2781"/>
                    <a:pt x="7786" y="0"/>
                    <a:pt x="5283" y="0"/>
                  </a:cubicBezTo>
                  <a:cubicBezTo>
                    <a:pt x="2781" y="0"/>
                    <a:pt x="0" y="2781"/>
                    <a:pt x="0" y="5561"/>
                  </a:cubicBezTo>
                  <a:lnTo>
                    <a:pt x="2781" y="556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0" name="Freeform: Shape 1766">
              <a:extLst>
                <a:ext uri="{FF2B5EF4-FFF2-40B4-BE49-F238E27FC236}">
                  <a16:creationId xmlns:a16="http://schemas.microsoft.com/office/drawing/2014/main" id="{4099AFBA-CF33-17BD-70A1-667EA560001F}"/>
                </a:ext>
              </a:extLst>
            </p:cNvPr>
            <p:cNvSpPr/>
            <p:nvPr/>
          </p:nvSpPr>
          <p:spPr>
            <a:xfrm>
              <a:off x="5952970" y="5518515"/>
              <a:ext cx="26677" cy="26123"/>
            </a:xfrm>
            <a:custGeom>
              <a:avLst/>
              <a:gdLst>
                <a:gd name="connsiteX0" fmla="*/ 0 w 26679"/>
                <a:gd name="connsiteY0" fmla="*/ 13062 h 26123"/>
                <a:gd name="connsiteX1" fmla="*/ 13340 w 26679"/>
                <a:gd name="connsiteY1" fmla="*/ 0 h 26123"/>
                <a:gd name="connsiteX2" fmla="*/ 26679 w 26679"/>
                <a:gd name="connsiteY2" fmla="*/ 13069 h 26123"/>
                <a:gd name="connsiteX3" fmla="*/ 13333 w 26679"/>
                <a:gd name="connsiteY3" fmla="*/ 26123 h 26123"/>
                <a:gd name="connsiteX4" fmla="*/ 0 w 26679"/>
                <a:gd name="connsiteY4" fmla="*/ 13062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9" h="26123">
                  <a:moveTo>
                    <a:pt x="0" y="13062"/>
                  </a:moveTo>
                  <a:cubicBezTo>
                    <a:pt x="0" y="6110"/>
                    <a:pt x="6117" y="0"/>
                    <a:pt x="13340" y="0"/>
                  </a:cubicBezTo>
                  <a:cubicBezTo>
                    <a:pt x="20847" y="0"/>
                    <a:pt x="26679" y="6117"/>
                    <a:pt x="26679" y="13069"/>
                  </a:cubicBezTo>
                  <a:cubicBezTo>
                    <a:pt x="26679" y="20291"/>
                    <a:pt x="20840" y="26123"/>
                    <a:pt x="13333" y="26123"/>
                  </a:cubicBezTo>
                  <a:cubicBezTo>
                    <a:pt x="6110" y="26123"/>
                    <a:pt x="0" y="20284"/>
                    <a:pt x="0" y="1306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1" name="Freeform: Shape 1767">
              <a:extLst>
                <a:ext uri="{FF2B5EF4-FFF2-40B4-BE49-F238E27FC236}">
                  <a16:creationId xmlns:a16="http://schemas.microsoft.com/office/drawing/2014/main" id="{FB98A00C-7F32-2E4E-BE8F-B1DECDDED59B}"/>
                </a:ext>
              </a:extLst>
            </p:cNvPr>
            <p:cNvSpPr/>
            <p:nvPr/>
          </p:nvSpPr>
          <p:spPr>
            <a:xfrm>
              <a:off x="5957412" y="5524076"/>
              <a:ext cx="6117" cy="8341"/>
            </a:xfrm>
            <a:custGeom>
              <a:avLst/>
              <a:gdLst>
                <a:gd name="connsiteX0" fmla="*/ 0 w 6117"/>
                <a:gd name="connsiteY0" fmla="*/ 4171 h 8341"/>
                <a:gd name="connsiteX1" fmla="*/ 3059 w 6117"/>
                <a:gd name="connsiteY1" fmla="*/ 0 h 8341"/>
                <a:gd name="connsiteX2" fmla="*/ 6117 w 6117"/>
                <a:gd name="connsiteY2" fmla="*/ 4171 h 8341"/>
                <a:gd name="connsiteX3" fmla="*/ 3059 w 6117"/>
                <a:gd name="connsiteY3" fmla="*/ 8342 h 8341"/>
                <a:gd name="connsiteX4" fmla="*/ 0 w 6117"/>
                <a:gd name="connsiteY4" fmla="*/ 417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7" h="8341">
                  <a:moveTo>
                    <a:pt x="0" y="4171"/>
                  </a:moveTo>
                  <a:cubicBezTo>
                    <a:pt x="0" y="1946"/>
                    <a:pt x="1390" y="0"/>
                    <a:pt x="3059" y="0"/>
                  </a:cubicBezTo>
                  <a:cubicBezTo>
                    <a:pt x="5005" y="0"/>
                    <a:pt x="6117" y="1946"/>
                    <a:pt x="6117" y="4171"/>
                  </a:cubicBezTo>
                  <a:cubicBezTo>
                    <a:pt x="6117" y="6673"/>
                    <a:pt x="5005" y="8342"/>
                    <a:pt x="3059" y="8342"/>
                  </a:cubicBezTo>
                  <a:cubicBezTo>
                    <a:pt x="1390" y="8342"/>
                    <a:pt x="0" y="6673"/>
                    <a:pt x="0" y="417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2" name="Freeform: Shape 1768">
              <a:extLst>
                <a:ext uri="{FF2B5EF4-FFF2-40B4-BE49-F238E27FC236}">
                  <a16:creationId xmlns:a16="http://schemas.microsoft.com/office/drawing/2014/main" id="{372CE4EA-F47F-2728-D91C-F4CCA1F72E7B}"/>
                </a:ext>
              </a:extLst>
            </p:cNvPr>
            <p:cNvSpPr/>
            <p:nvPr/>
          </p:nvSpPr>
          <p:spPr>
            <a:xfrm>
              <a:off x="5957412" y="5524076"/>
              <a:ext cx="8897" cy="8341"/>
            </a:xfrm>
            <a:custGeom>
              <a:avLst/>
              <a:gdLst>
                <a:gd name="connsiteX0" fmla="*/ 0 w 8897"/>
                <a:gd name="connsiteY0" fmla="*/ 2781 h 8341"/>
                <a:gd name="connsiteX1" fmla="*/ 6117 w 8897"/>
                <a:gd name="connsiteY1" fmla="*/ 2781 h 8341"/>
                <a:gd name="connsiteX2" fmla="*/ 3059 w 8897"/>
                <a:gd name="connsiteY2" fmla="*/ 5561 h 8341"/>
                <a:gd name="connsiteX3" fmla="*/ 3059 w 8897"/>
                <a:gd name="connsiteY3" fmla="*/ 2781 h 8341"/>
                <a:gd name="connsiteX4" fmla="*/ 0 w 8897"/>
                <a:gd name="connsiteY4" fmla="*/ 2781 h 8341"/>
                <a:gd name="connsiteX5" fmla="*/ 3059 w 8897"/>
                <a:gd name="connsiteY5" fmla="*/ 8342 h 8341"/>
                <a:gd name="connsiteX6" fmla="*/ 8898 w 8897"/>
                <a:gd name="connsiteY6" fmla="*/ 2781 h 8341"/>
                <a:gd name="connsiteX7" fmla="*/ 3059 w 8897"/>
                <a:gd name="connsiteY7" fmla="*/ 0 h 8341"/>
                <a:gd name="connsiteX8" fmla="*/ 0 w 8897"/>
                <a:gd name="connsiteY8" fmla="*/ 278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97" h="8341">
                  <a:moveTo>
                    <a:pt x="0" y="2781"/>
                  </a:moveTo>
                  <a:lnTo>
                    <a:pt x="6117" y="2781"/>
                  </a:lnTo>
                  <a:lnTo>
                    <a:pt x="3059" y="5561"/>
                  </a:lnTo>
                  <a:lnTo>
                    <a:pt x="3059" y="2781"/>
                  </a:lnTo>
                  <a:lnTo>
                    <a:pt x="0" y="2781"/>
                  </a:lnTo>
                  <a:cubicBezTo>
                    <a:pt x="0" y="5561"/>
                    <a:pt x="0" y="8342"/>
                    <a:pt x="3059" y="8342"/>
                  </a:cubicBezTo>
                  <a:cubicBezTo>
                    <a:pt x="6117" y="8342"/>
                    <a:pt x="8898" y="5561"/>
                    <a:pt x="8898" y="2781"/>
                  </a:cubicBezTo>
                  <a:cubicBezTo>
                    <a:pt x="8898" y="2781"/>
                    <a:pt x="6117" y="0"/>
                    <a:pt x="3059" y="0"/>
                  </a:cubicBezTo>
                  <a:cubicBezTo>
                    <a:pt x="0" y="0"/>
                    <a:pt x="0" y="2781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3" name="Freeform: Shape 1769">
              <a:extLst>
                <a:ext uri="{FF2B5EF4-FFF2-40B4-BE49-F238E27FC236}">
                  <a16:creationId xmlns:a16="http://schemas.microsoft.com/office/drawing/2014/main" id="{116C1726-463B-8886-C934-92DCE7B90FA3}"/>
                </a:ext>
              </a:extLst>
            </p:cNvPr>
            <p:cNvSpPr/>
            <p:nvPr/>
          </p:nvSpPr>
          <p:spPr>
            <a:xfrm>
              <a:off x="5985202" y="5489618"/>
              <a:ext cx="23897" cy="26123"/>
            </a:xfrm>
            <a:custGeom>
              <a:avLst/>
              <a:gdLst>
                <a:gd name="connsiteX0" fmla="*/ 0 w 23898"/>
                <a:gd name="connsiteY0" fmla="*/ 13062 h 26123"/>
                <a:gd name="connsiteX1" fmla="*/ 11949 w 23898"/>
                <a:gd name="connsiteY1" fmla="*/ 0 h 26123"/>
                <a:gd name="connsiteX2" fmla="*/ 23899 w 23898"/>
                <a:gd name="connsiteY2" fmla="*/ 13062 h 26123"/>
                <a:gd name="connsiteX3" fmla="*/ 11949 w 23898"/>
                <a:gd name="connsiteY3" fmla="*/ 26123 h 26123"/>
                <a:gd name="connsiteX4" fmla="*/ 0 w 23898"/>
                <a:gd name="connsiteY4" fmla="*/ 13055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6123">
                  <a:moveTo>
                    <a:pt x="0" y="13062"/>
                  </a:moveTo>
                  <a:cubicBezTo>
                    <a:pt x="0" y="6110"/>
                    <a:pt x="5561" y="0"/>
                    <a:pt x="11949" y="0"/>
                  </a:cubicBezTo>
                  <a:cubicBezTo>
                    <a:pt x="18623" y="0"/>
                    <a:pt x="23899" y="6117"/>
                    <a:pt x="23899" y="13062"/>
                  </a:cubicBezTo>
                  <a:cubicBezTo>
                    <a:pt x="23899" y="20291"/>
                    <a:pt x="18616" y="26123"/>
                    <a:pt x="11949" y="26123"/>
                  </a:cubicBezTo>
                  <a:cubicBezTo>
                    <a:pt x="5554" y="26123"/>
                    <a:pt x="0" y="20284"/>
                    <a:pt x="0" y="13055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4" name="Freeform: Shape 1770">
              <a:extLst>
                <a:ext uri="{FF2B5EF4-FFF2-40B4-BE49-F238E27FC236}">
                  <a16:creationId xmlns:a16="http://schemas.microsoft.com/office/drawing/2014/main" id="{3143EBF2-31DD-19B1-ED11-7ED72921CDA1}"/>
                </a:ext>
              </a:extLst>
            </p:cNvPr>
            <p:cNvSpPr/>
            <p:nvPr/>
          </p:nvSpPr>
          <p:spPr>
            <a:xfrm>
              <a:off x="5990206" y="5495179"/>
              <a:ext cx="5561" cy="8334"/>
            </a:xfrm>
            <a:custGeom>
              <a:avLst/>
              <a:gdLst>
                <a:gd name="connsiteX0" fmla="*/ 0 w 5561"/>
                <a:gd name="connsiteY0" fmla="*/ 4171 h 8334"/>
                <a:gd name="connsiteX1" fmla="*/ 2781 w 5561"/>
                <a:gd name="connsiteY1" fmla="*/ 0 h 8334"/>
                <a:gd name="connsiteX2" fmla="*/ 5561 w 5561"/>
                <a:gd name="connsiteY2" fmla="*/ 4171 h 8334"/>
                <a:gd name="connsiteX3" fmla="*/ 2781 w 5561"/>
                <a:gd name="connsiteY3" fmla="*/ 8335 h 8334"/>
                <a:gd name="connsiteX4" fmla="*/ 0 w 5561"/>
                <a:gd name="connsiteY4" fmla="*/ 4164 h 8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8334">
                  <a:moveTo>
                    <a:pt x="0" y="4171"/>
                  </a:moveTo>
                  <a:cubicBezTo>
                    <a:pt x="0" y="1946"/>
                    <a:pt x="1390" y="0"/>
                    <a:pt x="2781" y="0"/>
                  </a:cubicBezTo>
                  <a:cubicBezTo>
                    <a:pt x="4449" y="0"/>
                    <a:pt x="5561" y="1946"/>
                    <a:pt x="5561" y="4171"/>
                  </a:cubicBezTo>
                  <a:cubicBezTo>
                    <a:pt x="5561" y="6666"/>
                    <a:pt x="4449" y="8335"/>
                    <a:pt x="2781" y="8335"/>
                  </a:cubicBezTo>
                  <a:cubicBezTo>
                    <a:pt x="1390" y="8335"/>
                    <a:pt x="0" y="6666"/>
                    <a:pt x="0" y="4164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5" name="Freeform: Shape 1771">
              <a:extLst>
                <a:ext uri="{FF2B5EF4-FFF2-40B4-BE49-F238E27FC236}">
                  <a16:creationId xmlns:a16="http://schemas.microsoft.com/office/drawing/2014/main" id="{D85B8EA3-122D-2D45-80AC-1328FE28F736}"/>
                </a:ext>
              </a:extLst>
            </p:cNvPr>
            <p:cNvSpPr/>
            <p:nvPr/>
          </p:nvSpPr>
          <p:spPr>
            <a:xfrm>
              <a:off x="5987427" y="5495172"/>
              <a:ext cx="8341" cy="8341"/>
            </a:xfrm>
            <a:custGeom>
              <a:avLst/>
              <a:gdLst>
                <a:gd name="connsiteX0" fmla="*/ 2781 w 8341"/>
                <a:gd name="connsiteY0" fmla="*/ 2788 h 8341"/>
                <a:gd name="connsiteX1" fmla="*/ 5561 w 8341"/>
                <a:gd name="connsiteY1" fmla="*/ 2788 h 8341"/>
                <a:gd name="connsiteX2" fmla="*/ 5561 w 8341"/>
                <a:gd name="connsiteY2" fmla="*/ 5561 h 8341"/>
                <a:gd name="connsiteX3" fmla="*/ 2781 w 8341"/>
                <a:gd name="connsiteY3" fmla="*/ 2781 h 8341"/>
                <a:gd name="connsiteX4" fmla="*/ 0 w 8341"/>
                <a:gd name="connsiteY4" fmla="*/ 2781 h 8341"/>
                <a:gd name="connsiteX5" fmla="*/ 5561 w 8341"/>
                <a:gd name="connsiteY5" fmla="*/ 8342 h 8341"/>
                <a:gd name="connsiteX6" fmla="*/ 8342 w 8341"/>
                <a:gd name="connsiteY6" fmla="*/ 2781 h 8341"/>
                <a:gd name="connsiteX7" fmla="*/ 5561 w 8341"/>
                <a:gd name="connsiteY7" fmla="*/ 0 h 8341"/>
                <a:gd name="connsiteX8" fmla="*/ 0 w 8341"/>
                <a:gd name="connsiteY8" fmla="*/ 2781 h 8341"/>
                <a:gd name="connsiteX9" fmla="*/ 2781 w 8341"/>
                <a:gd name="connsiteY9" fmla="*/ 278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41" h="8341">
                  <a:moveTo>
                    <a:pt x="2781" y="2788"/>
                  </a:moveTo>
                  <a:lnTo>
                    <a:pt x="5561" y="2788"/>
                  </a:lnTo>
                  <a:lnTo>
                    <a:pt x="5561" y="5561"/>
                  </a:lnTo>
                  <a:lnTo>
                    <a:pt x="2781" y="2781"/>
                  </a:lnTo>
                  <a:lnTo>
                    <a:pt x="0" y="2781"/>
                  </a:lnTo>
                  <a:cubicBezTo>
                    <a:pt x="0" y="5561"/>
                    <a:pt x="2781" y="8342"/>
                    <a:pt x="5561" y="8342"/>
                  </a:cubicBezTo>
                  <a:cubicBezTo>
                    <a:pt x="8342" y="8342"/>
                    <a:pt x="8342" y="5561"/>
                    <a:pt x="8342" y="2781"/>
                  </a:cubicBezTo>
                  <a:cubicBezTo>
                    <a:pt x="8342" y="2781"/>
                    <a:pt x="8342" y="0"/>
                    <a:pt x="5561" y="0"/>
                  </a:cubicBezTo>
                  <a:cubicBezTo>
                    <a:pt x="2781" y="0"/>
                    <a:pt x="0" y="2781"/>
                    <a:pt x="0" y="2781"/>
                  </a:cubicBezTo>
                  <a:lnTo>
                    <a:pt x="2781" y="278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6" name="Freeform: Shape 1772">
              <a:extLst>
                <a:ext uri="{FF2B5EF4-FFF2-40B4-BE49-F238E27FC236}">
                  <a16:creationId xmlns:a16="http://schemas.microsoft.com/office/drawing/2014/main" id="{9AD96F61-D7CC-D79E-8381-5B8BCA57801D}"/>
                </a:ext>
              </a:extLst>
            </p:cNvPr>
            <p:cNvSpPr/>
            <p:nvPr/>
          </p:nvSpPr>
          <p:spPr>
            <a:xfrm>
              <a:off x="6006321" y="5449599"/>
              <a:ext cx="24454" cy="26123"/>
            </a:xfrm>
            <a:custGeom>
              <a:avLst/>
              <a:gdLst>
                <a:gd name="connsiteX0" fmla="*/ 0 w 24455"/>
                <a:gd name="connsiteY0" fmla="*/ 13062 h 26123"/>
                <a:gd name="connsiteX1" fmla="*/ 12234 w 24455"/>
                <a:gd name="connsiteY1" fmla="*/ 0 h 26123"/>
                <a:gd name="connsiteX2" fmla="*/ 24455 w 24455"/>
                <a:gd name="connsiteY2" fmla="*/ 13069 h 26123"/>
                <a:gd name="connsiteX3" fmla="*/ 12228 w 24455"/>
                <a:gd name="connsiteY3" fmla="*/ 26123 h 26123"/>
                <a:gd name="connsiteX4" fmla="*/ 0 w 24455"/>
                <a:gd name="connsiteY4" fmla="*/ 13062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55" h="26123">
                  <a:moveTo>
                    <a:pt x="0" y="13062"/>
                  </a:moveTo>
                  <a:cubicBezTo>
                    <a:pt x="0" y="6110"/>
                    <a:pt x="5561" y="0"/>
                    <a:pt x="12234" y="0"/>
                  </a:cubicBezTo>
                  <a:cubicBezTo>
                    <a:pt x="19179" y="0"/>
                    <a:pt x="24455" y="6117"/>
                    <a:pt x="24455" y="13069"/>
                  </a:cubicBezTo>
                  <a:cubicBezTo>
                    <a:pt x="24455" y="20291"/>
                    <a:pt x="19172" y="26123"/>
                    <a:pt x="12228" y="26123"/>
                  </a:cubicBezTo>
                  <a:cubicBezTo>
                    <a:pt x="5554" y="26123"/>
                    <a:pt x="0" y="20284"/>
                    <a:pt x="0" y="1306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7" name="Freeform: Shape 1773">
              <a:extLst>
                <a:ext uri="{FF2B5EF4-FFF2-40B4-BE49-F238E27FC236}">
                  <a16:creationId xmlns:a16="http://schemas.microsoft.com/office/drawing/2014/main" id="{873CD4CA-11DE-94E3-D6B5-B07EA0731A1D}"/>
                </a:ext>
              </a:extLst>
            </p:cNvPr>
            <p:cNvSpPr/>
            <p:nvPr/>
          </p:nvSpPr>
          <p:spPr>
            <a:xfrm>
              <a:off x="6011882" y="5455162"/>
              <a:ext cx="5005" cy="8341"/>
            </a:xfrm>
            <a:custGeom>
              <a:avLst/>
              <a:gdLst>
                <a:gd name="connsiteX0" fmla="*/ 0 w 5005"/>
                <a:gd name="connsiteY0" fmla="*/ 4171 h 8341"/>
                <a:gd name="connsiteX1" fmla="*/ 2503 w 5005"/>
                <a:gd name="connsiteY1" fmla="*/ 0 h 8341"/>
                <a:gd name="connsiteX2" fmla="*/ 5005 w 5005"/>
                <a:gd name="connsiteY2" fmla="*/ 4171 h 8341"/>
                <a:gd name="connsiteX3" fmla="*/ 2503 w 5005"/>
                <a:gd name="connsiteY3" fmla="*/ 8342 h 8341"/>
                <a:gd name="connsiteX4" fmla="*/ 0 w 5005"/>
                <a:gd name="connsiteY4" fmla="*/ 417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5" h="8341">
                  <a:moveTo>
                    <a:pt x="0" y="4171"/>
                  </a:moveTo>
                  <a:cubicBezTo>
                    <a:pt x="0" y="1946"/>
                    <a:pt x="1112" y="0"/>
                    <a:pt x="2503" y="0"/>
                  </a:cubicBezTo>
                  <a:cubicBezTo>
                    <a:pt x="3893" y="0"/>
                    <a:pt x="5005" y="1946"/>
                    <a:pt x="5005" y="4171"/>
                  </a:cubicBezTo>
                  <a:cubicBezTo>
                    <a:pt x="5005" y="6673"/>
                    <a:pt x="3893" y="8342"/>
                    <a:pt x="2503" y="8342"/>
                  </a:cubicBezTo>
                  <a:cubicBezTo>
                    <a:pt x="1112" y="8342"/>
                    <a:pt x="0" y="6673"/>
                    <a:pt x="0" y="417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8" name="Freeform: Shape 1774">
              <a:extLst>
                <a:ext uri="{FF2B5EF4-FFF2-40B4-BE49-F238E27FC236}">
                  <a16:creationId xmlns:a16="http://schemas.microsoft.com/office/drawing/2014/main" id="{3C5AF047-5D41-2268-0E81-FE6CC9963431}"/>
                </a:ext>
              </a:extLst>
            </p:cNvPr>
            <p:cNvSpPr/>
            <p:nvPr/>
          </p:nvSpPr>
          <p:spPr>
            <a:xfrm>
              <a:off x="6009100" y="5455162"/>
              <a:ext cx="7785" cy="8341"/>
            </a:xfrm>
            <a:custGeom>
              <a:avLst/>
              <a:gdLst>
                <a:gd name="connsiteX0" fmla="*/ 2781 w 7785"/>
                <a:gd name="connsiteY0" fmla="*/ 2781 h 8341"/>
                <a:gd name="connsiteX1" fmla="*/ 5283 w 7785"/>
                <a:gd name="connsiteY1" fmla="*/ 2781 h 8341"/>
                <a:gd name="connsiteX2" fmla="*/ 5283 w 7785"/>
                <a:gd name="connsiteY2" fmla="*/ 5561 h 8341"/>
                <a:gd name="connsiteX3" fmla="*/ 2781 w 7785"/>
                <a:gd name="connsiteY3" fmla="*/ 2781 h 8341"/>
                <a:gd name="connsiteX4" fmla="*/ 0 w 7785"/>
                <a:gd name="connsiteY4" fmla="*/ 2781 h 8341"/>
                <a:gd name="connsiteX5" fmla="*/ 5283 w 7785"/>
                <a:gd name="connsiteY5" fmla="*/ 8342 h 8341"/>
                <a:gd name="connsiteX6" fmla="*/ 7786 w 7785"/>
                <a:gd name="connsiteY6" fmla="*/ 2781 h 8341"/>
                <a:gd name="connsiteX7" fmla="*/ 5283 w 7785"/>
                <a:gd name="connsiteY7" fmla="*/ 0 h 8341"/>
                <a:gd name="connsiteX8" fmla="*/ 0 w 7785"/>
                <a:gd name="connsiteY8" fmla="*/ 2781 h 8341"/>
                <a:gd name="connsiteX9" fmla="*/ 2781 w 7785"/>
                <a:gd name="connsiteY9" fmla="*/ 278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5" h="8341">
                  <a:moveTo>
                    <a:pt x="2781" y="2781"/>
                  </a:moveTo>
                  <a:lnTo>
                    <a:pt x="5283" y="2781"/>
                  </a:lnTo>
                  <a:lnTo>
                    <a:pt x="5283" y="5561"/>
                  </a:lnTo>
                  <a:lnTo>
                    <a:pt x="2781" y="2781"/>
                  </a:lnTo>
                  <a:lnTo>
                    <a:pt x="0" y="2781"/>
                  </a:lnTo>
                  <a:cubicBezTo>
                    <a:pt x="0" y="5561"/>
                    <a:pt x="2781" y="8342"/>
                    <a:pt x="5283" y="8342"/>
                  </a:cubicBezTo>
                  <a:cubicBezTo>
                    <a:pt x="7786" y="8342"/>
                    <a:pt x="7786" y="5561"/>
                    <a:pt x="7786" y="2781"/>
                  </a:cubicBezTo>
                  <a:cubicBezTo>
                    <a:pt x="7786" y="2781"/>
                    <a:pt x="7786" y="0"/>
                    <a:pt x="5283" y="0"/>
                  </a:cubicBezTo>
                  <a:cubicBezTo>
                    <a:pt x="2781" y="0"/>
                    <a:pt x="0" y="2781"/>
                    <a:pt x="0" y="2781"/>
                  </a:cubicBezTo>
                  <a:lnTo>
                    <a:pt x="2781" y="278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9" name="Freeform: Shape 1775">
              <a:extLst>
                <a:ext uri="{FF2B5EF4-FFF2-40B4-BE49-F238E27FC236}">
                  <a16:creationId xmlns:a16="http://schemas.microsoft.com/office/drawing/2014/main" id="{78B5414C-5916-3284-B57B-01F70EEAA712}"/>
                </a:ext>
              </a:extLst>
            </p:cNvPr>
            <p:cNvSpPr/>
            <p:nvPr/>
          </p:nvSpPr>
          <p:spPr>
            <a:xfrm>
              <a:off x="5982422" y="5429039"/>
              <a:ext cx="23897" cy="26123"/>
            </a:xfrm>
            <a:custGeom>
              <a:avLst/>
              <a:gdLst>
                <a:gd name="connsiteX0" fmla="*/ 0 w 23898"/>
                <a:gd name="connsiteY0" fmla="*/ 13062 h 26123"/>
                <a:gd name="connsiteX1" fmla="*/ 11956 w 23898"/>
                <a:gd name="connsiteY1" fmla="*/ 0 h 26123"/>
                <a:gd name="connsiteX2" fmla="*/ 23899 w 23898"/>
                <a:gd name="connsiteY2" fmla="*/ 13069 h 26123"/>
                <a:gd name="connsiteX3" fmla="*/ 11949 w 23898"/>
                <a:gd name="connsiteY3" fmla="*/ 26123 h 26123"/>
                <a:gd name="connsiteX4" fmla="*/ 0 w 23898"/>
                <a:gd name="connsiteY4" fmla="*/ 13062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6123">
                  <a:moveTo>
                    <a:pt x="0" y="13062"/>
                  </a:moveTo>
                  <a:cubicBezTo>
                    <a:pt x="0" y="6110"/>
                    <a:pt x="5561" y="0"/>
                    <a:pt x="11956" y="0"/>
                  </a:cubicBezTo>
                  <a:cubicBezTo>
                    <a:pt x="18623" y="0"/>
                    <a:pt x="23899" y="6117"/>
                    <a:pt x="23899" y="13069"/>
                  </a:cubicBezTo>
                  <a:cubicBezTo>
                    <a:pt x="23899" y="20284"/>
                    <a:pt x="18616" y="26123"/>
                    <a:pt x="11949" y="26123"/>
                  </a:cubicBezTo>
                  <a:cubicBezTo>
                    <a:pt x="5554" y="26123"/>
                    <a:pt x="0" y="20284"/>
                    <a:pt x="0" y="1306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0" name="Freeform: Shape 1776">
              <a:extLst>
                <a:ext uri="{FF2B5EF4-FFF2-40B4-BE49-F238E27FC236}">
                  <a16:creationId xmlns:a16="http://schemas.microsoft.com/office/drawing/2014/main" id="{1ECE1A58-FDAB-E6BF-669D-5107149FC3F6}"/>
                </a:ext>
              </a:extLst>
            </p:cNvPr>
            <p:cNvSpPr/>
            <p:nvPr/>
          </p:nvSpPr>
          <p:spPr>
            <a:xfrm>
              <a:off x="5987427" y="5434591"/>
              <a:ext cx="5561" cy="9452"/>
            </a:xfrm>
            <a:custGeom>
              <a:avLst/>
              <a:gdLst>
                <a:gd name="connsiteX0" fmla="*/ 0 w 5561"/>
                <a:gd name="connsiteY0" fmla="*/ 4727 h 9453"/>
                <a:gd name="connsiteX1" fmla="*/ 2781 w 5561"/>
                <a:gd name="connsiteY1" fmla="*/ 0 h 9453"/>
                <a:gd name="connsiteX2" fmla="*/ 5561 w 5561"/>
                <a:gd name="connsiteY2" fmla="*/ 4727 h 9453"/>
                <a:gd name="connsiteX3" fmla="*/ 2781 w 5561"/>
                <a:gd name="connsiteY3" fmla="*/ 9454 h 9453"/>
                <a:gd name="connsiteX4" fmla="*/ 0 w 5561"/>
                <a:gd name="connsiteY4" fmla="*/ 4727 h 9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9453">
                  <a:moveTo>
                    <a:pt x="0" y="4727"/>
                  </a:moveTo>
                  <a:cubicBezTo>
                    <a:pt x="0" y="2224"/>
                    <a:pt x="1390" y="0"/>
                    <a:pt x="2781" y="0"/>
                  </a:cubicBezTo>
                  <a:cubicBezTo>
                    <a:pt x="4449" y="0"/>
                    <a:pt x="5561" y="2224"/>
                    <a:pt x="5561" y="4727"/>
                  </a:cubicBezTo>
                  <a:cubicBezTo>
                    <a:pt x="5561" y="7507"/>
                    <a:pt x="4449" y="9454"/>
                    <a:pt x="2781" y="9454"/>
                  </a:cubicBezTo>
                  <a:cubicBezTo>
                    <a:pt x="1390" y="9454"/>
                    <a:pt x="0" y="7507"/>
                    <a:pt x="0" y="4727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1" name="Freeform: Shape 1777">
              <a:extLst>
                <a:ext uri="{FF2B5EF4-FFF2-40B4-BE49-F238E27FC236}">
                  <a16:creationId xmlns:a16="http://schemas.microsoft.com/office/drawing/2014/main" id="{5AA4933C-1DCB-B453-D3CF-3897FC2DD3EF}"/>
                </a:ext>
              </a:extLst>
            </p:cNvPr>
            <p:cNvSpPr/>
            <p:nvPr/>
          </p:nvSpPr>
          <p:spPr>
            <a:xfrm>
              <a:off x="5985202" y="5434591"/>
              <a:ext cx="7785" cy="9452"/>
            </a:xfrm>
            <a:custGeom>
              <a:avLst/>
              <a:gdLst>
                <a:gd name="connsiteX0" fmla="*/ 2781 w 7785"/>
                <a:gd name="connsiteY0" fmla="*/ 3337 h 9453"/>
                <a:gd name="connsiteX1" fmla="*/ 5283 w 7785"/>
                <a:gd name="connsiteY1" fmla="*/ 3337 h 9453"/>
                <a:gd name="connsiteX2" fmla="*/ 5283 w 7785"/>
                <a:gd name="connsiteY2" fmla="*/ 6395 h 9453"/>
                <a:gd name="connsiteX3" fmla="*/ 2781 w 7785"/>
                <a:gd name="connsiteY3" fmla="*/ 3337 h 9453"/>
                <a:gd name="connsiteX4" fmla="*/ 0 w 7785"/>
                <a:gd name="connsiteY4" fmla="*/ 3337 h 9453"/>
                <a:gd name="connsiteX5" fmla="*/ 5283 w 7785"/>
                <a:gd name="connsiteY5" fmla="*/ 9454 h 9453"/>
                <a:gd name="connsiteX6" fmla="*/ 7786 w 7785"/>
                <a:gd name="connsiteY6" fmla="*/ 3337 h 9453"/>
                <a:gd name="connsiteX7" fmla="*/ 5283 w 7785"/>
                <a:gd name="connsiteY7" fmla="*/ 0 h 9453"/>
                <a:gd name="connsiteX8" fmla="*/ 0 w 7785"/>
                <a:gd name="connsiteY8" fmla="*/ 3337 h 9453"/>
                <a:gd name="connsiteX9" fmla="*/ 2781 w 7785"/>
                <a:gd name="connsiteY9" fmla="*/ 3337 h 9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5" h="9453">
                  <a:moveTo>
                    <a:pt x="2781" y="3337"/>
                  </a:moveTo>
                  <a:lnTo>
                    <a:pt x="5283" y="3337"/>
                  </a:lnTo>
                  <a:lnTo>
                    <a:pt x="5283" y="6395"/>
                  </a:lnTo>
                  <a:lnTo>
                    <a:pt x="2781" y="3337"/>
                  </a:lnTo>
                  <a:lnTo>
                    <a:pt x="0" y="3337"/>
                  </a:lnTo>
                  <a:cubicBezTo>
                    <a:pt x="0" y="6395"/>
                    <a:pt x="2781" y="9454"/>
                    <a:pt x="5283" y="9454"/>
                  </a:cubicBezTo>
                  <a:cubicBezTo>
                    <a:pt x="7786" y="9454"/>
                    <a:pt x="7786" y="6395"/>
                    <a:pt x="7786" y="3337"/>
                  </a:cubicBezTo>
                  <a:cubicBezTo>
                    <a:pt x="7786" y="3337"/>
                    <a:pt x="7786" y="0"/>
                    <a:pt x="5283" y="0"/>
                  </a:cubicBezTo>
                  <a:cubicBezTo>
                    <a:pt x="2781" y="0"/>
                    <a:pt x="0" y="3337"/>
                    <a:pt x="0" y="3337"/>
                  </a:cubicBezTo>
                  <a:lnTo>
                    <a:pt x="2781" y="3337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2" name="Freeform: Shape 1778">
              <a:extLst>
                <a:ext uri="{FF2B5EF4-FFF2-40B4-BE49-F238E27FC236}">
                  <a16:creationId xmlns:a16="http://schemas.microsoft.com/office/drawing/2014/main" id="{67FCC94D-30E2-6D63-0E35-60867F0C6A32}"/>
                </a:ext>
              </a:extLst>
            </p:cNvPr>
            <p:cNvSpPr/>
            <p:nvPr/>
          </p:nvSpPr>
          <p:spPr>
            <a:xfrm>
              <a:off x="5807358" y="5417924"/>
              <a:ext cx="23897" cy="26123"/>
            </a:xfrm>
            <a:custGeom>
              <a:avLst/>
              <a:gdLst>
                <a:gd name="connsiteX0" fmla="*/ 7 w 23898"/>
                <a:gd name="connsiteY0" fmla="*/ 13062 h 26123"/>
                <a:gd name="connsiteX1" fmla="*/ 11956 w 23898"/>
                <a:gd name="connsiteY1" fmla="*/ 0 h 26123"/>
                <a:gd name="connsiteX2" fmla="*/ 23899 w 23898"/>
                <a:gd name="connsiteY2" fmla="*/ 13069 h 26123"/>
                <a:gd name="connsiteX3" fmla="*/ 11956 w 23898"/>
                <a:gd name="connsiteY3" fmla="*/ 26123 h 26123"/>
                <a:gd name="connsiteX4" fmla="*/ 0 w 23898"/>
                <a:gd name="connsiteY4" fmla="*/ 13062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6123">
                  <a:moveTo>
                    <a:pt x="7" y="13062"/>
                  </a:moveTo>
                  <a:cubicBezTo>
                    <a:pt x="7" y="6110"/>
                    <a:pt x="5568" y="0"/>
                    <a:pt x="11956" y="0"/>
                  </a:cubicBezTo>
                  <a:cubicBezTo>
                    <a:pt x="18623" y="0"/>
                    <a:pt x="23899" y="6117"/>
                    <a:pt x="23899" y="13069"/>
                  </a:cubicBezTo>
                  <a:cubicBezTo>
                    <a:pt x="23899" y="20284"/>
                    <a:pt x="18616" y="26123"/>
                    <a:pt x="11956" y="26123"/>
                  </a:cubicBezTo>
                  <a:cubicBezTo>
                    <a:pt x="5561" y="26123"/>
                    <a:pt x="0" y="20284"/>
                    <a:pt x="0" y="1306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3" name="Freeform: Shape 1779">
              <a:extLst>
                <a:ext uri="{FF2B5EF4-FFF2-40B4-BE49-F238E27FC236}">
                  <a16:creationId xmlns:a16="http://schemas.microsoft.com/office/drawing/2014/main" id="{409024EF-0F59-2265-C01E-41919711DABA}"/>
                </a:ext>
              </a:extLst>
            </p:cNvPr>
            <p:cNvSpPr/>
            <p:nvPr/>
          </p:nvSpPr>
          <p:spPr>
            <a:xfrm>
              <a:off x="5810138" y="5423478"/>
              <a:ext cx="7785" cy="5561"/>
            </a:xfrm>
            <a:custGeom>
              <a:avLst/>
              <a:gdLst>
                <a:gd name="connsiteX0" fmla="*/ 0 w 7785"/>
                <a:gd name="connsiteY0" fmla="*/ 2781 h 5561"/>
                <a:gd name="connsiteX1" fmla="*/ 3893 w 7785"/>
                <a:gd name="connsiteY1" fmla="*/ 0 h 5561"/>
                <a:gd name="connsiteX2" fmla="*/ 7786 w 7785"/>
                <a:gd name="connsiteY2" fmla="*/ 2781 h 5561"/>
                <a:gd name="connsiteX3" fmla="*/ 3893 w 7785"/>
                <a:gd name="connsiteY3" fmla="*/ 5561 h 5561"/>
                <a:gd name="connsiteX4" fmla="*/ 0 w 7785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5" h="5561">
                  <a:moveTo>
                    <a:pt x="0" y="2781"/>
                  </a:moveTo>
                  <a:cubicBezTo>
                    <a:pt x="0" y="1390"/>
                    <a:pt x="1946" y="0"/>
                    <a:pt x="3893" y="0"/>
                  </a:cubicBezTo>
                  <a:cubicBezTo>
                    <a:pt x="6117" y="0"/>
                    <a:pt x="7786" y="1390"/>
                    <a:pt x="7786" y="2781"/>
                  </a:cubicBezTo>
                  <a:cubicBezTo>
                    <a:pt x="7786" y="4449"/>
                    <a:pt x="6117" y="5561"/>
                    <a:pt x="3893" y="5561"/>
                  </a:cubicBezTo>
                  <a:cubicBezTo>
                    <a:pt x="1946" y="5561"/>
                    <a:pt x="0" y="4449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4" name="Freeform: Shape 1780">
              <a:extLst>
                <a:ext uri="{FF2B5EF4-FFF2-40B4-BE49-F238E27FC236}">
                  <a16:creationId xmlns:a16="http://schemas.microsoft.com/office/drawing/2014/main" id="{6DB1260D-84ED-9D86-24F2-E0A0C15DBED2}"/>
                </a:ext>
              </a:extLst>
            </p:cNvPr>
            <p:cNvSpPr/>
            <p:nvPr/>
          </p:nvSpPr>
          <p:spPr>
            <a:xfrm>
              <a:off x="5810138" y="5420705"/>
              <a:ext cx="7785" cy="11115"/>
            </a:xfrm>
            <a:custGeom>
              <a:avLst/>
              <a:gdLst>
                <a:gd name="connsiteX0" fmla="*/ 0 w 7785"/>
                <a:gd name="connsiteY0" fmla="*/ 5554 h 11115"/>
                <a:gd name="connsiteX1" fmla="*/ 2781 w 7785"/>
                <a:gd name="connsiteY1" fmla="*/ 5554 h 11115"/>
                <a:gd name="connsiteX2" fmla="*/ 5283 w 7785"/>
                <a:gd name="connsiteY2" fmla="*/ 2774 h 11115"/>
                <a:gd name="connsiteX3" fmla="*/ 5283 w 7785"/>
                <a:gd name="connsiteY3" fmla="*/ 8335 h 11115"/>
                <a:gd name="connsiteX4" fmla="*/ 2781 w 7785"/>
                <a:gd name="connsiteY4" fmla="*/ 5554 h 11115"/>
                <a:gd name="connsiteX5" fmla="*/ 0 w 7785"/>
                <a:gd name="connsiteY5" fmla="*/ 5554 h 11115"/>
                <a:gd name="connsiteX6" fmla="*/ 5283 w 7785"/>
                <a:gd name="connsiteY6" fmla="*/ 11115 h 11115"/>
                <a:gd name="connsiteX7" fmla="*/ 7786 w 7785"/>
                <a:gd name="connsiteY7" fmla="*/ 5554 h 11115"/>
                <a:gd name="connsiteX8" fmla="*/ 5283 w 7785"/>
                <a:gd name="connsiteY8" fmla="*/ 0 h 11115"/>
                <a:gd name="connsiteX9" fmla="*/ 0 w 7785"/>
                <a:gd name="connsiteY9" fmla="*/ 5561 h 11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5" h="11115">
                  <a:moveTo>
                    <a:pt x="0" y="5554"/>
                  </a:moveTo>
                  <a:lnTo>
                    <a:pt x="2781" y="5554"/>
                  </a:lnTo>
                  <a:lnTo>
                    <a:pt x="5283" y="2774"/>
                  </a:lnTo>
                  <a:lnTo>
                    <a:pt x="5283" y="8335"/>
                  </a:lnTo>
                  <a:lnTo>
                    <a:pt x="2781" y="5554"/>
                  </a:lnTo>
                  <a:lnTo>
                    <a:pt x="0" y="5554"/>
                  </a:lnTo>
                  <a:cubicBezTo>
                    <a:pt x="0" y="8335"/>
                    <a:pt x="2781" y="11115"/>
                    <a:pt x="5283" y="11115"/>
                  </a:cubicBezTo>
                  <a:cubicBezTo>
                    <a:pt x="5283" y="11115"/>
                    <a:pt x="7786" y="8335"/>
                    <a:pt x="7786" y="5554"/>
                  </a:cubicBezTo>
                  <a:cubicBezTo>
                    <a:pt x="7786" y="2774"/>
                    <a:pt x="5283" y="0"/>
                    <a:pt x="5283" y="0"/>
                  </a:cubicBezTo>
                  <a:cubicBezTo>
                    <a:pt x="2781" y="0"/>
                    <a:pt x="0" y="2781"/>
                    <a:pt x="0" y="556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5" name="Freeform: Shape 1781">
              <a:extLst>
                <a:ext uri="{FF2B5EF4-FFF2-40B4-BE49-F238E27FC236}">
                  <a16:creationId xmlns:a16="http://schemas.microsoft.com/office/drawing/2014/main" id="{ED00D703-E8B1-3369-032D-B5EAC58B346B}"/>
                </a:ext>
              </a:extLst>
            </p:cNvPr>
            <p:cNvSpPr/>
            <p:nvPr/>
          </p:nvSpPr>
          <p:spPr>
            <a:xfrm>
              <a:off x="5826259" y="5463495"/>
              <a:ext cx="23897" cy="26123"/>
            </a:xfrm>
            <a:custGeom>
              <a:avLst/>
              <a:gdLst>
                <a:gd name="connsiteX0" fmla="*/ 0 w 23898"/>
                <a:gd name="connsiteY0" fmla="*/ 13062 h 26123"/>
                <a:gd name="connsiteX1" fmla="*/ 11949 w 23898"/>
                <a:gd name="connsiteY1" fmla="*/ 0 h 26123"/>
                <a:gd name="connsiteX2" fmla="*/ 23899 w 23898"/>
                <a:gd name="connsiteY2" fmla="*/ 13069 h 26123"/>
                <a:gd name="connsiteX3" fmla="*/ 11943 w 23898"/>
                <a:gd name="connsiteY3" fmla="*/ 26123 h 26123"/>
                <a:gd name="connsiteX4" fmla="*/ 0 w 23898"/>
                <a:gd name="connsiteY4" fmla="*/ 13062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6123">
                  <a:moveTo>
                    <a:pt x="0" y="13062"/>
                  </a:moveTo>
                  <a:cubicBezTo>
                    <a:pt x="0" y="6110"/>
                    <a:pt x="5561" y="0"/>
                    <a:pt x="11949" y="0"/>
                  </a:cubicBezTo>
                  <a:cubicBezTo>
                    <a:pt x="18623" y="0"/>
                    <a:pt x="23899" y="6117"/>
                    <a:pt x="23899" y="13069"/>
                  </a:cubicBezTo>
                  <a:cubicBezTo>
                    <a:pt x="23899" y="20284"/>
                    <a:pt x="18616" y="26123"/>
                    <a:pt x="11943" y="26123"/>
                  </a:cubicBezTo>
                  <a:cubicBezTo>
                    <a:pt x="5554" y="26123"/>
                    <a:pt x="0" y="20284"/>
                    <a:pt x="0" y="1306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6" name="Freeform: Shape 1782">
              <a:extLst>
                <a:ext uri="{FF2B5EF4-FFF2-40B4-BE49-F238E27FC236}">
                  <a16:creationId xmlns:a16="http://schemas.microsoft.com/office/drawing/2014/main" id="{A7D99112-530B-4E5B-09C8-6609DE28A81F}"/>
                </a:ext>
              </a:extLst>
            </p:cNvPr>
            <p:cNvSpPr/>
            <p:nvPr/>
          </p:nvSpPr>
          <p:spPr>
            <a:xfrm>
              <a:off x="5831257" y="5469050"/>
              <a:ext cx="5561" cy="6672"/>
            </a:xfrm>
            <a:custGeom>
              <a:avLst/>
              <a:gdLst>
                <a:gd name="connsiteX0" fmla="*/ 0 w 5561"/>
                <a:gd name="connsiteY0" fmla="*/ 3337 h 6673"/>
                <a:gd name="connsiteX1" fmla="*/ 2781 w 5561"/>
                <a:gd name="connsiteY1" fmla="*/ 0 h 6673"/>
                <a:gd name="connsiteX2" fmla="*/ 5561 w 5561"/>
                <a:gd name="connsiteY2" fmla="*/ 3337 h 6673"/>
                <a:gd name="connsiteX3" fmla="*/ 2781 w 5561"/>
                <a:gd name="connsiteY3" fmla="*/ 6673 h 6673"/>
                <a:gd name="connsiteX4" fmla="*/ 0 w 5561"/>
                <a:gd name="connsiteY4" fmla="*/ 3337 h 6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6673">
                  <a:moveTo>
                    <a:pt x="0" y="3337"/>
                  </a:moveTo>
                  <a:cubicBezTo>
                    <a:pt x="0" y="1668"/>
                    <a:pt x="1390" y="0"/>
                    <a:pt x="2781" y="0"/>
                  </a:cubicBezTo>
                  <a:cubicBezTo>
                    <a:pt x="4449" y="0"/>
                    <a:pt x="5561" y="1668"/>
                    <a:pt x="5561" y="3337"/>
                  </a:cubicBezTo>
                  <a:cubicBezTo>
                    <a:pt x="5561" y="5283"/>
                    <a:pt x="4449" y="6673"/>
                    <a:pt x="2781" y="6673"/>
                  </a:cubicBezTo>
                  <a:cubicBezTo>
                    <a:pt x="1390" y="6673"/>
                    <a:pt x="0" y="5283"/>
                    <a:pt x="0" y="3337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7" name="Freeform: Shape 1783">
              <a:extLst>
                <a:ext uri="{FF2B5EF4-FFF2-40B4-BE49-F238E27FC236}">
                  <a16:creationId xmlns:a16="http://schemas.microsoft.com/office/drawing/2014/main" id="{FE8462DD-65FA-0107-1031-396206C7DDAC}"/>
                </a:ext>
              </a:extLst>
            </p:cNvPr>
            <p:cNvSpPr/>
            <p:nvPr/>
          </p:nvSpPr>
          <p:spPr>
            <a:xfrm>
              <a:off x="5828476" y="5466277"/>
              <a:ext cx="11122" cy="12226"/>
            </a:xfrm>
            <a:custGeom>
              <a:avLst/>
              <a:gdLst>
                <a:gd name="connsiteX0" fmla="*/ 2781 w 11122"/>
                <a:gd name="connsiteY0" fmla="*/ 6110 h 12227"/>
                <a:gd name="connsiteX1" fmla="*/ 5561 w 11122"/>
                <a:gd name="connsiteY1" fmla="*/ 3052 h 12227"/>
                <a:gd name="connsiteX2" fmla="*/ 8342 w 11122"/>
                <a:gd name="connsiteY2" fmla="*/ 6110 h 12227"/>
                <a:gd name="connsiteX3" fmla="*/ 5561 w 11122"/>
                <a:gd name="connsiteY3" fmla="*/ 9169 h 12227"/>
                <a:gd name="connsiteX4" fmla="*/ 2781 w 11122"/>
                <a:gd name="connsiteY4" fmla="*/ 6110 h 12227"/>
                <a:gd name="connsiteX5" fmla="*/ 0 w 11122"/>
                <a:gd name="connsiteY5" fmla="*/ 6110 h 12227"/>
                <a:gd name="connsiteX6" fmla="*/ 5561 w 11122"/>
                <a:gd name="connsiteY6" fmla="*/ 12227 h 12227"/>
                <a:gd name="connsiteX7" fmla="*/ 11122 w 11122"/>
                <a:gd name="connsiteY7" fmla="*/ 6110 h 12227"/>
                <a:gd name="connsiteX8" fmla="*/ 5561 w 11122"/>
                <a:gd name="connsiteY8" fmla="*/ 0 h 12227"/>
                <a:gd name="connsiteX9" fmla="*/ 0 w 11122"/>
                <a:gd name="connsiteY9" fmla="*/ 6117 h 12227"/>
                <a:gd name="connsiteX10" fmla="*/ 2781 w 11122"/>
                <a:gd name="connsiteY10" fmla="*/ 6117 h 12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22" h="12227">
                  <a:moveTo>
                    <a:pt x="2781" y="6110"/>
                  </a:moveTo>
                  <a:lnTo>
                    <a:pt x="5561" y="3052"/>
                  </a:lnTo>
                  <a:lnTo>
                    <a:pt x="8342" y="6110"/>
                  </a:lnTo>
                  <a:lnTo>
                    <a:pt x="5561" y="9169"/>
                  </a:lnTo>
                  <a:lnTo>
                    <a:pt x="2781" y="6110"/>
                  </a:lnTo>
                  <a:lnTo>
                    <a:pt x="0" y="6110"/>
                  </a:lnTo>
                  <a:cubicBezTo>
                    <a:pt x="0" y="9169"/>
                    <a:pt x="2781" y="12227"/>
                    <a:pt x="5561" y="12227"/>
                  </a:cubicBezTo>
                  <a:cubicBezTo>
                    <a:pt x="8342" y="12227"/>
                    <a:pt x="11122" y="9169"/>
                    <a:pt x="11122" y="6110"/>
                  </a:cubicBezTo>
                  <a:cubicBezTo>
                    <a:pt x="11122" y="3052"/>
                    <a:pt x="8342" y="0"/>
                    <a:pt x="5561" y="0"/>
                  </a:cubicBezTo>
                  <a:cubicBezTo>
                    <a:pt x="2781" y="0"/>
                    <a:pt x="0" y="3059"/>
                    <a:pt x="0" y="6117"/>
                  </a:cubicBezTo>
                  <a:lnTo>
                    <a:pt x="2781" y="6117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8" name="Freeform: Shape 1784">
              <a:extLst>
                <a:ext uri="{FF2B5EF4-FFF2-40B4-BE49-F238E27FC236}">
                  <a16:creationId xmlns:a16="http://schemas.microsoft.com/office/drawing/2014/main" id="{2F53715E-1183-ED93-5E5F-FF66683C8846}"/>
                </a:ext>
              </a:extLst>
            </p:cNvPr>
            <p:cNvSpPr/>
            <p:nvPr/>
          </p:nvSpPr>
          <p:spPr>
            <a:xfrm>
              <a:off x="5794031" y="5460716"/>
              <a:ext cx="23897" cy="26123"/>
            </a:xfrm>
            <a:custGeom>
              <a:avLst/>
              <a:gdLst>
                <a:gd name="connsiteX0" fmla="*/ 0 w 23898"/>
                <a:gd name="connsiteY0" fmla="*/ 13062 h 26123"/>
                <a:gd name="connsiteX1" fmla="*/ 11949 w 23898"/>
                <a:gd name="connsiteY1" fmla="*/ 0 h 26123"/>
                <a:gd name="connsiteX2" fmla="*/ 23899 w 23898"/>
                <a:gd name="connsiteY2" fmla="*/ 13069 h 26123"/>
                <a:gd name="connsiteX3" fmla="*/ 11942 w 23898"/>
                <a:gd name="connsiteY3" fmla="*/ 26123 h 26123"/>
                <a:gd name="connsiteX4" fmla="*/ 0 w 23898"/>
                <a:gd name="connsiteY4" fmla="*/ 13062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6123">
                  <a:moveTo>
                    <a:pt x="0" y="13062"/>
                  </a:moveTo>
                  <a:cubicBezTo>
                    <a:pt x="0" y="6117"/>
                    <a:pt x="5561" y="0"/>
                    <a:pt x="11949" y="0"/>
                  </a:cubicBezTo>
                  <a:cubicBezTo>
                    <a:pt x="18623" y="0"/>
                    <a:pt x="23899" y="6117"/>
                    <a:pt x="23899" y="13069"/>
                  </a:cubicBezTo>
                  <a:cubicBezTo>
                    <a:pt x="23899" y="20291"/>
                    <a:pt x="18616" y="26123"/>
                    <a:pt x="11942" y="26123"/>
                  </a:cubicBezTo>
                  <a:cubicBezTo>
                    <a:pt x="5554" y="26123"/>
                    <a:pt x="0" y="20284"/>
                    <a:pt x="0" y="1306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9" name="Freeform: Shape 1785">
              <a:extLst>
                <a:ext uri="{FF2B5EF4-FFF2-40B4-BE49-F238E27FC236}">
                  <a16:creationId xmlns:a16="http://schemas.microsoft.com/office/drawing/2014/main" id="{63127FA3-F09E-BD0D-F227-5BBCFAB93A61}"/>
                </a:ext>
              </a:extLst>
            </p:cNvPr>
            <p:cNvSpPr/>
            <p:nvPr/>
          </p:nvSpPr>
          <p:spPr>
            <a:xfrm>
              <a:off x="5798472" y="5466277"/>
              <a:ext cx="6117" cy="9452"/>
            </a:xfrm>
            <a:custGeom>
              <a:avLst/>
              <a:gdLst>
                <a:gd name="connsiteX0" fmla="*/ 0 w 6117"/>
                <a:gd name="connsiteY0" fmla="*/ 4727 h 9453"/>
                <a:gd name="connsiteX1" fmla="*/ 3059 w 6117"/>
                <a:gd name="connsiteY1" fmla="*/ 0 h 9453"/>
                <a:gd name="connsiteX2" fmla="*/ 6117 w 6117"/>
                <a:gd name="connsiteY2" fmla="*/ 4727 h 9453"/>
                <a:gd name="connsiteX3" fmla="*/ 3059 w 6117"/>
                <a:gd name="connsiteY3" fmla="*/ 9454 h 9453"/>
                <a:gd name="connsiteX4" fmla="*/ 0 w 6117"/>
                <a:gd name="connsiteY4" fmla="*/ 4727 h 9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7" h="9453">
                  <a:moveTo>
                    <a:pt x="0" y="4727"/>
                  </a:moveTo>
                  <a:cubicBezTo>
                    <a:pt x="0" y="2224"/>
                    <a:pt x="1390" y="0"/>
                    <a:pt x="3059" y="0"/>
                  </a:cubicBezTo>
                  <a:cubicBezTo>
                    <a:pt x="5005" y="0"/>
                    <a:pt x="6117" y="2224"/>
                    <a:pt x="6117" y="4727"/>
                  </a:cubicBezTo>
                  <a:cubicBezTo>
                    <a:pt x="6117" y="7508"/>
                    <a:pt x="5005" y="9454"/>
                    <a:pt x="3059" y="9454"/>
                  </a:cubicBezTo>
                  <a:cubicBezTo>
                    <a:pt x="1390" y="9454"/>
                    <a:pt x="0" y="7508"/>
                    <a:pt x="0" y="4727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0" name="Freeform: Shape 1786">
              <a:extLst>
                <a:ext uri="{FF2B5EF4-FFF2-40B4-BE49-F238E27FC236}">
                  <a16:creationId xmlns:a16="http://schemas.microsoft.com/office/drawing/2014/main" id="{E791DA94-8AC6-5F2B-8B79-4EB64C6CAF81}"/>
                </a:ext>
              </a:extLst>
            </p:cNvPr>
            <p:cNvSpPr/>
            <p:nvPr/>
          </p:nvSpPr>
          <p:spPr>
            <a:xfrm>
              <a:off x="5796802" y="5466277"/>
              <a:ext cx="10566" cy="9445"/>
            </a:xfrm>
            <a:custGeom>
              <a:avLst/>
              <a:gdLst>
                <a:gd name="connsiteX0" fmla="*/ 2781 w 10566"/>
                <a:gd name="connsiteY0" fmla="*/ 6388 h 9446"/>
                <a:gd name="connsiteX1" fmla="*/ 5283 w 10566"/>
                <a:gd name="connsiteY1" fmla="*/ 3330 h 9446"/>
                <a:gd name="connsiteX2" fmla="*/ 8064 w 10566"/>
                <a:gd name="connsiteY2" fmla="*/ 6388 h 9446"/>
                <a:gd name="connsiteX3" fmla="*/ 0 w 10566"/>
                <a:gd name="connsiteY3" fmla="*/ 6388 h 9446"/>
                <a:gd name="connsiteX4" fmla="*/ 5283 w 10566"/>
                <a:gd name="connsiteY4" fmla="*/ 9447 h 9446"/>
                <a:gd name="connsiteX5" fmla="*/ 10566 w 10566"/>
                <a:gd name="connsiteY5" fmla="*/ 6388 h 9446"/>
                <a:gd name="connsiteX6" fmla="*/ 5283 w 10566"/>
                <a:gd name="connsiteY6" fmla="*/ 0 h 9446"/>
                <a:gd name="connsiteX7" fmla="*/ 0 w 10566"/>
                <a:gd name="connsiteY7" fmla="*/ 6395 h 9446"/>
                <a:gd name="connsiteX8" fmla="*/ 2781 w 10566"/>
                <a:gd name="connsiteY8" fmla="*/ 6395 h 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66" h="9446">
                  <a:moveTo>
                    <a:pt x="2781" y="6388"/>
                  </a:moveTo>
                  <a:lnTo>
                    <a:pt x="5283" y="3330"/>
                  </a:lnTo>
                  <a:lnTo>
                    <a:pt x="8064" y="6388"/>
                  </a:lnTo>
                  <a:lnTo>
                    <a:pt x="0" y="6388"/>
                  </a:lnTo>
                  <a:cubicBezTo>
                    <a:pt x="0" y="6388"/>
                    <a:pt x="2781" y="9447"/>
                    <a:pt x="5283" y="9447"/>
                  </a:cubicBezTo>
                  <a:cubicBezTo>
                    <a:pt x="8064" y="9447"/>
                    <a:pt x="10566" y="6388"/>
                    <a:pt x="10566" y="6388"/>
                  </a:cubicBezTo>
                  <a:cubicBezTo>
                    <a:pt x="10566" y="3330"/>
                    <a:pt x="8064" y="0"/>
                    <a:pt x="5283" y="0"/>
                  </a:cubicBezTo>
                  <a:cubicBezTo>
                    <a:pt x="2781" y="0"/>
                    <a:pt x="0" y="3337"/>
                    <a:pt x="0" y="6395"/>
                  </a:cubicBezTo>
                  <a:lnTo>
                    <a:pt x="2781" y="6395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1" name="Freeform: Shape 1787">
              <a:extLst>
                <a:ext uri="{FF2B5EF4-FFF2-40B4-BE49-F238E27FC236}">
                  <a16:creationId xmlns:a16="http://schemas.microsoft.com/office/drawing/2014/main" id="{D2CDB7A8-7F70-4876-C1EA-18D38975484E}"/>
                </a:ext>
              </a:extLst>
            </p:cNvPr>
            <p:cNvSpPr/>
            <p:nvPr/>
          </p:nvSpPr>
          <p:spPr>
            <a:xfrm>
              <a:off x="6125254" y="5624666"/>
              <a:ext cx="23897" cy="26123"/>
            </a:xfrm>
            <a:custGeom>
              <a:avLst/>
              <a:gdLst>
                <a:gd name="connsiteX0" fmla="*/ 0 w 23898"/>
                <a:gd name="connsiteY0" fmla="*/ 13062 h 26123"/>
                <a:gd name="connsiteX1" fmla="*/ 11949 w 23898"/>
                <a:gd name="connsiteY1" fmla="*/ 0 h 26123"/>
                <a:gd name="connsiteX2" fmla="*/ 23899 w 23898"/>
                <a:gd name="connsiteY2" fmla="*/ 13069 h 26123"/>
                <a:gd name="connsiteX3" fmla="*/ 11943 w 23898"/>
                <a:gd name="connsiteY3" fmla="*/ 26123 h 26123"/>
                <a:gd name="connsiteX4" fmla="*/ 0 w 23898"/>
                <a:gd name="connsiteY4" fmla="*/ 13062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6123">
                  <a:moveTo>
                    <a:pt x="0" y="13062"/>
                  </a:moveTo>
                  <a:cubicBezTo>
                    <a:pt x="0" y="6110"/>
                    <a:pt x="5561" y="0"/>
                    <a:pt x="11949" y="0"/>
                  </a:cubicBezTo>
                  <a:cubicBezTo>
                    <a:pt x="18623" y="0"/>
                    <a:pt x="23899" y="6117"/>
                    <a:pt x="23899" y="13069"/>
                  </a:cubicBezTo>
                  <a:cubicBezTo>
                    <a:pt x="23899" y="20284"/>
                    <a:pt x="18616" y="26123"/>
                    <a:pt x="11943" y="26123"/>
                  </a:cubicBezTo>
                  <a:cubicBezTo>
                    <a:pt x="5554" y="26123"/>
                    <a:pt x="0" y="20284"/>
                    <a:pt x="0" y="1306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2" name="Freeform: Shape 1788">
              <a:extLst>
                <a:ext uri="{FF2B5EF4-FFF2-40B4-BE49-F238E27FC236}">
                  <a16:creationId xmlns:a16="http://schemas.microsoft.com/office/drawing/2014/main" id="{AFB5B90B-D9AC-67CF-BC3B-C620284A6AD5}"/>
                </a:ext>
              </a:extLst>
            </p:cNvPr>
            <p:cNvSpPr/>
            <p:nvPr/>
          </p:nvSpPr>
          <p:spPr>
            <a:xfrm>
              <a:off x="6130252" y="5630220"/>
              <a:ext cx="5561" cy="6117"/>
            </a:xfrm>
            <a:custGeom>
              <a:avLst/>
              <a:gdLst>
                <a:gd name="connsiteX0" fmla="*/ 7 w 5561"/>
                <a:gd name="connsiteY0" fmla="*/ 3059 h 6117"/>
                <a:gd name="connsiteX1" fmla="*/ 2788 w 5561"/>
                <a:gd name="connsiteY1" fmla="*/ 0 h 6117"/>
                <a:gd name="connsiteX2" fmla="*/ 5561 w 5561"/>
                <a:gd name="connsiteY2" fmla="*/ 3059 h 6117"/>
                <a:gd name="connsiteX3" fmla="*/ 2781 w 5561"/>
                <a:gd name="connsiteY3" fmla="*/ 6117 h 6117"/>
                <a:gd name="connsiteX4" fmla="*/ 0 w 5561"/>
                <a:gd name="connsiteY4" fmla="*/ 3059 h 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6117">
                  <a:moveTo>
                    <a:pt x="7" y="3059"/>
                  </a:moveTo>
                  <a:cubicBezTo>
                    <a:pt x="7" y="1390"/>
                    <a:pt x="1397" y="0"/>
                    <a:pt x="2788" y="0"/>
                  </a:cubicBezTo>
                  <a:cubicBezTo>
                    <a:pt x="4449" y="0"/>
                    <a:pt x="5561" y="1390"/>
                    <a:pt x="5561" y="3059"/>
                  </a:cubicBezTo>
                  <a:cubicBezTo>
                    <a:pt x="5561" y="5005"/>
                    <a:pt x="4449" y="6117"/>
                    <a:pt x="2781" y="6117"/>
                  </a:cubicBezTo>
                  <a:cubicBezTo>
                    <a:pt x="1390" y="6117"/>
                    <a:pt x="0" y="5005"/>
                    <a:pt x="0" y="3059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3" name="Freeform: Shape 1789">
              <a:extLst>
                <a:ext uri="{FF2B5EF4-FFF2-40B4-BE49-F238E27FC236}">
                  <a16:creationId xmlns:a16="http://schemas.microsoft.com/office/drawing/2014/main" id="{988C930B-708D-A82B-4F9B-C9886DDEF91F}"/>
                </a:ext>
              </a:extLst>
            </p:cNvPr>
            <p:cNvSpPr/>
            <p:nvPr/>
          </p:nvSpPr>
          <p:spPr>
            <a:xfrm>
              <a:off x="6126916" y="5630220"/>
              <a:ext cx="8897" cy="8897"/>
            </a:xfrm>
            <a:custGeom>
              <a:avLst/>
              <a:gdLst>
                <a:gd name="connsiteX0" fmla="*/ 3066 w 8897"/>
                <a:gd name="connsiteY0" fmla="*/ 3059 h 8897"/>
                <a:gd name="connsiteX1" fmla="*/ 6124 w 8897"/>
                <a:gd name="connsiteY1" fmla="*/ 3059 h 8897"/>
                <a:gd name="connsiteX2" fmla="*/ 6124 w 8897"/>
                <a:gd name="connsiteY2" fmla="*/ 6117 h 8897"/>
                <a:gd name="connsiteX3" fmla="*/ 3066 w 8897"/>
                <a:gd name="connsiteY3" fmla="*/ 3059 h 8897"/>
                <a:gd name="connsiteX4" fmla="*/ 7 w 8897"/>
                <a:gd name="connsiteY4" fmla="*/ 3059 h 8897"/>
                <a:gd name="connsiteX5" fmla="*/ 6124 w 8897"/>
                <a:gd name="connsiteY5" fmla="*/ 8898 h 8897"/>
                <a:gd name="connsiteX6" fmla="*/ 8898 w 8897"/>
                <a:gd name="connsiteY6" fmla="*/ 3059 h 8897"/>
                <a:gd name="connsiteX7" fmla="*/ 6117 w 8897"/>
                <a:gd name="connsiteY7" fmla="*/ 0 h 8897"/>
                <a:gd name="connsiteX8" fmla="*/ 0 w 8897"/>
                <a:gd name="connsiteY8" fmla="*/ 3059 h 8897"/>
                <a:gd name="connsiteX9" fmla="*/ 3059 w 8897"/>
                <a:gd name="connsiteY9" fmla="*/ 3059 h 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97" h="8897">
                  <a:moveTo>
                    <a:pt x="3066" y="3059"/>
                  </a:moveTo>
                  <a:lnTo>
                    <a:pt x="6124" y="3059"/>
                  </a:lnTo>
                  <a:lnTo>
                    <a:pt x="6124" y="6117"/>
                  </a:lnTo>
                  <a:lnTo>
                    <a:pt x="3066" y="3059"/>
                  </a:lnTo>
                  <a:lnTo>
                    <a:pt x="7" y="3059"/>
                  </a:lnTo>
                  <a:cubicBezTo>
                    <a:pt x="7" y="6117"/>
                    <a:pt x="3066" y="8898"/>
                    <a:pt x="6124" y="8898"/>
                  </a:cubicBezTo>
                  <a:cubicBezTo>
                    <a:pt x="8898" y="8898"/>
                    <a:pt x="8898" y="6117"/>
                    <a:pt x="8898" y="3059"/>
                  </a:cubicBezTo>
                  <a:cubicBezTo>
                    <a:pt x="8898" y="0"/>
                    <a:pt x="8898" y="0"/>
                    <a:pt x="6117" y="0"/>
                  </a:cubicBezTo>
                  <a:cubicBezTo>
                    <a:pt x="3059" y="0"/>
                    <a:pt x="0" y="0"/>
                    <a:pt x="0" y="3059"/>
                  </a:cubicBezTo>
                  <a:lnTo>
                    <a:pt x="3059" y="3059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4" name="Freeform: Shape 1790">
              <a:extLst>
                <a:ext uri="{FF2B5EF4-FFF2-40B4-BE49-F238E27FC236}">
                  <a16:creationId xmlns:a16="http://schemas.microsoft.com/office/drawing/2014/main" id="{A8C86E8F-3563-6DE2-A89F-9616C612C257}"/>
                </a:ext>
              </a:extLst>
            </p:cNvPr>
            <p:cNvSpPr/>
            <p:nvPr/>
          </p:nvSpPr>
          <p:spPr>
            <a:xfrm>
              <a:off x="6143592" y="5670789"/>
              <a:ext cx="27233" cy="25566"/>
            </a:xfrm>
            <a:custGeom>
              <a:avLst/>
              <a:gdLst>
                <a:gd name="connsiteX0" fmla="*/ 0 w 27235"/>
                <a:gd name="connsiteY0" fmla="*/ 12784 h 25567"/>
                <a:gd name="connsiteX1" fmla="*/ 13625 w 27235"/>
                <a:gd name="connsiteY1" fmla="*/ 0 h 25567"/>
                <a:gd name="connsiteX2" fmla="*/ 27236 w 27235"/>
                <a:gd name="connsiteY2" fmla="*/ 12791 h 25567"/>
                <a:gd name="connsiteX3" fmla="*/ 13618 w 27235"/>
                <a:gd name="connsiteY3" fmla="*/ 25567 h 25567"/>
                <a:gd name="connsiteX4" fmla="*/ 0 w 27235"/>
                <a:gd name="connsiteY4" fmla="*/ 12784 h 2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35" h="25567">
                  <a:moveTo>
                    <a:pt x="0" y="12784"/>
                  </a:moveTo>
                  <a:cubicBezTo>
                    <a:pt x="0" y="5832"/>
                    <a:pt x="6117" y="0"/>
                    <a:pt x="13625" y="0"/>
                  </a:cubicBezTo>
                  <a:cubicBezTo>
                    <a:pt x="21396" y="0"/>
                    <a:pt x="27236" y="5839"/>
                    <a:pt x="27236" y="12791"/>
                  </a:cubicBezTo>
                  <a:cubicBezTo>
                    <a:pt x="27236" y="20006"/>
                    <a:pt x="21396" y="25567"/>
                    <a:pt x="13618" y="25567"/>
                  </a:cubicBezTo>
                  <a:cubicBezTo>
                    <a:pt x="6110" y="25567"/>
                    <a:pt x="0" y="20006"/>
                    <a:pt x="0" y="12784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5" name="Freeform: Shape 1791">
              <a:extLst>
                <a:ext uri="{FF2B5EF4-FFF2-40B4-BE49-F238E27FC236}">
                  <a16:creationId xmlns:a16="http://schemas.microsoft.com/office/drawing/2014/main" id="{37A95D33-1B61-9815-A560-2C72C2ED26A7}"/>
                </a:ext>
              </a:extLst>
            </p:cNvPr>
            <p:cNvSpPr/>
            <p:nvPr/>
          </p:nvSpPr>
          <p:spPr>
            <a:xfrm>
              <a:off x="6149153" y="5676343"/>
              <a:ext cx="5561" cy="6117"/>
            </a:xfrm>
            <a:custGeom>
              <a:avLst/>
              <a:gdLst>
                <a:gd name="connsiteX0" fmla="*/ 0 w 5561"/>
                <a:gd name="connsiteY0" fmla="*/ 3059 h 6117"/>
                <a:gd name="connsiteX1" fmla="*/ 2781 w 5561"/>
                <a:gd name="connsiteY1" fmla="*/ 0 h 6117"/>
                <a:gd name="connsiteX2" fmla="*/ 5561 w 5561"/>
                <a:gd name="connsiteY2" fmla="*/ 3059 h 6117"/>
                <a:gd name="connsiteX3" fmla="*/ 2781 w 5561"/>
                <a:gd name="connsiteY3" fmla="*/ 6117 h 6117"/>
                <a:gd name="connsiteX4" fmla="*/ 0 w 5561"/>
                <a:gd name="connsiteY4" fmla="*/ 3059 h 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6117">
                  <a:moveTo>
                    <a:pt x="0" y="3059"/>
                  </a:moveTo>
                  <a:cubicBezTo>
                    <a:pt x="0" y="1390"/>
                    <a:pt x="1390" y="0"/>
                    <a:pt x="2781" y="0"/>
                  </a:cubicBezTo>
                  <a:cubicBezTo>
                    <a:pt x="4449" y="0"/>
                    <a:pt x="5561" y="1390"/>
                    <a:pt x="5561" y="3059"/>
                  </a:cubicBezTo>
                  <a:cubicBezTo>
                    <a:pt x="5561" y="5005"/>
                    <a:pt x="4449" y="6117"/>
                    <a:pt x="2781" y="6117"/>
                  </a:cubicBezTo>
                  <a:cubicBezTo>
                    <a:pt x="1390" y="6117"/>
                    <a:pt x="0" y="5005"/>
                    <a:pt x="0" y="3059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6" name="Freeform: Shape 1792">
              <a:extLst>
                <a:ext uri="{FF2B5EF4-FFF2-40B4-BE49-F238E27FC236}">
                  <a16:creationId xmlns:a16="http://schemas.microsoft.com/office/drawing/2014/main" id="{B89C8950-35A0-95A0-1B22-FFBD3EF52BBC}"/>
                </a:ext>
              </a:extLst>
            </p:cNvPr>
            <p:cNvSpPr/>
            <p:nvPr/>
          </p:nvSpPr>
          <p:spPr>
            <a:xfrm>
              <a:off x="6149146" y="5676343"/>
              <a:ext cx="8341" cy="8897"/>
            </a:xfrm>
            <a:custGeom>
              <a:avLst/>
              <a:gdLst>
                <a:gd name="connsiteX0" fmla="*/ 7 w 8341"/>
                <a:gd name="connsiteY0" fmla="*/ 3059 h 8897"/>
                <a:gd name="connsiteX1" fmla="*/ 5568 w 8341"/>
                <a:gd name="connsiteY1" fmla="*/ 3059 h 8897"/>
                <a:gd name="connsiteX2" fmla="*/ 2788 w 8341"/>
                <a:gd name="connsiteY2" fmla="*/ 6117 h 8897"/>
                <a:gd name="connsiteX3" fmla="*/ 2788 w 8341"/>
                <a:gd name="connsiteY3" fmla="*/ 3059 h 8897"/>
                <a:gd name="connsiteX4" fmla="*/ 7 w 8341"/>
                <a:gd name="connsiteY4" fmla="*/ 3059 h 8897"/>
                <a:gd name="connsiteX5" fmla="*/ 2788 w 8341"/>
                <a:gd name="connsiteY5" fmla="*/ 8898 h 8897"/>
                <a:gd name="connsiteX6" fmla="*/ 8342 w 8341"/>
                <a:gd name="connsiteY6" fmla="*/ 3059 h 8897"/>
                <a:gd name="connsiteX7" fmla="*/ 2781 w 8341"/>
                <a:gd name="connsiteY7" fmla="*/ 0 h 8897"/>
                <a:gd name="connsiteX8" fmla="*/ 0 w 8341"/>
                <a:gd name="connsiteY8" fmla="*/ 3059 h 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41" h="8897">
                  <a:moveTo>
                    <a:pt x="7" y="3059"/>
                  </a:moveTo>
                  <a:lnTo>
                    <a:pt x="5568" y="3059"/>
                  </a:lnTo>
                  <a:lnTo>
                    <a:pt x="2788" y="6117"/>
                  </a:lnTo>
                  <a:lnTo>
                    <a:pt x="2788" y="3059"/>
                  </a:lnTo>
                  <a:lnTo>
                    <a:pt x="7" y="3059"/>
                  </a:lnTo>
                  <a:cubicBezTo>
                    <a:pt x="7" y="6117"/>
                    <a:pt x="7" y="8898"/>
                    <a:pt x="2788" y="8898"/>
                  </a:cubicBezTo>
                  <a:cubicBezTo>
                    <a:pt x="5568" y="8898"/>
                    <a:pt x="8342" y="6117"/>
                    <a:pt x="8342" y="3059"/>
                  </a:cubicBezTo>
                  <a:cubicBezTo>
                    <a:pt x="8342" y="0"/>
                    <a:pt x="5561" y="0"/>
                    <a:pt x="2781" y="0"/>
                  </a:cubicBezTo>
                  <a:cubicBezTo>
                    <a:pt x="0" y="0"/>
                    <a:pt x="0" y="0"/>
                    <a:pt x="0" y="3059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7" name="Freeform: Shape 1793">
              <a:extLst>
                <a:ext uri="{FF2B5EF4-FFF2-40B4-BE49-F238E27FC236}">
                  <a16:creationId xmlns:a16="http://schemas.microsoft.com/office/drawing/2014/main" id="{6BCEEAE6-FF58-A53C-2402-A91B57DE3F15}"/>
                </a:ext>
              </a:extLst>
            </p:cNvPr>
            <p:cNvSpPr/>
            <p:nvPr/>
          </p:nvSpPr>
          <p:spPr>
            <a:xfrm>
              <a:off x="6110803" y="5668007"/>
              <a:ext cx="27790" cy="28346"/>
            </a:xfrm>
            <a:custGeom>
              <a:avLst/>
              <a:gdLst>
                <a:gd name="connsiteX0" fmla="*/ 0 w 27791"/>
                <a:gd name="connsiteY0" fmla="*/ 14174 h 28347"/>
                <a:gd name="connsiteX1" fmla="*/ 13896 w 27791"/>
                <a:gd name="connsiteY1" fmla="*/ 0 h 28347"/>
                <a:gd name="connsiteX2" fmla="*/ 27792 w 27791"/>
                <a:gd name="connsiteY2" fmla="*/ 14181 h 28347"/>
                <a:gd name="connsiteX3" fmla="*/ 13889 w 27791"/>
                <a:gd name="connsiteY3" fmla="*/ 28348 h 28347"/>
                <a:gd name="connsiteX4" fmla="*/ 0 w 27791"/>
                <a:gd name="connsiteY4" fmla="*/ 14174 h 28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91" h="28347">
                  <a:moveTo>
                    <a:pt x="0" y="14174"/>
                  </a:moveTo>
                  <a:cubicBezTo>
                    <a:pt x="0" y="6388"/>
                    <a:pt x="6395" y="0"/>
                    <a:pt x="13896" y="0"/>
                  </a:cubicBezTo>
                  <a:cubicBezTo>
                    <a:pt x="21681" y="0"/>
                    <a:pt x="27792" y="6395"/>
                    <a:pt x="27792" y="14181"/>
                  </a:cubicBezTo>
                  <a:cubicBezTo>
                    <a:pt x="27792" y="22231"/>
                    <a:pt x="21674" y="28348"/>
                    <a:pt x="13889" y="28348"/>
                  </a:cubicBezTo>
                  <a:cubicBezTo>
                    <a:pt x="6395" y="28348"/>
                    <a:pt x="0" y="22231"/>
                    <a:pt x="0" y="14174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8" name="Freeform: Shape 1794">
              <a:extLst>
                <a:ext uri="{FF2B5EF4-FFF2-40B4-BE49-F238E27FC236}">
                  <a16:creationId xmlns:a16="http://schemas.microsoft.com/office/drawing/2014/main" id="{EE2BA8B3-4BC6-064A-6D13-F05418D206E3}"/>
                </a:ext>
              </a:extLst>
            </p:cNvPr>
            <p:cNvSpPr/>
            <p:nvPr/>
          </p:nvSpPr>
          <p:spPr>
            <a:xfrm>
              <a:off x="6116357" y="5676345"/>
              <a:ext cx="6117" cy="6117"/>
            </a:xfrm>
            <a:custGeom>
              <a:avLst/>
              <a:gdLst>
                <a:gd name="connsiteX0" fmla="*/ 0 w 6117"/>
                <a:gd name="connsiteY0" fmla="*/ 3059 h 6117"/>
                <a:gd name="connsiteX1" fmla="*/ 3059 w 6117"/>
                <a:gd name="connsiteY1" fmla="*/ 0 h 6117"/>
                <a:gd name="connsiteX2" fmla="*/ 6117 w 6117"/>
                <a:gd name="connsiteY2" fmla="*/ 3059 h 6117"/>
                <a:gd name="connsiteX3" fmla="*/ 3059 w 6117"/>
                <a:gd name="connsiteY3" fmla="*/ 6117 h 6117"/>
                <a:gd name="connsiteX4" fmla="*/ 0 w 6117"/>
                <a:gd name="connsiteY4" fmla="*/ 3059 h 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7" h="6117">
                  <a:moveTo>
                    <a:pt x="0" y="3059"/>
                  </a:moveTo>
                  <a:cubicBezTo>
                    <a:pt x="0" y="1390"/>
                    <a:pt x="1390" y="0"/>
                    <a:pt x="3059" y="0"/>
                  </a:cubicBezTo>
                  <a:cubicBezTo>
                    <a:pt x="5005" y="0"/>
                    <a:pt x="6117" y="1390"/>
                    <a:pt x="6117" y="3059"/>
                  </a:cubicBezTo>
                  <a:cubicBezTo>
                    <a:pt x="6117" y="5005"/>
                    <a:pt x="5005" y="6117"/>
                    <a:pt x="3059" y="6117"/>
                  </a:cubicBezTo>
                  <a:cubicBezTo>
                    <a:pt x="1390" y="6117"/>
                    <a:pt x="0" y="5005"/>
                    <a:pt x="0" y="3059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9" name="Freeform: Shape 1795">
              <a:extLst>
                <a:ext uri="{FF2B5EF4-FFF2-40B4-BE49-F238E27FC236}">
                  <a16:creationId xmlns:a16="http://schemas.microsoft.com/office/drawing/2014/main" id="{07338053-7AF0-C51E-BA60-9246474B8874}"/>
                </a:ext>
              </a:extLst>
            </p:cNvPr>
            <p:cNvSpPr/>
            <p:nvPr/>
          </p:nvSpPr>
          <p:spPr>
            <a:xfrm>
              <a:off x="6116357" y="5673564"/>
              <a:ext cx="8897" cy="8897"/>
            </a:xfrm>
            <a:custGeom>
              <a:avLst/>
              <a:gdLst>
                <a:gd name="connsiteX0" fmla="*/ 0 w 8897"/>
                <a:gd name="connsiteY0" fmla="*/ 6117 h 8897"/>
                <a:gd name="connsiteX1" fmla="*/ 3059 w 8897"/>
                <a:gd name="connsiteY1" fmla="*/ 6117 h 8897"/>
                <a:gd name="connsiteX2" fmla="*/ 3059 w 8897"/>
                <a:gd name="connsiteY2" fmla="*/ 3059 h 8897"/>
                <a:gd name="connsiteX3" fmla="*/ 6117 w 8897"/>
                <a:gd name="connsiteY3" fmla="*/ 6117 h 8897"/>
                <a:gd name="connsiteX4" fmla="*/ 0 w 8897"/>
                <a:gd name="connsiteY4" fmla="*/ 6117 h 8897"/>
                <a:gd name="connsiteX5" fmla="*/ 3059 w 8897"/>
                <a:gd name="connsiteY5" fmla="*/ 8898 h 8897"/>
                <a:gd name="connsiteX6" fmla="*/ 8898 w 8897"/>
                <a:gd name="connsiteY6" fmla="*/ 6117 h 8897"/>
                <a:gd name="connsiteX7" fmla="*/ 3059 w 8897"/>
                <a:gd name="connsiteY7" fmla="*/ 0 h 8897"/>
                <a:gd name="connsiteX8" fmla="*/ 0 w 8897"/>
                <a:gd name="connsiteY8" fmla="*/ 6117 h 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97" h="8897">
                  <a:moveTo>
                    <a:pt x="0" y="6117"/>
                  </a:moveTo>
                  <a:lnTo>
                    <a:pt x="3059" y="6117"/>
                  </a:lnTo>
                  <a:lnTo>
                    <a:pt x="3059" y="3059"/>
                  </a:lnTo>
                  <a:lnTo>
                    <a:pt x="6117" y="6117"/>
                  </a:lnTo>
                  <a:lnTo>
                    <a:pt x="0" y="6117"/>
                  </a:lnTo>
                  <a:cubicBezTo>
                    <a:pt x="0" y="8898"/>
                    <a:pt x="0" y="8898"/>
                    <a:pt x="3059" y="8898"/>
                  </a:cubicBezTo>
                  <a:cubicBezTo>
                    <a:pt x="6117" y="8898"/>
                    <a:pt x="8898" y="8898"/>
                    <a:pt x="8898" y="6117"/>
                  </a:cubicBezTo>
                  <a:cubicBezTo>
                    <a:pt x="8898" y="3059"/>
                    <a:pt x="6117" y="0"/>
                    <a:pt x="3059" y="0"/>
                  </a:cubicBezTo>
                  <a:cubicBezTo>
                    <a:pt x="0" y="0"/>
                    <a:pt x="0" y="3059"/>
                    <a:pt x="0" y="6117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0" name="Freeform: Shape 1796">
              <a:extLst>
                <a:ext uri="{FF2B5EF4-FFF2-40B4-BE49-F238E27FC236}">
                  <a16:creationId xmlns:a16="http://schemas.microsoft.com/office/drawing/2014/main" id="{FDE447DE-89B3-BDAF-41E8-928CCC8ECBED}"/>
                </a:ext>
              </a:extLst>
            </p:cNvPr>
            <p:cNvSpPr/>
            <p:nvPr/>
          </p:nvSpPr>
          <p:spPr>
            <a:xfrm>
              <a:off x="5855712" y="5524072"/>
              <a:ext cx="23897" cy="26123"/>
            </a:xfrm>
            <a:custGeom>
              <a:avLst/>
              <a:gdLst>
                <a:gd name="connsiteX0" fmla="*/ 0 w 23898"/>
                <a:gd name="connsiteY0" fmla="*/ 13062 h 26123"/>
                <a:gd name="connsiteX1" fmla="*/ 11956 w 23898"/>
                <a:gd name="connsiteY1" fmla="*/ 0 h 26123"/>
                <a:gd name="connsiteX2" fmla="*/ 23899 w 23898"/>
                <a:gd name="connsiteY2" fmla="*/ 13062 h 26123"/>
                <a:gd name="connsiteX3" fmla="*/ 11949 w 23898"/>
                <a:gd name="connsiteY3" fmla="*/ 26123 h 26123"/>
                <a:gd name="connsiteX4" fmla="*/ 0 w 23898"/>
                <a:gd name="connsiteY4" fmla="*/ 13055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6123">
                  <a:moveTo>
                    <a:pt x="0" y="13062"/>
                  </a:moveTo>
                  <a:cubicBezTo>
                    <a:pt x="0" y="6110"/>
                    <a:pt x="5561" y="0"/>
                    <a:pt x="11956" y="0"/>
                  </a:cubicBezTo>
                  <a:cubicBezTo>
                    <a:pt x="18623" y="0"/>
                    <a:pt x="23899" y="6117"/>
                    <a:pt x="23899" y="13062"/>
                  </a:cubicBezTo>
                  <a:cubicBezTo>
                    <a:pt x="23899" y="20291"/>
                    <a:pt x="18616" y="26123"/>
                    <a:pt x="11949" y="26123"/>
                  </a:cubicBezTo>
                  <a:cubicBezTo>
                    <a:pt x="5554" y="26123"/>
                    <a:pt x="0" y="20284"/>
                    <a:pt x="0" y="13055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1" name="Freeform: Shape 1797">
              <a:extLst>
                <a:ext uri="{FF2B5EF4-FFF2-40B4-BE49-F238E27FC236}">
                  <a16:creationId xmlns:a16="http://schemas.microsoft.com/office/drawing/2014/main" id="{5A0CE1EF-032B-CE5A-7E2F-7063DC2CFAC9}"/>
                </a:ext>
              </a:extLst>
            </p:cNvPr>
            <p:cNvSpPr/>
            <p:nvPr/>
          </p:nvSpPr>
          <p:spPr>
            <a:xfrm>
              <a:off x="5860717" y="5529624"/>
              <a:ext cx="5561" cy="5561"/>
            </a:xfrm>
            <a:custGeom>
              <a:avLst/>
              <a:gdLst>
                <a:gd name="connsiteX0" fmla="*/ 0 w 5561"/>
                <a:gd name="connsiteY0" fmla="*/ 2781 h 5561"/>
                <a:gd name="connsiteX1" fmla="*/ 2781 w 5561"/>
                <a:gd name="connsiteY1" fmla="*/ 0 h 5561"/>
                <a:gd name="connsiteX2" fmla="*/ 5561 w 5561"/>
                <a:gd name="connsiteY2" fmla="*/ 2781 h 5561"/>
                <a:gd name="connsiteX3" fmla="*/ 2781 w 5561"/>
                <a:gd name="connsiteY3" fmla="*/ 5561 h 5561"/>
                <a:gd name="connsiteX4" fmla="*/ 0 w 5561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5561">
                  <a:moveTo>
                    <a:pt x="0" y="2781"/>
                  </a:moveTo>
                  <a:cubicBezTo>
                    <a:pt x="0" y="1390"/>
                    <a:pt x="1390" y="0"/>
                    <a:pt x="2781" y="0"/>
                  </a:cubicBezTo>
                  <a:cubicBezTo>
                    <a:pt x="4449" y="0"/>
                    <a:pt x="5561" y="1390"/>
                    <a:pt x="5561" y="2781"/>
                  </a:cubicBezTo>
                  <a:cubicBezTo>
                    <a:pt x="5561" y="4449"/>
                    <a:pt x="4449" y="5561"/>
                    <a:pt x="2781" y="5561"/>
                  </a:cubicBezTo>
                  <a:cubicBezTo>
                    <a:pt x="1245" y="5561"/>
                    <a:pt x="0" y="4316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2" name="Freeform: Shape 1798">
              <a:extLst>
                <a:ext uri="{FF2B5EF4-FFF2-40B4-BE49-F238E27FC236}">
                  <a16:creationId xmlns:a16="http://schemas.microsoft.com/office/drawing/2014/main" id="{2044E590-23E5-0304-62AF-A645C41B7573}"/>
                </a:ext>
              </a:extLst>
            </p:cNvPr>
            <p:cNvSpPr/>
            <p:nvPr/>
          </p:nvSpPr>
          <p:spPr>
            <a:xfrm>
              <a:off x="5858496" y="5526844"/>
              <a:ext cx="10566" cy="11677"/>
            </a:xfrm>
            <a:custGeom>
              <a:avLst/>
              <a:gdLst>
                <a:gd name="connsiteX0" fmla="*/ 2781 w 10566"/>
                <a:gd name="connsiteY0" fmla="*/ 5839 h 11678"/>
                <a:gd name="connsiteX1" fmla="*/ 5283 w 10566"/>
                <a:gd name="connsiteY1" fmla="*/ 3059 h 11678"/>
                <a:gd name="connsiteX2" fmla="*/ 8064 w 10566"/>
                <a:gd name="connsiteY2" fmla="*/ 5839 h 11678"/>
                <a:gd name="connsiteX3" fmla="*/ 5283 w 10566"/>
                <a:gd name="connsiteY3" fmla="*/ 8898 h 11678"/>
                <a:gd name="connsiteX4" fmla="*/ 2781 w 10566"/>
                <a:gd name="connsiteY4" fmla="*/ 5839 h 11678"/>
                <a:gd name="connsiteX5" fmla="*/ 0 w 10566"/>
                <a:gd name="connsiteY5" fmla="*/ 5839 h 11678"/>
                <a:gd name="connsiteX6" fmla="*/ 5283 w 10566"/>
                <a:gd name="connsiteY6" fmla="*/ 11678 h 11678"/>
                <a:gd name="connsiteX7" fmla="*/ 10566 w 10566"/>
                <a:gd name="connsiteY7" fmla="*/ 5839 h 11678"/>
                <a:gd name="connsiteX8" fmla="*/ 5283 w 10566"/>
                <a:gd name="connsiteY8" fmla="*/ 0 h 11678"/>
                <a:gd name="connsiteX9" fmla="*/ 0 w 10566"/>
                <a:gd name="connsiteY9" fmla="*/ 5839 h 11678"/>
                <a:gd name="connsiteX10" fmla="*/ 2781 w 10566"/>
                <a:gd name="connsiteY10" fmla="*/ 5839 h 1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66" h="11678">
                  <a:moveTo>
                    <a:pt x="2781" y="5839"/>
                  </a:moveTo>
                  <a:lnTo>
                    <a:pt x="5283" y="3059"/>
                  </a:lnTo>
                  <a:lnTo>
                    <a:pt x="8064" y="5839"/>
                  </a:lnTo>
                  <a:lnTo>
                    <a:pt x="5283" y="8898"/>
                  </a:lnTo>
                  <a:lnTo>
                    <a:pt x="2781" y="5839"/>
                  </a:lnTo>
                  <a:lnTo>
                    <a:pt x="0" y="5839"/>
                  </a:lnTo>
                  <a:cubicBezTo>
                    <a:pt x="0" y="8898"/>
                    <a:pt x="2781" y="11678"/>
                    <a:pt x="5283" y="11678"/>
                  </a:cubicBezTo>
                  <a:cubicBezTo>
                    <a:pt x="8064" y="11678"/>
                    <a:pt x="10566" y="8898"/>
                    <a:pt x="10566" y="5839"/>
                  </a:cubicBezTo>
                  <a:cubicBezTo>
                    <a:pt x="10566" y="3059"/>
                    <a:pt x="8064" y="0"/>
                    <a:pt x="5283" y="0"/>
                  </a:cubicBezTo>
                  <a:cubicBezTo>
                    <a:pt x="2781" y="0"/>
                    <a:pt x="0" y="3059"/>
                    <a:pt x="0" y="5839"/>
                  </a:cubicBezTo>
                  <a:lnTo>
                    <a:pt x="2781" y="5839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3" name="Freeform: Shape 1799">
              <a:extLst>
                <a:ext uri="{FF2B5EF4-FFF2-40B4-BE49-F238E27FC236}">
                  <a16:creationId xmlns:a16="http://schemas.microsoft.com/office/drawing/2014/main" id="{FC1EB15B-7767-D51A-3278-404FF63F9821}"/>
                </a:ext>
              </a:extLst>
            </p:cNvPr>
            <p:cNvSpPr/>
            <p:nvPr/>
          </p:nvSpPr>
          <p:spPr>
            <a:xfrm>
              <a:off x="5925190" y="5576310"/>
              <a:ext cx="25010" cy="25566"/>
            </a:xfrm>
            <a:custGeom>
              <a:avLst/>
              <a:gdLst>
                <a:gd name="connsiteX0" fmla="*/ 0 w 25011"/>
                <a:gd name="connsiteY0" fmla="*/ 12784 h 25567"/>
                <a:gd name="connsiteX1" fmla="*/ 12513 w 25011"/>
                <a:gd name="connsiteY1" fmla="*/ 0 h 25567"/>
                <a:gd name="connsiteX2" fmla="*/ 25011 w 25011"/>
                <a:gd name="connsiteY2" fmla="*/ 12791 h 25567"/>
                <a:gd name="connsiteX3" fmla="*/ 12506 w 25011"/>
                <a:gd name="connsiteY3" fmla="*/ 25567 h 25567"/>
                <a:gd name="connsiteX4" fmla="*/ 0 w 25011"/>
                <a:gd name="connsiteY4" fmla="*/ 12784 h 2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11" h="25567">
                  <a:moveTo>
                    <a:pt x="0" y="12784"/>
                  </a:moveTo>
                  <a:cubicBezTo>
                    <a:pt x="0" y="5832"/>
                    <a:pt x="5839" y="0"/>
                    <a:pt x="12513" y="0"/>
                  </a:cubicBezTo>
                  <a:cubicBezTo>
                    <a:pt x="19457" y="0"/>
                    <a:pt x="25011" y="5839"/>
                    <a:pt x="25011" y="12791"/>
                  </a:cubicBezTo>
                  <a:cubicBezTo>
                    <a:pt x="25011" y="20013"/>
                    <a:pt x="19450" y="25567"/>
                    <a:pt x="12506" y="25567"/>
                  </a:cubicBezTo>
                  <a:cubicBezTo>
                    <a:pt x="5832" y="25567"/>
                    <a:pt x="0" y="20006"/>
                    <a:pt x="0" y="12784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4" name="Freeform: Shape 1800">
              <a:extLst>
                <a:ext uri="{FF2B5EF4-FFF2-40B4-BE49-F238E27FC236}">
                  <a16:creationId xmlns:a16="http://schemas.microsoft.com/office/drawing/2014/main" id="{43022F4F-441C-CA3F-A93A-61E0D0B32B52}"/>
                </a:ext>
              </a:extLst>
            </p:cNvPr>
            <p:cNvSpPr/>
            <p:nvPr/>
          </p:nvSpPr>
          <p:spPr>
            <a:xfrm>
              <a:off x="5930751" y="5581870"/>
              <a:ext cx="5561" cy="8341"/>
            </a:xfrm>
            <a:custGeom>
              <a:avLst/>
              <a:gdLst>
                <a:gd name="connsiteX0" fmla="*/ 0 w 5561"/>
                <a:gd name="connsiteY0" fmla="*/ 4171 h 8341"/>
                <a:gd name="connsiteX1" fmla="*/ 2781 w 5561"/>
                <a:gd name="connsiteY1" fmla="*/ 0 h 8341"/>
                <a:gd name="connsiteX2" fmla="*/ 5561 w 5561"/>
                <a:gd name="connsiteY2" fmla="*/ 4171 h 8341"/>
                <a:gd name="connsiteX3" fmla="*/ 2781 w 5561"/>
                <a:gd name="connsiteY3" fmla="*/ 8342 h 8341"/>
                <a:gd name="connsiteX4" fmla="*/ 0 w 5561"/>
                <a:gd name="connsiteY4" fmla="*/ 417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8341">
                  <a:moveTo>
                    <a:pt x="0" y="4171"/>
                  </a:moveTo>
                  <a:cubicBezTo>
                    <a:pt x="0" y="1946"/>
                    <a:pt x="1390" y="0"/>
                    <a:pt x="2781" y="0"/>
                  </a:cubicBezTo>
                  <a:cubicBezTo>
                    <a:pt x="4449" y="0"/>
                    <a:pt x="5561" y="1946"/>
                    <a:pt x="5561" y="4171"/>
                  </a:cubicBezTo>
                  <a:cubicBezTo>
                    <a:pt x="5561" y="6673"/>
                    <a:pt x="4449" y="8342"/>
                    <a:pt x="2781" y="8342"/>
                  </a:cubicBezTo>
                  <a:cubicBezTo>
                    <a:pt x="1390" y="8342"/>
                    <a:pt x="0" y="6673"/>
                    <a:pt x="0" y="417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5" name="Freeform: Shape 1801">
              <a:extLst>
                <a:ext uri="{FF2B5EF4-FFF2-40B4-BE49-F238E27FC236}">
                  <a16:creationId xmlns:a16="http://schemas.microsoft.com/office/drawing/2014/main" id="{BEEDFA6D-1B3E-D6EF-D908-8C249DE4F33D}"/>
                </a:ext>
              </a:extLst>
            </p:cNvPr>
            <p:cNvSpPr/>
            <p:nvPr/>
          </p:nvSpPr>
          <p:spPr>
            <a:xfrm>
              <a:off x="5927968" y="5581863"/>
              <a:ext cx="10566" cy="8341"/>
            </a:xfrm>
            <a:custGeom>
              <a:avLst/>
              <a:gdLst>
                <a:gd name="connsiteX0" fmla="*/ 2788 w 10566"/>
                <a:gd name="connsiteY0" fmla="*/ 5561 h 8341"/>
                <a:gd name="connsiteX1" fmla="*/ 5290 w 10566"/>
                <a:gd name="connsiteY1" fmla="*/ 2781 h 8341"/>
                <a:gd name="connsiteX2" fmla="*/ 8071 w 10566"/>
                <a:gd name="connsiteY2" fmla="*/ 5561 h 8341"/>
                <a:gd name="connsiteX3" fmla="*/ 0 w 10566"/>
                <a:gd name="connsiteY3" fmla="*/ 5561 h 8341"/>
                <a:gd name="connsiteX4" fmla="*/ 5283 w 10566"/>
                <a:gd name="connsiteY4" fmla="*/ 8342 h 8341"/>
                <a:gd name="connsiteX5" fmla="*/ 10566 w 10566"/>
                <a:gd name="connsiteY5" fmla="*/ 5561 h 8341"/>
                <a:gd name="connsiteX6" fmla="*/ 5283 w 10566"/>
                <a:gd name="connsiteY6" fmla="*/ 0 h 8341"/>
                <a:gd name="connsiteX7" fmla="*/ 0 w 10566"/>
                <a:gd name="connsiteY7" fmla="*/ 5561 h 8341"/>
                <a:gd name="connsiteX8" fmla="*/ 2781 w 10566"/>
                <a:gd name="connsiteY8" fmla="*/ 556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66" h="8341">
                  <a:moveTo>
                    <a:pt x="2788" y="5561"/>
                  </a:moveTo>
                  <a:lnTo>
                    <a:pt x="5290" y="2781"/>
                  </a:lnTo>
                  <a:lnTo>
                    <a:pt x="8071" y="5561"/>
                  </a:lnTo>
                  <a:lnTo>
                    <a:pt x="0" y="5561"/>
                  </a:lnTo>
                  <a:cubicBezTo>
                    <a:pt x="0" y="5561"/>
                    <a:pt x="2781" y="8342"/>
                    <a:pt x="5283" y="8342"/>
                  </a:cubicBezTo>
                  <a:cubicBezTo>
                    <a:pt x="8064" y="8342"/>
                    <a:pt x="10566" y="5561"/>
                    <a:pt x="10566" y="5561"/>
                  </a:cubicBezTo>
                  <a:cubicBezTo>
                    <a:pt x="10566" y="2781"/>
                    <a:pt x="8064" y="0"/>
                    <a:pt x="5283" y="0"/>
                  </a:cubicBezTo>
                  <a:cubicBezTo>
                    <a:pt x="2781" y="0"/>
                    <a:pt x="0" y="2781"/>
                    <a:pt x="0" y="5561"/>
                  </a:cubicBezTo>
                  <a:lnTo>
                    <a:pt x="2781" y="556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6" name="Freeform: Shape 1802">
              <a:extLst>
                <a:ext uri="{FF2B5EF4-FFF2-40B4-BE49-F238E27FC236}">
                  <a16:creationId xmlns:a16="http://schemas.microsoft.com/office/drawing/2014/main" id="{5CC3990E-5686-B86E-FCE8-92D11E86257F}"/>
                </a:ext>
              </a:extLst>
            </p:cNvPr>
            <p:cNvSpPr/>
            <p:nvPr/>
          </p:nvSpPr>
          <p:spPr>
            <a:xfrm>
              <a:off x="5982436" y="5590203"/>
              <a:ext cx="23897" cy="26123"/>
            </a:xfrm>
            <a:custGeom>
              <a:avLst/>
              <a:gdLst>
                <a:gd name="connsiteX0" fmla="*/ 0 w 23898"/>
                <a:gd name="connsiteY0" fmla="*/ 13062 h 26123"/>
                <a:gd name="connsiteX1" fmla="*/ 11956 w 23898"/>
                <a:gd name="connsiteY1" fmla="*/ 0 h 26123"/>
                <a:gd name="connsiteX2" fmla="*/ 23899 w 23898"/>
                <a:gd name="connsiteY2" fmla="*/ 13069 h 26123"/>
                <a:gd name="connsiteX3" fmla="*/ 11949 w 23898"/>
                <a:gd name="connsiteY3" fmla="*/ 26123 h 26123"/>
                <a:gd name="connsiteX4" fmla="*/ 0 w 23898"/>
                <a:gd name="connsiteY4" fmla="*/ 13062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6123">
                  <a:moveTo>
                    <a:pt x="0" y="13062"/>
                  </a:moveTo>
                  <a:cubicBezTo>
                    <a:pt x="0" y="6110"/>
                    <a:pt x="5561" y="0"/>
                    <a:pt x="11956" y="0"/>
                  </a:cubicBezTo>
                  <a:cubicBezTo>
                    <a:pt x="18623" y="0"/>
                    <a:pt x="23899" y="6117"/>
                    <a:pt x="23899" y="13069"/>
                  </a:cubicBezTo>
                  <a:cubicBezTo>
                    <a:pt x="23899" y="20284"/>
                    <a:pt x="18616" y="26123"/>
                    <a:pt x="11949" y="26123"/>
                  </a:cubicBezTo>
                  <a:cubicBezTo>
                    <a:pt x="5554" y="26123"/>
                    <a:pt x="0" y="20284"/>
                    <a:pt x="0" y="1306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7" name="Freeform: Shape 1803">
              <a:extLst>
                <a:ext uri="{FF2B5EF4-FFF2-40B4-BE49-F238E27FC236}">
                  <a16:creationId xmlns:a16="http://schemas.microsoft.com/office/drawing/2014/main" id="{A814F0FF-2EC3-FF8E-A0D5-ECC13E0F0B8F}"/>
                </a:ext>
              </a:extLst>
            </p:cNvPr>
            <p:cNvSpPr/>
            <p:nvPr/>
          </p:nvSpPr>
          <p:spPr>
            <a:xfrm>
              <a:off x="5987441" y="5595759"/>
              <a:ext cx="5561" cy="6117"/>
            </a:xfrm>
            <a:custGeom>
              <a:avLst/>
              <a:gdLst>
                <a:gd name="connsiteX0" fmla="*/ 0 w 5561"/>
                <a:gd name="connsiteY0" fmla="*/ 3059 h 6117"/>
                <a:gd name="connsiteX1" fmla="*/ 2781 w 5561"/>
                <a:gd name="connsiteY1" fmla="*/ 0 h 6117"/>
                <a:gd name="connsiteX2" fmla="*/ 5561 w 5561"/>
                <a:gd name="connsiteY2" fmla="*/ 3059 h 6117"/>
                <a:gd name="connsiteX3" fmla="*/ 2781 w 5561"/>
                <a:gd name="connsiteY3" fmla="*/ 6117 h 6117"/>
                <a:gd name="connsiteX4" fmla="*/ 0 w 5561"/>
                <a:gd name="connsiteY4" fmla="*/ 3059 h 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6117">
                  <a:moveTo>
                    <a:pt x="0" y="3059"/>
                  </a:moveTo>
                  <a:cubicBezTo>
                    <a:pt x="0" y="1390"/>
                    <a:pt x="1390" y="0"/>
                    <a:pt x="2781" y="0"/>
                  </a:cubicBezTo>
                  <a:cubicBezTo>
                    <a:pt x="4449" y="0"/>
                    <a:pt x="5561" y="1390"/>
                    <a:pt x="5561" y="3059"/>
                  </a:cubicBezTo>
                  <a:cubicBezTo>
                    <a:pt x="5561" y="5005"/>
                    <a:pt x="4449" y="6117"/>
                    <a:pt x="2781" y="6117"/>
                  </a:cubicBezTo>
                  <a:cubicBezTo>
                    <a:pt x="1390" y="6117"/>
                    <a:pt x="0" y="5005"/>
                    <a:pt x="0" y="3059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8" name="Freeform: Shape 1804">
              <a:extLst>
                <a:ext uri="{FF2B5EF4-FFF2-40B4-BE49-F238E27FC236}">
                  <a16:creationId xmlns:a16="http://schemas.microsoft.com/office/drawing/2014/main" id="{C46F7E42-35A8-F82F-9BC6-84A6AA69E533}"/>
                </a:ext>
              </a:extLst>
            </p:cNvPr>
            <p:cNvSpPr/>
            <p:nvPr/>
          </p:nvSpPr>
          <p:spPr>
            <a:xfrm>
              <a:off x="5985216" y="5592985"/>
              <a:ext cx="10566" cy="11670"/>
            </a:xfrm>
            <a:custGeom>
              <a:avLst/>
              <a:gdLst>
                <a:gd name="connsiteX0" fmla="*/ 2781 w 10566"/>
                <a:gd name="connsiteY0" fmla="*/ 5832 h 11671"/>
                <a:gd name="connsiteX1" fmla="*/ 5283 w 10566"/>
                <a:gd name="connsiteY1" fmla="*/ 3052 h 11671"/>
                <a:gd name="connsiteX2" fmla="*/ 8064 w 10566"/>
                <a:gd name="connsiteY2" fmla="*/ 5832 h 11671"/>
                <a:gd name="connsiteX3" fmla="*/ 5283 w 10566"/>
                <a:gd name="connsiteY3" fmla="*/ 8891 h 11671"/>
                <a:gd name="connsiteX4" fmla="*/ 2781 w 10566"/>
                <a:gd name="connsiteY4" fmla="*/ 5832 h 11671"/>
                <a:gd name="connsiteX5" fmla="*/ 0 w 10566"/>
                <a:gd name="connsiteY5" fmla="*/ 5832 h 11671"/>
                <a:gd name="connsiteX6" fmla="*/ 5283 w 10566"/>
                <a:gd name="connsiteY6" fmla="*/ 11671 h 11671"/>
                <a:gd name="connsiteX7" fmla="*/ 10566 w 10566"/>
                <a:gd name="connsiteY7" fmla="*/ 5832 h 11671"/>
                <a:gd name="connsiteX8" fmla="*/ 5283 w 10566"/>
                <a:gd name="connsiteY8" fmla="*/ 0 h 11671"/>
                <a:gd name="connsiteX9" fmla="*/ 0 w 10566"/>
                <a:gd name="connsiteY9" fmla="*/ 5839 h 11671"/>
                <a:gd name="connsiteX10" fmla="*/ 2781 w 10566"/>
                <a:gd name="connsiteY10" fmla="*/ 5839 h 11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66" h="11671">
                  <a:moveTo>
                    <a:pt x="2781" y="5832"/>
                  </a:moveTo>
                  <a:lnTo>
                    <a:pt x="5283" y="3052"/>
                  </a:lnTo>
                  <a:lnTo>
                    <a:pt x="8064" y="5832"/>
                  </a:lnTo>
                  <a:lnTo>
                    <a:pt x="5283" y="8891"/>
                  </a:lnTo>
                  <a:lnTo>
                    <a:pt x="2781" y="5832"/>
                  </a:lnTo>
                  <a:lnTo>
                    <a:pt x="0" y="5832"/>
                  </a:lnTo>
                  <a:cubicBezTo>
                    <a:pt x="0" y="8891"/>
                    <a:pt x="2781" y="11671"/>
                    <a:pt x="5283" y="11671"/>
                  </a:cubicBezTo>
                  <a:cubicBezTo>
                    <a:pt x="8064" y="11671"/>
                    <a:pt x="10566" y="8891"/>
                    <a:pt x="10566" y="5832"/>
                  </a:cubicBezTo>
                  <a:cubicBezTo>
                    <a:pt x="10566" y="3052"/>
                    <a:pt x="8064" y="0"/>
                    <a:pt x="5283" y="0"/>
                  </a:cubicBezTo>
                  <a:cubicBezTo>
                    <a:pt x="2781" y="0"/>
                    <a:pt x="0" y="3059"/>
                    <a:pt x="0" y="5839"/>
                  </a:cubicBezTo>
                  <a:lnTo>
                    <a:pt x="2781" y="5839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9" name="Freeform: Shape 1805">
              <a:extLst>
                <a:ext uri="{FF2B5EF4-FFF2-40B4-BE49-F238E27FC236}">
                  <a16:creationId xmlns:a16="http://schemas.microsoft.com/office/drawing/2014/main" id="{4C1FBBD0-E306-EEB1-8C60-C8598C88B7BE}"/>
                </a:ext>
              </a:extLst>
            </p:cNvPr>
            <p:cNvSpPr/>
            <p:nvPr/>
          </p:nvSpPr>
          <p:spPr>
            <a:xfrm>
              <a:off x="5963549" y="5633552"/>
              <a:ext cx="23897" cy="25566"/>
            </a:xfrm>
            <a:custGeom>
              <a:avLst/>
              <a:gdLst>
                <a:gd name="connsiteX0" fmla="*/ 0 w 23898"/>
                <a:gd name="connsiteY0" fmla="*/ 12784 h 25567"/>
                <a:gd name="connsiteX1" fmla="*/ 11949 w 23898"/>
                <a:gd name="connsiteY1" fmla="*/ 0 h 25567"/>
                <a:gd name="connsiteX2" fmla="*/ 23899 w 23898"/>
                <a:gd name="connsiteY2" fmla="*/ 12791 h 25567"/>
                <a:gd name="connsiteX3" fmla="*/ 11943 w 23898"/>
                <a:gd name="connsiteY3" fmla="*/ 25567 h 25567"/>
                <a:gd name="connsiteX4" fmla="*/ 0 w 23898"/>
                <a:gd name="connsiteY4" fmla="*/ 12784 h 2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5567">
                  <a:moveTo>
                    <a:pt x="0" y="12784"/>
                  </a:moveTo>
                  <a:cubicBezTo>
                    <a:pt x="0" y="5832"/>
                    <a:pt x="5561" y="0"/>
                    <a:pt x="11949" y="0"/>
                  </a:cubicBezTo>
                  <a:cubicBezTo>
                    <a:pt x="18623" y="0"/>
                    <a:pt x="23899" y="5839"/>
                    <a:pt x="23899" y="12791"/>
                  </a:cubicBezTo>
                  <a:cubicBezTo>
                    <a:pt x="23899" y="20013"/>
                    <a:pt x="18616" y="25567"/>
                    <a:pt x="11943" y="25567"/>
                  </a:cubicBezTo>
                  <a:cubicBezTo>
                    <a:pt x="5554" y="25567"/>
                    <a:pt x="0" y="20006"/>
                    <a:pt x="0" y="12784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0" name="Freeform: Shape 1806">
              <a:extLst>
                <a:ext uri="{FF2B5EF4-FFF2-40B4-BE49-F238E27FC236}">
                  <a16:creationId xmlns:a16="http://schemas.microsoft.com/office/drawing/2014/main" id="{B40AA6C5-5045-6CD2-9609-B4A521A15A64}"/>
                </a:ext>
              </a:extLst>
            </p:cNvPr>
            <p:cNvSpPr/>
            <p:nvPr/>
          </p:nvSpPr>
          <p:spPr>
            <a:xfrm>
              <a:off x="5969103" y="5639113"/>
              <a:ext cx="5005" cy="5561"/>
            </a:xfrm>
            <a:custGeom>
              <a:avLst/>
              <a:gdLst>
                <a:gd name="connsiteX0" fmla="*/ 0 w 5005"/>
                <a:gd name="connsiteY0" fmla="*/ 2781 h 5561"/>
                <a:gd name="connsiteX1" fmla="*/ 2503 w 5005"/>
                <a:gd name="connsiteY1" fmla="*/ 0 h 5561"/>
                <a:gd name="connsiteX2" fmla="*/ 5005 w 5005"/>
                <a:gd name="connsiteY2" fmla="*/ 2781 h 5561"/>
                <a:gd name="connsiteX3" fmla="*/ 2503 w 5005"/>
                <a:gd name="connsiteY3" fmla="*/ 5561 h 5561"/>
                <a:gd name="connsiteX4" fmla="*/ 0 w 5005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5" h="5561">
                  <a:moveTo>
                    <a:pt x="0" y="2781"/>
                  </a:moveTo>
                  <a:cubicBezTo>
                    <a:pt x="0" y="1390"/>
                    <a:pt x="1112" y="0"/>
                    <a:pt x="2503" y="0"/>
                  </a:cubicBezTo>
                  <a:cubicBezTo>
                    <a:pt x="3893" y="0"/>
                    <a:pt x="5005" y="1390"/>
                    <a:pt x="5005" y="2781"/>
                  </a:cubicBezTo>
                  <a:cubicBezTo>
                    <a:pt x="5005" y="4449"/>
                    <a:pt x="3893" y="5561"/>
                    <a:pt x="2503" y="5561"/>
                  </a:cubicBezTo>
                  <a:cubicBezTo>
                    <a:pt x="1112" y="5561"/>
                    <a:pt x="0" y="4449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1" name="Freeform: Shape 1807">
              <a:extLst>
                <a:ext uri="{FF2B5EF4-FFF2-40B4-BE49-F238E27FC236}">
                  <a16:creationId xmlns:a16="http://schemas.microsoft.com/office/drawing/2014/main" id="{6C290EB5-9EDE-BD0F-7AA6-A89CC3925D81}"/>
                </a:ext>
              </a:extLst>
            </p:cNvPr>
            <p:cNvSpPr/>
            <p:nvPr/>
          </p:nvSpPr>
          <p:spPr>
            <a:xfrm>
              <a:off x="5966327" y="5636337"/>
              <a:ext cx="10566" cy="11677"/>
            </a:xfrm>
            <a:custGeom>
              <a:avLst/>
              <a:gdLst>
                <a:gd name="connsiteX0" fmla="*/ 2781 w 10566"/>
                <a:gd name="connsiteY0" fmla="*/ 5839 h 11678"/>
                <a:gd name="connsiteX1" fmla="*/ 5283 w 10566"/>
                <a:gd name="connsiteY1" fmla="*/ 3059 h 11678"/>
                <a:gd name="connsiteX2" fmla="*/ 8064 w 10566"/>
                <a:gd name="connsiteY2" fmla="*/ 5839 h 11678"/>
                <a:gd name="connsiteX3" fmla="*/ 5283 w 10566"/>
                <a:gd name="connsiteY3" fmla="*/ 8898 h 11678"/>
                <a:gd name="connsiteX4" fmla="*/ 2781 w 10566"/>
                <a:gd name="connsiteY4" fmla="*/ 5839 h 11678"/>
                <a:gd name="connsiteX5" fmla="*/ 0 w 10566"/>
                <a:gd name="connsiteY5" fmla="*/ 5839 h 11678"/>
                <a:gd name="connsiteX6" fmla="*/ 5283 w 10566"/>
                <a:gd name="connsiteY6" fmla="*/ 11678 h 11678"/>
                <a:gd name="connsiteX7" fmla="*/ 10566 w 10566"/>
                <a:gd name="connsiteY7" fmla="*/ 5839 h 11678"/>
                <a:gd name="connsiteX8" fmla="*/ 5283 w 10566"/>
                <a:gd name="connsiteY8" fmla="*/ 0 h 11678"/>
                <a:gd name="connsiteX9" fmla="*/ 0 w 10566"/>
                <a:gd name="connsiteY9" fmla="*/ 5839 h 11678"/>
                <a:gd name="connsiteX10" fmla="*/ 2781 w 10566"/>
                <a:gd name="connsiteY10" fmla="*/ 5839 h 1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66" h="11678">
                  <a:moveTo>
                    <a:pt x="2781" y="5839"/>
                  </a:moveTo>
                  <a:lnTo>
                    <a:pt x="5283" y="3059"/>
                  </a:lnTo>
                  <a:lnTo>
                    <a:pt x="8064" y="5839"/>
                  </a:lnTo>
                  <a:lnTo>
                    <a:pt x="5283" y="8898"/>
                  </a:lnTo>
                  <a:lnTo>
                    <a:pt x="2781" y="5839"/>
                  </a:lnTo>
                  <a:lnTo>
                    <a:pt x="0" y="5839"/>
                  </a:lnTo>
                  <a:cubicBezTo>
                    <a:pt x="0" y="8898"/>
                    <a:pt x="2781" y="11678"/>
                    <a:pt x="5283" y="11678"/>
                  </a:cubicBezTo>
                  <a:cubicBezTo>
                    <a:pt x="8064" y="11678"/>
                    <a:pt x="10566" y="8898"/>
                    <a:pt x="10566" y="5839"/>
                  </a:cubicBezTo>
                  <a:cubicBezTo>
                    <a:pt x="10566" y="3059"/>
                    <a:pt x="8064" y="0"/>
                    <a:pt x="5283" y="0"/>
                  </a:cubicBezTo>
                  <a:cubicBezTo>
                    <a:pt x="2781" y="0"/>
                    <a:pt x="0" y="3059"/>
                    <a:pt x="0" y="5839"/>
                  </a:cubicBezTo>
                  <a:lnTo>
                    <a:pt x="2781" y="5839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2" name="Freeform: Shape 1808">
              <a:extLst>
                <a:ext uri="{FF2B5EF4-FFF2-40B4-BE49-F238E27FC236}">
                  <a16:creationId xmlns:a16="http://schemas.microsoft.com/office/drawing/2014/main" id="{F60F7792-1DA6-4E96-E094-5FDB28A94D98}"/>
                </a:ext>
              </a:extLst>
            </p:cNvPr>
            <p:cNvSpPr/>
            <p:nvPr/>
          </p:nvSpPr>
          <p:spPr>
            <a:xfrm>
              <a:off x="5998558" y="5096138"/>
              <a:ext cx="26684" cy="28903"/>
            </a:xfrm>
            <a:custGeom>
              <a:avLst/>
              <a:gdLst>
                <a:gd name="connsiteX0" fmla="*/ 0 w 26686"/>
                <a:gd name="connsiteY0" fmla="*/ 14452 h 28903"/>
                <a:gd name="connsiteX1" fmla="*/ 13347 w 26686"/>
                <a:gd name="connsiteY1" fmla="*/ 0 h 28903"/>
                <a:gd name="connsiteX2" fmla="*/ 26686 w 26686"/>
                <a:gd name="connsiteY2" fmla="*/ 14452 h 28903"/>
                <a:gd name="connsiteX3" fmla="*/ 13340 w 26686"/>
                <a:gd name="connsiteY3" fmla="*/ 28904 h 28903"/>
                <a:gd name="connsiteX4" fmla="*/ 7 w 26686"/>
                <a:gd name="connsiteY4" fmla="*/ 14452 h 2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86" h="28903">
                  <a:moveTo>
                    <a:pt x="0" y="14452"/>
                  </a:moveTo>
                  <a:cubicBezTo>
                    <a:pt x="0" y="6666"/>
                    <a:pt x="6117" y="0"/>
                    <a:pt x="13347" y="0"/>
                  </a:cubicBezTo>
                  <a:cubicBezTo>
                    <a:pt x="20854" y="0"/>
                    <a:pt x="26686" y="6673"/>
                    <a:pt x="26686" y="14452"/>
                  </a:cubicBezTo>
                  <a:cubicBezTo>
                    <a:pt x="26686" y="22516"/>
                    <a:pt x="20847" y="28904"/>
                    <a:pt x="13340" y="28904"/>
                  </a:cubicBezTo>
                  <a:cubicBezTo>
                    <a:pt x="6117" y="28904"/>
                    <a:pt x="7" y="22509"/>
                    <a:pt x="7" y="1445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3" name="Freeform: Shape 1809">
              <a:extLst>
                <a:ext uri="{FF2B5EF4-FFF2-40B4-BE49-F238E27FC236}">
                  <a16:creationId xmlns:a16="http://schemas.microsoft.com/office/drawing/2014/main" id="{B97C9AEF-ED84-2A1F-9F8E-200CF131E419}"/>
                </a:ext>
              </a:extLst>
            </p:cNvPr>
            <p:cNvSpPr/>
            <p:nvPr/>
          </p:nvSpPr>
          <p:spPr>
            <a:xfrm>
              <a:off x="6003563" y="5104472"/>
              <a:ext cx="8341" cy="6117"/>
            </a:xfrm>
            <a:custGeom>
              <a:avLst/>
              <a:gdLst>
                <a:gd name="connsiteX0" fmla="*/ 0 w 8341"/>
                <a:gd name="connsiteY0" fmla="*/ 3059 h 6117"/>
                <a:gd name="connsiteX1" fmla="*/ 4171 w 8341"/>
                <a:gd name="connsiteY1" fmla="*/ 0 h 6117"/>
                <a:gd name="connsiteX2" fmla="*/ 8342 w 8341"/>
                <a:gd name="connsiteY2" fmla="*/ 3059 h 6117"/>
                <a:gd name="connsiteX3" fmla="*/ 4171 w 8341"/>
                <a:gd name="connsiteY3" fmla="*/ 6117 h 6117"/>
                <a:gd name="connsiteX4" fmla="*/ 0 w 8341"/>
                <a:gd name="connsiteY4" fmla="*/ 3059 h 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1" h="6117">
                  <a:moveTo>
                    <a:pt x="0" y="3059"/>
                  </a:moveTo>
                  <a:cubicBezTo>
                    <a:pt x="0" y="1390"/>
                    <a:pt x="1946" y="0"/>
                    <a:pt x="4171" y="0"/>
                  </a:cubicBezTo>
                  <a:cubicBezTo>
                    <a:pt x="6673" y="0"/>
                    <a:pt x="8342" y="1390"/>
                    <a:pt x="8342" y="3059"/>
                  </a:cubicBezTo>
                  <a:cubicBezTo>
                    <a:pt x="8342" y="5005"/>
                    <a:pt x="6673" y="6117"/>
                    <a:pt x="4171" y="6117"/>
                  </a:cubicBezTo>
                  <a:cubicBezTo>
                    <a:pt x="1946" y="6117"/>
                    <a:pt x="0" y="5005"/>
                    <a:pt x="0" y="3059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4" name="Freeform: Shape 1810">
              <a:extLst>
                <a:ext uri="{FF2B5EF4-FFF2-40B4-BE49-F238E27FC236}">
                  <a16:creationId xmlns:a16="http://schemas.microsoft.com/office/drawing/2014/main" id="{8BF402CD-32F3-9D66-A6AB-2ABDC120661E}"/>
                </a:ext>
              </a:extLst>
            </p:cNvPr>
            <p:cNvSpPr/>
            <p:nvPr/>
          </p:nvSpPr>
          <p:spPr>
            <a:xfrm>
              <a:off x="6003563" y="5101693"/>
              <a:ext cx="8341" cy="8897"/>
            </a:xfrm>
            <a:custGeom>
              <a:avLst/>
              <a:gdLst>
                <a:gd name="connsiteX0" fmla="*/ 0 w 8341"/>
                <a:gd name="connsiteY0" fmla="*/ 6117 h 8897"/>
                <a:gd name="connsiteX1" fmla="*/ 2781 w 8341"/>
                <a:gd name="connsiteY1" fmla="*/ 6117 h 8897"/>
                <a:gd name="connsiteX2" fmla="*/ 2781 w 8341"/>
                <a:gd name="connsiteY2" fmla="*/ 3059 h 8897"/>
                <a:gd name="connsiteX3" fmla="*/ 5561 w 8341"/>
                <a:gd name="connsiteY3" fmla="*/ 6117 h 8897"/>
                <a:gd name="connsiteX4" fmla="*/ 0 w 8341"/>
                <a:gd name="connsiteY4" fmla="*/ 6117 h 8897"/>
                <a:gd name="connsiteX5" fmla="*/ 2781 w 8341"/>
                <a:gd name="connsiteY5" fmla="*/ 8898 h 8897"/>
                <a:gd name="connsiteX6" fmla="*/ 8342 w 8341"/>
                <a:gd name="connsiteY6" fmla="*/ 6117 h 8897"/>
                <a:gd name="connsiteX7" fmla="*/ 2781 w 8341"/>
                <a:gd name="connsiteY7" fmla="*/ 0 h 8897"/>
                <a:gd name="connsiteX8" fmla="*/ 0 w 8341"/>
                <a:gd name="connsiteY8" fmla="*/ 6117 h 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41" h="8897">
                  <a:moveTo>
                    <a:pt x="0" y="6117"/>
                  </a:moveTo>
                  <a:lnTo>
                    <a:pt x="2781" y="6117"/>
                  </a:lnTo>
                  <a:lnTo>
                    <a:pt x="2781" y="3059"/>
                  </a:lnTo>
                  <a:lnTo>
                    <a:pt x="5561" y="6117"/>
                  </a:lnTo>
                  <a:lnTo>
                    <a:pt x="0" y="6117"/>
                  </a:lnTo>
                  <a:cubicBezTo>
                    <a:pt x="0" y="8898"/>
                    <a:pt x="2781" y="8898"/>
                    <a:pt x="2781" y="8898"/>
                  </a:cubicBezTo>
                  <a:cubicBezTo>
                    <a:pt x="5561" y="8898"/>
                    <a:pt x="8342" y="8898"/>
                    <a:pt x="8342" y="6117"/>
                  </a:cubicBezTo>
                  <a:cubicBezTo>
                    <a:pt x="8342" y="3059"/>
                    <a:pt x="5561" y="0"/>
                    <a:pt x="2781" y="0"/>
                  </a:cubicBezTo>
                  <a:cubicBezTo>
                    <a:pt x="2781" y="0"/>
                    <a:pt x="0" y="3059"/>
                    <a:pt x="0" y="6117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5" name="Freeform: Shape 1811">
              <a:extLst>
                <a:ext uri="{FF2B5EF4-FFF2-40B4-BE49-F238E27FC236}">
                  <a16:creationId xmlns:a16="http://schemas.microsoft.com/office/drawing/2014/main" id="{CFA2A13F-4728-FCE0-758F-77BD37E8DD4B}"/>
                </a:ext>
              </a:extLst>
            </p:cNvPr>
            <p:cNvSpPr/>
            <p:nvPr/>
          </p:nvSpPr>
          <p:spPr>
            <a:xfrm>
              <a:off x="6046911" y="5056121"/>
              <a:ext cx="26677" cy="28346"/>
            </a:xfrm>
            <a:custGeom>
              <a:avLst/>
              <a:gdLst>
                <a:gd name="connsiteX0" fmla="*/ 7 w 26679"/>
                <a:gd name="connsiteY0" fmla="*/ 14181 h 28347"/>
                <a:gd name="connsiteX1" fmla="*/ 13347 w 26679"/>
                <a:gd name="connsiteY1" fmla="*/ 0 h 28347"/>
                <a:gd name="connsiteX2" fmla="*/ 26679 w 26679"/>
                <a:gd name="connsiteY2" fmla="*/ 14181 h 28347"/>
                <a:gd name="connsiteX3" fmla="*/ 13347 w 26679"/>
                <a:gd name="connsiteY3" fmla="*/ 28348 h 28347"/>
                <a:gd name="connsiteX4" fmla="*/ 0 w 26679"/>
                <a:gd name="connsiteY4" fmla="*/ 14181 h 28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9" h="28347">
                  <a:moveTo>
                    <a:pt x="7" y="14181"/>
                  </a:moveTo>
                  <a:cubicBezTo>
                    <a:pt x="7" y="6395"/>
                    <a:pt x="6124" y="0"/>
                    <a:pt x="13347" y="0"/>
                  </a:cubicBezTo>
                  <a:cubicBezTo>
                    <a:pt x="20847" y="0"/>
                    <a:pt x="26679" y="6395"/>
                    <a:pt x="26679" y="14181"/>
                  </a:cubicBezTo>
                  <a:cubicBezTo>
                    <a:pt x="26679" y="22238"/>
                    <a:pt x="20840" y="28348"/>
                    <a:pt x="13347" y="28348"/>
                  </a:cubicBezTo>
                  <a:cubicBezTo>
                    <a:pt x="6117" y="28348"/>
                    <a:pt x="0" y="22231"/>
                    <a:pt x="0" y="14181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6" name="Freeform: Shape 1812">
              <a:extLst>
                <a:ext uri="{FF2B5EF4-FFF2-40B4-BE49-F238E27FC236}">
                  <a16:creationId xmlns:a16="http://schemas.microsoft.com/office/drawing/2014/main" id="{20992C0D-38E4-46BD-23C6-A472F9E10C52}"/>
                </a:ext>
              </a:extLst>
            </p:cNvPr>
            <p:cNvSpPr/>
            <p:nvPr/>
          </p:nvSpPr>
          <p:spPr>
            <a:xfrm>
              <a:off x="6051915" y="5064462"/>
              <a:ext cx="5561" cy="5561"/>
            </a:xfrm>
            <a:custGeom>
              <a:avLst/>
              <a:gdLst>
                <a:gd name="connsiteX0" fmla="*/ 0 w 5561"/>
                <a:gd name="connsiteY0" fmla="*/ 2781 h 5561"/>
                <a:gd name="connsiteX1" fmla="*/ 2781 w 5561"/>
                <a:gd name="connsiteY1" fmla="*/ 0 h 5561"/>
                <a:gd name="connsiteX2" fmla="*/ 5561 w 5561"/>
                <a:gd name="connsiteY2" fmla="*/ 2781 h 5561"/>
                <a:gd name="connsiteX3" fmla="*/ 2781 w 5561"/>
                <a:gd name="connsiteY3" fmla="*/ 5561 h 5561"/>
                <a:gd name="connsiteX4" fmla="*/ 0 w 5561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5561">
                  <a:moveTo>
                    <a:pt x="0" y="2781"/>
                  </a:moveTo>
                  <a:cubicBezTo>
                    <a:pt x="0" y="1390"/>
                    <a:pt x="1390" y="0"/>
                    <a:pt x="2781" y="0"/>
                  </a:cubicBezTo>
                  <a:cubicBezTo>
                    <a:pt x="4449" y="0"/>
                    <a:pt x="5561" y="1390"/>
                    <a:pt x="5561" y="2781"/>
                  </a:cubicBezTo>
                  <a:cubicBezTo>
                    <a:pt x="5561" y="4449"/>
                    <a:pt x="4449" y="5561"/>
                    <a:pt x="2781" y="5561"/>
                  </a:cubicBezTo>
                  <a:cubicBezTo>
                    <a:pt x="1245" y="5561"/>
                    <a:pt x="0" y="4316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7" name="Freeform: Shape 1813">
              <a:extLst>
                <a:ext uri="{FF2B5EF4-FFF2-40B4-BE49-F238E27FC236}">
                  <a16:creationId xmlns:a16="http://schemas.microsoft.com/office/drawing/2014/main" id="{8F32A42D-63AE-4B7C-9D65-9AEE0B60DEF3}"/>
                </a:ext>
              </a:extLst>
            </p:cNvPr>
            <p:cNvSpPr/>
            <p:nvPr/>
          </p:nvSpPr>
          <p:spPr>
            <a:xfrm>
              <a:off x="6051915" y="5061682"/>
              <a:ext cx="8341" cy="11122"/>
            </a:xfrm>
            <a:custGeom>
              <a:avLst/>
              <a:gdLst>
                <a:gd name="connsiteX0" fmla="*/ 0 w 8341"/>
                <a:gd name="connsiteY0" fmla="*/ 5561 h 11122"/>
                <a:gd name="connsiteX1" fmla="*/ 2781 w 8341"/>
                <a:gd name="connsiteY1" fmla="*/ 5561 h 11122"/>
                <a:gd name="connsiteX2" fmla="*/ 2781 w 8341"/>
                <a:gd name="connsiteY2" fmla="*/ 2781 h 11122"/>
                <a:gd name="connsiteX3" fmla="*/ 5561 w 8341"/>
                <a:gd name="connsiteY3" fmla="*/ 5561 h 11122"/>
                <a:gd name="connsiteX4" fmla="*/ 2781 w 8341"/>
                <a:gd name="connsiteY4" fmla="*/ 8342 h 11122"/>
                <a:gd name="connsiteX5" fmla="*/ 2781 w 8341"/>
                <a:gd name="connsiteY5" fmla="*/ 5561 h 11122"/>
                <a:gd name="connsiteX6" fmla="*/ 0 w 8341"/>
                <a:gd name="connsiteY6" fmla="*/ 5561 h 11122"/>
                <a:gd name="connsiteX7" fmla="*/ 2781 w 8341"/>
                <a:gd name="connsiteY7" fmla="*/ 11122 h 11122"/>
                <a:gd name="connsiteX8" fmla="*/ 8342 w 8341"/>
                <a:gd name="connsiteY8" fmla="*/ 5561 h 11122"/>
                <a:gd name="connsiteX9" fmla="*/ 2781 w 8341"/>
                <a:gd name="connsiteY9" fmla="*/ 0 h 11122"/>
                <a:gd name="connsiteX10" fmla="*/ 0 w 8341"/>
                <a:gd name="connsiteY10" fmla="*/ 5561 h 11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341" h="11122">
                  <a:moveTo>
                    <a:pt x="0" y="5561"/>
                  </a:moveTo>
                  <a:lnTo>
                    <a:pt x="2781" y="5561"/>
                  </a:lnTo>
                  <a:lnTo>
                    <a:pt x="2781" y="2781"/>
                  </a:lnTo>
                  <a:lnTo>
                    <a:pt x="5561" y="5561"/>
                  </a:lnTo>
                  <a:lnTo>
                    <a:pt x="2781" y="8342"/>
                  </a:lnTo>
                  <a:lnTo>
                    <a:pt x="2781" y="5561"/>
                  </a:lnTo>
                  <a:lnTo>
                    <a:pt x="0" y="5561"/>
                  </a:lnTo>
                  <a:cubicBezTo>
                    <a:pt x="0" y="8342"/>
                    <a:pt x="0" y="11122"/>
                    <a:pt x="2781" y="11122"/>
                  </a:cubicBezTo>
                  <a:cubicBezTo>
                    <a:pt x="5561" y="11122"/>
                    <a:pt x="8342" y="8342"/>
                    <a:pt x="8342" y="5561"/>
                  </a:cubicBezTo>
                  <a:cubicBezTo>
                    <a:pt x="8342" y="2781"/>
                    <a:pt x="5561" y="0"/>
                    <a:pt x="2781" y="0"/>
                  </a:cubicBezTo>
                  <a:cubicBezTo>
                    <a:pt x="0" y="0"/>
                    <a:pt x="0" y="2781"/>
                    <a:pt x="0" y="556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8" name="Freeform: Shape 1814">
              <a:extLst>
                <a:ext uri="{FF2B5EF4-FFF2-40B4-BE49-F238E27FC236}">
                  <a16:creationId xmlns:a16="http://schemas.microsoft.com/office/drawing/2014/main" id="{15282DA7-0250-DC66-DE15-F1AB59792CC2}"/>
                </a:ext>
              </a:extLst>
            </p:cNvPr>
            <p:cNvSpPr/>
            <p:nvPr/>
          </p:nvSpPr>
          <p:spPr>
            <a:xfrm>
              <a:off x="5998551" y="5053347"/>
              <a:ext cx="23904" cy="28346"/>
            </a:xfrm>
            <a:custGeom>
              <a:avLst/>
              <a:gdLst>
                <a:gd name="connsiteX0" fmla="*/ 0 w 23905"/>
                <a:gd name="connsiteY0" fmla="*/ 14174 h 28347"/>
                <a:gd name="connsiteX1" fmla="*/ 11956 w 23905"/>
                <a:gd name="connsiteY1" fmla="*/ 0 h 28347"/>
                <a:gd name="connsiteX2" fmla="*/ 23906 w 23905"/>
                <a:gd name="connsiteY2" fmla="*/ 14174 h 28347"/>
                <a:gd name="connsiteX3" fmla="*/ 11949 w 23905"/>
                <a:gd name="connsiteY3" fmla="*/ 28348 h 28347"/>
                <a:gd name="connsiteX4" fmla="*/ 7 w 23905"/>
                <a:gd name="connsiteY4" fmla="*/ 14167 h 28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05" h="28347">
                  <a:moveTo>
                    <a:pt x="0" y="14174"/>
                  </a:moveTo>
                  <a:cubicBezTo>
                    <a:pt x="0" y="6388"/>
                    <a:pt x="5561" y="0"/>
                    <a:pt x="11956" y="0"/>
                  </a:cubicBezTo>
                  <a:cubicBezTo>
                    <a:pt x="18630" y="0"/>
                    <a:pt x="23906" y="6395"/>
                    <a:pt x="23906" y="14174"/>
                  </a:cubicBezTo>
                  <a:cubicBezTo>
                    <a:pt x="23906" y="22238"/>
                    <a:pt x="18623" y="28348"/>
                    <a:pt x="11949" y="28348"/>
                  </a:cubicBezTo>
                  <a:cubicBezTo>
                    <a:pt x="5561" y="28348"/>
                    <a:pt x="7" y="22231"/>
                    <a:pt x="7" y="14167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9" name="Freeform: Shape 1815">
              <a:extLst>
                <a:ext uri="{FF2B5EF4-FFF2-40B4-BE49-F238E27FC236}">
                  <a16:creationId xmlns:a16="http://schemas.microsoft.com/office/drawing/2014/main" id="{D3B832F3-BB74-5C45-03DC-9E4EB259CD7D}"/>
                </a:ext>
              </a:extLst>
            </p:cNvPr>
            <p:cNvSpPr/>
            <p:nvPr/>
          </p:nvSpPr>
          <p:spPr>
            <a:xfrm>
              <a:off x="6003556" y="5061682"/>
              <a:ext cx="5561" cy="5561"/>
            </a:xfrm>
            <a:custGeom>
              <a:avLst/>
              <a:gdLst>
                <a:gd name="connsiteX0" fmla="*/ 0 w 5561"/>
                <a:gd name="connsiteY0" fmla="*/ 2781 h 5561"/>
                <a:gd name="connsiteX1" fmla="*/ 2781 w 5561"/>
                <a:gd name="connsiteY1" fmla="*/ 0 h 5561"/>
                <a:gd name="connsiteX2" fmla="*/ 5561 w 5561"/>
                <a:gd name="connsiteY2" fmla="*/ 2781 h 5561"/>
                <a:gd name="connsiteX3" fmla="*/ 2781 w 5561"/>
                <a:gd name="connsiteY3" fmla="*/ 5561 h 5561"/>
                <a:gd name="connsiteX4" fmla="*/ 0 w 5561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5561">
                  <a:moveTo>
                    <a:pt x="0" y="2781"/>
                  </a:moveTo>
                  <a:cubicBezTo>
                    <a:pt x="0" y="1390"/>
                    <a:pt x="1390" y="0"/>
                    <a:pt x="2781" y="0"/>
                  </a:cubicBezTo>
                  <a:cubicBezTo>
                    <a:pt x="4449" y="0"/>
                    <a:pt x="5561" y="1390"/>
                    <a:pt x="5561" y="2781"/>
                  </a:cubicBezTo>
                  <a:cubicBezTo>
                    <a:pt x="5561" y="4449"/>
                    <a:pt x="4449" y="5561"/>
                    <a:pt x="2781" y="5561"/>
                  </a:cubicBezTo>
                  <a:cubicBezTo>
                    <a:pt x="1245" y="5561"/>
                    <a:pt x="0" y="4316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0" name="Freeform: Shape 1816">
              <a:extLst>
                <a:ext uri="{FF2B5EF4-FFF2-40B4-BE49-F238E27FC236}">
                  <a16:creationId xmlns:a16="http://schemas.microsoft.com/office/drawing/2014/main" id="{B2D6ADD8-4541-C73D-2750-22140770D566}"/>
                </a:ext>
              </a:extLst>
            </p:cNvPr>
            <p:cNvSpPr/>
            <p:nvPr/>
          </p:nvSpPr>
          <p:spPr>
            <a:xfrm>
              <a:off x="6000782" y="5058901"/>
              <a:ext cx="11122" cy="8341"/>
            </a:xfrm>
            <a:custGeom>
              <a:avLst/>
              <a:gdLst>
                <a:gd name="connsiteX0" fmla="*/ 2781 w 11122"/>
                <a:gd name="connsiteY0" fmla="*/ 5561 h 8341"/>
                <a:gd name="connsiteX1" fmla="*/ 5561 w 11122"/>
                <a:gd name="connsiteY1" fmla="*/ 2781 h 8341"/>
                <a:gd name="connsiteX2" fmla="*/ 8342 w 11122"/>
                <a:gd name="connsiteY2" fmla="*/ 5561 h 8341"/>
                <a:gd name="connsiteX3" fmla="*/ 0 w 11122"/>
                <a:gd name="connsiteY3" fmla="*/ 5561 h 8341"/>
                <a:gd name="connsiteX4" fmla="*/ 5561 w 11122"/>
                <a:gd name="connsiteY4" fmla="*/ 8342 h 8341"/>
                <a:gd name="connsiteX5" fmla="*/ 11122 w 11122"/>
                <a:gd name="connsiteY5" fmla="*/ 5561 h 8341"/>
                <a:gd name="connsiteX6" fmla="*/ 5561 w 11122"/>
                <a:gd name="connsiteY6" fmla="*/ 0 h 8341"/>
                <a:gd name="connsiteX7" fmla="*/ 0 w 11122"/>
                <a:gd name="connsiteY7" fmla="*/ 5561 h 8341"/>
                <a:gd name="connsiteX8" fmla="*/ 2781 w 11122"/>
                <a:gd name="connsiteY8" fmla="*/ 556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22" h="8341">
                  <a:moveTo>
                    <a:pt x="2781" y="5561"/>
                  </a:moveTo>
                  <a:lnTo>
                    <a:pt x="5561" y="2781"/>
                  </a:lnTo>
                  <a:lnTo>
                    <a:pt x="8342" y="5561"/>
                  </a:lnTo>
                  <a:lnTo>
                    <a:pt x="0" y="5561"/>
                  </a:lnTo>
                  <a:cubicBezTo>
                    <a:pt x="0" y="8342"/>
                    <a:pt x="2781" y="8342"/>
                    <a:pt x="5561" y="8342"/>
                  </a:cubicBezTo>
                  <a:cubicBezTo>
                    <a:pt x="8342" y="8342"/>
                    <a:pt x="11122" y="8342"/>
                    <a:pt x="11122" y="5561"/>
                  </a:cubicBezTo>
                  <a:cubicBezTo>
                    <a:pt x="11122" y="2781"/>
                    <a:pt x="8342" y="0"/>
                    <a:pt x="5561" y="0"/>
                  </a:cubicBezTo>
                  <a:cubicBezTo>
                    <a:pt x="2781" y="0"/>
                    <a:pt x="0" y="2781"/>
                    <a:pt x="0" y="5561"/>
                  </a:cubicBezTo>
                  <a:lnTo>
                    <a:pt x="2781" y="556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1" name="Freeform: Shape 1817">
              <a:extLst>
                <a:ext uri="{FF2B5EF4-FFF2-40B4-BE49-F238E27FC236}">
                  <a16:creationId xmlns:a16="http://schemas.microsoft.com/office/drawing/2014/main" id="{A0F438EA-6C48-A678-6872-A4DFDEDA9719}"/>
                </a:ext>
              </a:extLst>
            </p:cNvPr>
            <p:cNvSpPr/>
            <p:nvPr/>
          </p:nvSpPr>
          <p:spPr>
            <a:xfrm>
              <a:off x="6097477" y="5012774"/>
              <a:ext cx="25010" cy="25566"/>
            </a:xfrm>
            <a:custGeom>
              <a:avLst/>
              <a:gdLst>
                <a:gd name="connsiteX0" fmla="*/ 0 w 25011"/>
                <a:gd name="connsiteY0" fmla="*/ 12777 h 25567"/>
                <a:gd name="connsiteX1" fmla="*/ 12513 w 25011"/>
                <a:gd name="connsiteY1" fmla="*/ 0 h 25567"/>
                <a:gd name="connsiteX2" fmla="*/ 25011 w 25011"/>
                <a:gd name="connsiteY2" fmla="*/ 12777 h 25567"/>
                <a:gd name="connsiteX3" fmla="*/ 12506 w 25011"/>
                <a:gd name="connsiteY3" fmla="*/ 25567 h 25567"/>
                <a:gd name="connsiteX4" fmla="*/ 0 w 25011"/>
                <a:gd name="connsiteY4" fmla="*/ 12777 h 2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11" h="25567">
                  <a:moveTo>
                    <a:pt x="0" y="12777"/>
                  </a:moveTo>
                  <a:cubicBezTo>
                    <a:pt x="0" y="5832"/>
                    <a:pt x="5839" y="0"/>
                    <a:pt x="12513" y="0"/>
                  </a:cubicBezTo>
                  <a:cubicBezTo>
                    <a:pt x="19457" y="0"/>
                    <a:pt x="25011" y="5832"/>
                    <a:pt x="25011" y="12777"/>
                  </a:cubicBezTo>
                  <a:cubicBezTo>
                    <a:pt x="25011" y="20006"/>
                    <a:pt x="19450" y="25567"/>
                    <a:pt x="12506" y="25567"/>
                  </a:cubicBezTo>
                  <a:cubicBezTo>
                    <a:pt x="5832" y="25567"/>
                    <a:pt x="0" y="20006"/>
                    <a:pt x="0" y="12777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2" name="Freeform: Shape 1818">
              <a:extLst>
                <a:ext uri="{FF2B5EF4-FFF2-40B4-BE49-F238E27FC236}">
                  <a16:creationId xmlns:a16="http://schemas.microsoft.com/office/drawing/2014/main" id="{69FE1E12-57AA-6BB7-61D5-404E5DA3DAA8}"/>
                </a:ext>
              </a:extLst>
            </p:cNvPr>
            <p:cNvSpPr/>
            <p:nvPr/>
          </p:nvSpPr>
          <p:spPr>
            <a:xfrm>
              <a:off x="6103038" y="5018885"/>
              <a:ext cx="6117" cy="8341"/>
            </a:xfrm>
            <a:custGeom>
              <a:avLst/>
              <a:gdLst>
                <a:gd name="connsiteX0" fmla="*/ 0 w 6117"/>
                <a:gd name="connsiteY0" fmla="*/ 4164 h 8341"/>
                <a:gd name="connsiteX1" fmla="*/ 3059 w 6117"/>
                <a:gd name="connsiteY1" fmla="*/ 0 h 8341"/>
                <a:gd name="connsiteX2" fmla="*/ 6117 w 6117"/>
                <a:gd name="connsiteY2" fmla="*/ 4171 h 8341"/>
                <a:gd name="connsiteX3" fmla="*/ 3059 w 6117"/>
                <a:gd name="connsiteY3" fmla="*/ 8342 h 8341"/>
                <a:gd name="connsiteX4" fmla="*/ 0 w 6117"/>
                <a:gd name="connsiteY4" fmla="*/ 417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7" h="8341">
                  <a:moveTo>
                    <a:pt x="0" y="4164"/>
                  </a:moveTo>
                  <a:cubicBezTo>
                    <a:pt x="0" y="1939"/>
                    <a:pt x="1390" y="0"/>
                    <a:pt x="3059" y="0"/>
                  </a:cubicBezTo>
                  <a:cubicBezTo>
                    <a:pt x="5005" y="0"/>
                    <a:pt x="6117" y="1946"/>
                    <a:pt x="6117" y="4171"/>
                  </a:cubicBezTo>
                  <a:cubicBezTo>
                    <a:pt x="6117" y="6673"/>
                    <a:pt x="5005" y="8342"/>
                    <a:pt x="3059" y="8342"/>
                  </a:cubicBezTo>
                  <a:cubicBezTo>
                    <a:pt x="1390" y="8342"/>
                    <a:pt x="0" y="6673"/>
                    <a:pt x="0" y="417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3" name="Freeform: Shape 1819">
              <a:extLst>
                <a:ext uri="{FF2B5EF4-FFF2-40B4-BE49-F238E27FC236}">
                  <a16:creationId xmlns:a16="http://schemas.microsoft.com/office/drawing/2014/main" id="{43B3D7E1-94AA-BD6D-D56A-53896D6749AA}"/>
                </a:ext>
              </a:extLst>
            </p:cNvPr>
            <p:cNvSpPr/>
            <p:nvPr/>
          </p:nvSpPr>
          <p:spPr>
            <a:xfrm>
              <a:off x="6100260" y="5018882"/>
              <a:ext cx="8897" cy="8334"/>
            </a:xfrm>
            <a:custGeom>
              <a:avLst/>
              <a:gdLst>
                <a:gd name="connsiteX0" fmla="*/ 3059 w 8897"/>
                <a:gd name="connsiteY0" fmla="*/ 5554 h 8334"/>
                <a:gd name="connsiteX1" fmla="*/ 6117 w 8897"/>
                <a:gd name="connsiteY1" fmla="*/ 2774 h 8334"/>
                <a:gd name="connsiteX2" fmla="*/ 6117 w 8897"/>
                <a:gd name="connsiteY2" fmla="*/ 5554 h 8334"/>
                <a:gd name="connsiteX3" fmla="*/ 0 w 8897"/>
                <a:gd name="connsiteY3" fmla="*/ 5554 h 8334"/>
                <a:gd name="connsiteX4" fmla="*/ 6117 w 8897"/>
                <a:gd name="connsiteY4" fmla="*/ 8335 h 8334"/>
                <a:gd name="connsiteX5" fmla="*/ 8898 w 8897"/>
                <a:gd name="connsiteY5" fmla="*/ 5554 h 8334"/>
                <a:gd name="connsiteX6" fmla="*/ 6117 w 8897"/>
                <a:gd name="connsiteY6" fmla="*/ 0 h 8334"/>
                <a:gd name="connsiteX7" fmla="*/ 0 w 8897"/>
                <a:gd name="connsiteY7" fmla="*/ 5561 h 8334"/>
                <a:gd name="connsiteX8" fmla="*/ 3059 w 8897"/>
                <a:gd name="connsiteY8" fmla="*/ 5561 h 8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97" h="8334">
                  <a:moveTo>
                    <a:pt x="3059" y="5554"/>
                  </a:moveTo>
                  <a:lnTo>
                    <a:pt x="6117" y="2774"/>
                  </a:lnTo>
                  <a:lnTo>
                    <a:pt x="6117" y="5554"/>
                  </a:lnTo>
                  <a:lnTo>
                    <a:pt x="0" y="5554"/>
                  </a:lnTo>
                  <a:cubicBezTo>
                    <a:pt x="0" y="5554"/>
                    <a:pt x="3059" y="8335"/>
                    <a:pt x="6117" y="8335"/>
                  </a:cubicBezTo>
                  <a:cubicBezTo>
                    <a:pt x="8898" y="8335"/>
                    <a:pt x="8898" y="5554"/>
                    <a:pt x="8898" y="5554"/>
                  </a:cubicBezTo>
                  <a:cubicBezTo>
                    <a:pt x="8898" y="2774"/>
                    <a:pt x="8898" y="0"/>
                    <a:pt x="6117" y="0"/>
                  </a:cubicBezTo>
                  <a:cubicBezTo>
                    <a:pt x="3059" y="0"/>
                    <a:pt x="0" y="2781"/>
                    <a:pt x="0" y="5561"/>
                  </a:cubicBezTo>
                  <a:lnTo>
                    <a:pt x="3059" y="556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4" name="Freeform: Shape 1820">
              <a:extLst>
                <a:ext uri="{FF2B5EF4-FFF2-40B4-BE49-F238E27FC236}">
                  <a16:creationId xmlns:a16="http://schemas.microsoft.com/office/drawing/2014/main" id="{BB79A7D1-D19D-184A-B595-34711934E6B6}"/>
                </a:ext>
              </a:extLst>
            </p:cNvPr>
            <p:cNvSpPr/>
            <p:nvPr/>
          </p:nvSpPr>
          <p:spPr>
            <a:xfrm>
              <a:off x="6388704" y="5332325"/>
              <a:ext cx="23897" cy="25017"/>
            </a:xfrm>
            <a:custGeom>
              <a:avLst/>
              <a:gdLst>
                <a:gd name="connsiteX0" fmla="*/ 0 w 23898"/>
                <a:gd name="connsiteY0" fmla="*/ 12513 h 25018"/>
                <a:gd name="connsiteX1" fmla="*/ 11949 w 23898"/>
                <a:gd name="connsiteY1" fmla="*/ 0 h 25018"/>
                <a:gd name="connsiteX2" fmla="*/ 23899 w 23898"/>
                <a:gd name="connsiteY2" fmla="*/ 12513 h 25018"/>
                <a:gd name="connsiteX3" fmla="*/ 11943 w 23898"/>
                <a:gd name="connsiteY3" fmla="*/ 25018 h 25018"/>
                <a:gd name="connsiteX4" fmla="*/ 0 w 23898"/>
                <a:gd name="connsiteY4" fmla="*/ 12506 h 25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5018">
                  <a:moveTo>
                    <a:pt x="0" y="12513"/>
                  </a:moveTo>
                  <a:cubicBezTo>
                    <a:pt x="0" y="5839"/>
                    <a:pt x="5561" y="0"/>
                    <a:pt x="11949" y="0"/>
                  </a:cubicBezTo>
                  <a:cubicBezTo>
                    <a:pt x="18623" y="0"/>
                    <a:pt x="23899" y="5839"/>
                    <a:pt x="23899" y="12513"/>
                  </a:cubicBezTo>
                  <a:cubicBezTo>
                    <a:pt x="23899" y="19457"/>
                    <a:pt x="18616" y="25018"/>
                    <a:pt x="11943" y="25018"/>
                  </a:cubicBezTo>
                  <a:cubicBezTo>
                    <a:pt x="5554" y="25018"/>
                    <a:pt x="0" y="19457"/>
                    <a:pt x="0" y="12506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5" name="Freeform: Shape 1821">
              <a:extLst>
                <a:ext uri="{FF2B5EF4-FFF2-40B4-BE49-F238E27FC236}">
                  <a16:creationId xmlns:a16="http://schemas.microsoft.com/office/drawing/2014/main" id="{A233EAC4-240B-625E-B759-062AD888E93E}"/>
                </a:ext>
              </a:extLst>
            </p:cNvPr>
            <p:cNvSpPr/>
            <p:nvPr/>
          </p:nvSpPr>
          <p:spPr>
            <a:xfrm>
              <a:off x="6393696" y="5337886"/>
              <a:ext cx="5561" cy="5561"/>
            </a:xfrm>
            <a:custGeom>
              <a:avLst/>
              <a:gdLst>
                <a:gd name="connsiteX0" fmla="*/ 0 w 5561"/>
                <a:gd name="connsiteY0" fmla="*/ 2781 h 5561"/>
                <a:gd name="connsiteX1" fmla="*/ 2781 w 5561"/>
                <a:gd name="connsiteY1" fmla="*/ 0 h 5561"/>
                <a:gd name="connsiteX2" fmla="*/ 5561 w 5561"/>
                <a:gd name="connsiteY2" fmla="*/ 2781 h 5561"/>
                <a:gd name="connsiteX3" fmla="*/ 2781 w 5561"/>
                <a:gd name="connsiteY3" fmla="*/ 5561 h 5561"/>
                <a:gd name="connsiteX4" fmla="*/ 0 w 5561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5561">
                  <a:moveTo>
                    <a:pt x="0" y="2781"/>
                  </a:moveTo>
                  <a:cubicBezTo>
                    <a:pt x="0" y="1390"/>
                    <a:pt x="1390" y="0"/>
                    <a:pt x="2781" y="0"/>
                  </a:cubicBezTo>
                  <a:cubicBezTo>
                    <a:pt x="4449" y="0"/>
                    <a:pt x="5561" y="1390"/>
                    <a:pt x="5561" y="2781"/>
                  </a:cubicBezTo>
                  <a:cubicBezTo>
                    <a:pt x="5561" y="4449"/>
                    <a:pt x="4449" y="5561"/>
                    <a:pt x="2781" y="5561"/>
                  </a:cubicBezTo>
                  <a:cubicBezTo>
                    <a:pt x="1245" y="5561"/>
                    <a:pt x="0" y="4316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6" name="Freeform: Shape 1822">
              <a:extLst>
                <a:ext uri="{FF2B5EF4-FFF2-40B4-BE49-F238E27FC236}">
                  <a16:creationId xmlns:a16="http://schemas.microsoft.com/office/drawing/2014/main" id="{FA04229C-5904-9329-CEB5-83F19CC2A74B}"/>
                </a:ext>
              </a:extLst>
            </p:cNvPr>
            <p:cNvSpPr/>
            <p:nvPr/>
          </p:nvSpPr>
          <p:spPr>
            <a:xfrm>
              <a:off x="6391455" y="5335106"/>
              <a:ext cx="7785" cy="11122"/>
            </a:xfrm>
            <a:custGeom>
              <a:avLst/>
              <a:gdLst>
                <a:gd name="connsiteX0" fmla="*/ 2781 w 7785"/>
                <a:gd name="connsiteY0" fmla="*/ 5561 h 11122"/>
                <a:gd name="connsiteX1" fmla="*/ 5283 w 7785"/>
                <a:gd name="connsiteY1" fmla="*/ 2781 h 11122"/>
                <a:gd name="connsiteX2" fmla="*/ 5283 w 7785"/>
                <a:gd name="connsiteY2" fmla="*/ 8342 h 11122"/>
                <a:gd name="connsiteX3" fmla="*/ 2781 w 7785"/>
                <a:gd name="connsiteY3" fmla="*/ 5561 h 11122"/>
                <a:gd name="connsiteX4" fmla="*/ 0 w 7785"/>
                <a:gd name="connsiteY4" fmla="*/ 5561 h 11122"/>
                <a:gd name="connsiteX5" fmla="*/ 5283 w 7785"/>
                <a:gd name="connsiteY5" fmla="*/ 11122 h 11122"/>
                <a:gd name="connsiteX6" fmla="*/ 7786 w 7785"/>
                <a:gd name="connsiteY6" fmla="*/ 5561 h 11122"/>
                <a:gd name="connsiteX7" fmla="*/ 5283 w 7785"/>
                <a:gd name="connsiteY7" fmla="*/ 0 h 11122"/>
                <a:gd name="connsiteX8" fmla="*/ 0 w 7785"/>
                <a:gd name="connsiteY8" fmla="*/ 5561 h 11122"/>
                <a:gd name="connsiteX9" fmla="*/ 2781 w 7785"/>
                <a:gd name="connsiteY9" fmla="*/ 5561 h 11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5" h="11122">
                  <a:moveTo>
                    <a:pt x="2781" y="5561"/>
                  </a:moveTo>
                  <a:lnTo>
                    <a:pt x="5283" y="2781"/>
                  </a:lnTo>
                  <a:lnTo>
                    <a:pt x="5283" y="8342"/>
                  </a:lnTo>
                  <a:lnTo>
                    <a:pt x="2781" y="5561"/>
                  </a:lnTo>
                  <a:lnTo>
                    <a:pt x="0" y="5561"/>
                  </a:lnTo>
                  <a:cubicBezTo>
                    <a:pt x="0" y="8342"/>
                    <a:pt x="2781" y="11122"/>
                    <a:pt x="5283" y="11122"/>
                  </a:cubicBezTo>
                  <a:cubicBezTo>
                    <a:pt x="7786" y="11122"/>
                    <a:pt x="7786" y="8342"/>
                    <a:pt x="7786" y="5561"/>
                  </a:cubicBezTo>
                  <a:cubicBezTo>
                    <a:pt x="7786" y="2781"/>
                    <a:pt x="7786" y="0"/>
                    <a:pt x="5283" y="0"/>
                  </a:cubicBezTo>
                  <a:cubicBezTo>
                    <a:pt x="2781" y="0"/>
                    <a:pt x="0" y="2781"/>
                    <a:pt x="0" y="5561"/>
                  </a:cubicBezTo>
                  <a:lnTo>
                    <a:pt x="2781" y="556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7" name="Freeform: Shape 1823">
              <a:extLst>
                <a:ext uri="{FF2B5EF4-FFF2-40B4-BE49-F238E27FC236}">
                  <a16:creationId xmlns:a16="http://schemas.microsoft.com/office/drawing/2014/main" id="{81EA39DF-4531-E2A3-F959-ABB0D45F5A55}"/>
                </a:ext>
              </a:extLst>
            </p:cNvPr>
            <p:cNvSpPr/>
            <p:nvPr/>
          </p:nvSpPr>
          <p:spPr>
            <a:xfrm>
              <a:off x="6243076" y="5431810"/>
              <a:ext cx="25010" cy="26123"/>
            </a:xfrm>
            <a:custGeom>
              <a:avLst/>
              <a:gdLst>
                <a:gd name="connsiteX0" fmla="*/ 0 w 25011"/>
                <a:gd name="connsiteY0" fmla="*/ 13062 h 26123"/>
                <a:gd name="connsiteX1" fmla="*/ 12499 w 25011"/>
                <a:gd name="connsiteY1" fmla="*/ 0 h 26123"/>
                <a:gd name="connsiteX2" fmla="*/ 25011 w 25011"/>
                <a:gd name="connsiteY2" fmla="*/ 13062 h 26123"/>
                <a:gd name="connsiteX3" fmla="*/ 12499 w 25011"/>
                <a:gd name="connsiteY3" fmla="*/ 26123 h 26123"/>
                <a:gd name="connsiteX4" fmla="*/ 0 w 25011"/>
                <a:gd name="connsiteY4" fmla="*/ 13055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11" h="26123">
                  <a:moveTo>
                    <a:pt x="0" y="13062"/>
                  </a:moveTo>
                  <a:cubicBezTo>
                    <a:pt x="0" y="6110"/>
                    <a:pt x="5839" y="0"/>
                    <a:pt x="12499" y="0"/>
                  </a:cubicBezTo>
                  <a:cubicBezTo>
                    <a:pt x="19450" y="0"/>
                    <a:pt x="25011" y="6117"/>
                    <a:pt x="25011" y="13062"/>
                  </a:cubicBezTo>
                  <a:cubicBezTo>
                    <a:pt x="25011" y="20291"/>
                    <a:pt x="19450" y="26123"/>
                    <a:pt x="12499" y="26123"/>
                  </a:cubicBezTo>
                  <a:cubicBezTo>
                    <a:pt x="5832" y="26123"/>
                    <a:pt x="0" y="20284"/>
                    <a:pt x="0" y="13055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8" name="Freeform: Shape 1824">
              <a:extLst>
                <a:ext uri="{FF2B5EF4-FFF2-40B4-BE49-F238E27FC236}">
                  <a16:creationId xmlns:a16="http://schemas.microsoft.com/office/drawing/2014/main" id="{00B29764-63AD-A041-FC0F-CBF8AE334AED}"/>
                </a:ext>
              </a:extLst>
            </p:cNvPr>
            <p:cNvSpPr/>
            <p:nvPr/>
          </p:nvSpPr>
          <p:spPr>
            <a:xfrm>
              <a:off x="6245850" y="5438477"/>
              <a:ext cx="7785" cy="5561"/>
            </a:xfrm>
            <a:custGeom>
              <a:avLst/>
              <a:gdLst>
                <a:gd name="connsiteX0" fmla="*/ 7 w 7785"/>
                <a:gd name="connsiteY0" fmla="*/ 2781 h 5561"/>
                <a:gd name="connsiteX1" fmla="*/ 3893 w 7785"/>
                <a:gd name="connsiteY1" fmla="*/ 0 h 5561"/>
                <a:gd name="connsiteX2" fmla="*/ 7786 w 7785"/>
                <a:gd name="connsiteY2" fmla="*/ 2781 h 5561"/>
                <a:gd name="connsiteX3" fmla="*/ 3893 w 7785"/>
                <a:gd name="connsiteY3" fmla="*/ 5561 h 5561"/>
                <a:gd name="connsiteX4" fmla="*/ 0 w 7785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5" h="5561">
                  <a:moveTo>
                    <a:pt x="7" y="2781"/>
                  </a:moveTo>
                  <a:cubicBezTo>
                    <a:pt x="7" y="1390"/>
                    <a:pt x="1953" y="0"/>
                    <a:pt x="3893" y="0"/>
                  </a:cubicBezTo>
                  <a:cubicBezTo>
                    <a:pt x="6117" y="0"/>
                    <a:pt x="7786" y="1390"/>
                    <a:pt x="7786" y="2781"/>
                  </a:cubicBezTo>
                  <a:cubicBezTo>
                    <a:pt x="7786" y="4449"/>
                    <a:pt x="6117" y="5561"/>
                    <a:pt x="3893" y="5561"/>
                  </a:cubicBezTo>
                  <a:cubicBezTo>
                    <a:pt x="1946" y="5561"/>
                    <a:pt x="0" y="4449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9" name="Freeform: Shape 1825">
              <a:extLst>
                <a:ext uri="{FF2B5EF4-FFF2-40B4-BE49-F238E27FC236}">
                  <a16:creationId xmlns:a16="http://schemas.microsoft.com/office/drawing/2014/main" id="{24907857-958B-F0B6-35AF-2048B74DE308}"/>
                </a:ext>
              </a:extLst>
            </p:cNvPr>
            <p:cNvSpPr/>
            <p:nvPr/>
          </p:nvSpPr>
          <p:spPr>
            <a:xfrm>
              <a:off x="6245850" y="5434583"/>
              <a:ext cx="7785" cy="12233"/>
            </a:xfrm>
            <a:custGeom>
              <a:avLst/>
              <a:gdLst>
                <a:gd name="connsiteX0" fmla="*/ 7 w 7785"/>
                <a:gd name="connsiteY0" fmla="*/ 6117 h 12234"/>
                <a:gd name="connsiteX1" fmla="*/ 2788 w 7785"/>
                <a:gd name="connsiteY1" fmla="*/ 6117 h 12234"/>
                <a:gd name="connsiteX2" fmla="*/ 5283 w 7785"/>
                <a:gd name="connsiteY2" fmla="*/ 3059 h 12234"/>
                <a:gd name="connsiteX3" fmla="*/ 5283 w 7785"/>
                <a:gd name="connsiteY3" fmla="*/ 9176 h 12234"/>
                <a:gd name="connsiteX4" fmla="*/ 2781 w 7785"/>
                <a:gd name="connsiteY4" fmla="*/ 6117 h 12234"/>
                <a:gd name="connsiteX5" fmla="*/ 0 w 7785"/>
                <a:gd name="connsiteY5" fmla="*/ 6117 h 12234"/>
                <a:gd name="connsiteX6" fmla="*/ 5283 w 7785"/>
                <a:gd name="connsiteY6" fmla="*/ 12234 h 12234"/>
                <a:gd name="connsiteX7" fmla="*/ 7786 w 7785"/>
                <a:gd name="connsiteY7" fmla="*/ 6117 h 12234"/>
                <a:gd name="connsiteX8" fmla="*/ 5283 w 7785"/>
                <a:gd name="connsiteY8" fmla="*/ 0 h 12234"/>
                <a:gd name="connsiteX9" fmla="*/ 0 w 7785"/>
                <a:gd name="connsiteY9" fmla="*/ 6117 h 12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5" h="12234">
                  <a:moveTo>
                    <a:pt x="7" y="6117"/>
                  </a:moveTo>
                  <a:lnTo>
                    <a:pt x="2788" y="6117"/>
                  </a:lnTo>
                  <a:lnTo>
                    <a:pt x="5283" y="3059"/>
                  </a:lnTo>
                  <a:lnTo>
                    <a:pt x="5283" y="9176"/>
                  </a:lnTo>
                  <a:lnTo>
                    <a:pt x="2781" y="6117"/>
                  </a:lnTo>
                  <a:lnTo>
                    <a:pt x="0" y="6117"/>
                  </a:lnTo>
                  <a:cubicBezTo>
                    <a:pt x="0" y="9176"/>
                    <a:pt x="2781" y="12234"/>
                    <a:pt x="5283" y="12234"/>
                  </a:cubicBezTo>
                  <a:cubicBezTo>
                    <a:pt x="5283" y="12234"/>
                    <a:pt x="7786" y="9176"/>
                    <a:pt x="7786" y="6117"/>
                  </a:cubicBezTo>
                  <a:cubicBezTo>
                    <a:pt x="7786" y="3059"/>
                    <a:pt x="5283" y="0"/>
                    <a:pt x="5283" y="0"/>
                  </a:cubicBezTo>
                  <a:cubicBezTo>
                    <a:pt x="2781" y="0"/>
                    <a:pt x="0" y="3059"/>
                    <a:pt x="0" y="6117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0" name="Freeform: Shape 1826">
              <a:extLst>
                <a:ext uri="{FF2B5EF4-FFF2-40B4-BE49-F238E27FC236}">
                  <a16:creationId xmlns:a16="http://schemas.microsoft.com/office/drawing/2014/main" id="{10EE9C2E-4B42-D07D-E456-1C774D267CE4}"/>
                </a:ext>
              </a:extLst>
            </p:cNvPr>
            <p:cNvSpPr/>
            <p:nvPr/>
          </p:nvSpPr>
          <p:spPr>
            <a:xfrm>
              <a:off x="6203071" y="5441254"/>
              <a:ext cx="23897" cy="25010"/>
            </a:xfrm>
            <a:custGeom>
              <a:avLst/>
              <a:gdLst>
                <a:gd name="connsiteX0" fmla="*/ 0 w 23898"/>
                <a:gd name="connsiteY0" fmla="*/ 12506 h 25011"/>
                <a:gd name="connsiteX1" fmla="*/ 11949 w 23898"/>
                <a:gd name="connsiteY1" fmla="*/ 0 h 25011"/>
                <a:gd name="connsiteX2" fmla="*/ 23899 w 23898"/>
                <a:gd name="connsiteY2" fmla="*/ 12512 h 25011"/>
                <a:gd name="connsiteX3" fmla="*/ 11949 w 23898"/>
                <a:gd name="connsiteY3" fmla="*/ 25011 h 25011"/>
                <a:gd name="connsiteX4" fmla="*/ 0 w 23898"/>
                <a:gd name="connsiteY4" fmla="*/ 12506 h 25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5011">
                  <a:moveTo>
                    <a:pt x="0" y="12506"/>
                  </a:moveTo>
                  <a:cubicBezTo>
                    <a:pt x="0" y="5832"/>
                    <a:pt x="5561" y="0"/>
                    <a:pt x="11949" y="0"/>
                  </a:cubicBezTo>
                  <a:cubicBezTo>
                    <a:pt x="18623" y="0"/>
                    <a:pt x="23899" y="5839"/>
                    <a:pt x="23899" y="12512"/>
                  </a:cubicBezTo>
                  <a:cubicBezTo>
                    <a:pt x="23899" y="19450"/>
                    <a:pt x="18616" y="25011"/>
                    <a:pt x="11949" y="25011"/>
                  </a:cubicBezTo>
                  <a:cubicBezTo>
                    <a:pt x="5554" y="25011"/>
                    <a:pt x="0" y="19450"/>
                    <a:pt x="0" y="12506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1" name="Freeform: Shape 1827">
              <a:extLst>
                <a:ext uri="{FF2B5EF4-FFF2-40B4-BE49-F238E27FC236}">
                  <a16:creationId xmlns:a16="http://schemas.microsoft.com/office/drawing/2014/main" id="{A563DA3F-2FE7-ECCC-8A33-0633235F6779}"/>
                </a:ext>
              </a:extLst>
            </p:cNvPr>
            <p:cNvSpPr/>
            <p:nvPr/>
          </p:nvSpPr>
          <p:spPr>
            <a:xfrm>
              <a:off x="6208075" y="5446806"/>
              <a:ext cx="5561" cy="5561"/>
            </a:xfrm>
            <a:custGeom>
              <a:avLst/>
              <a:gdLst>
                <a:gd name="connsiteX0" fmla="*/ 0 w 5561"/>
                <a:gd name="connsiteY0" fmla="*/ 2781 h 5561"/>
                <a:gd name="connsiteX1" fmla="*/ 2781 w 5561"/>
                <a:gd name="connsiteY1" fmla="*/ 0 h 5561"/>
                <a:gd name="connsiteX2" fmla="*/ 5561 w 5561"/>
                <a:gd name="connsiteY2" fmla="*/ 2781 h 5561"/>
                <a:gd name="connsiteX3" fmla="*/ 2781 w 5561"/>
                <a:gd name="connsiteY3" fmla="*/ 5561 h 5561"/>
                <a:gd name="connsiteX4" fmla="*/ 0 w 5561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5561">
                  <a:moveTo>
                    <a:pt x="0" y="2781"/>
                  </a:moveTo>
                  <a:cubicBezTo>
                    <a:pt x="0" y="1390"/>
                    <a:pt x="1390" y="0"/>
                    <a:pt x="2781" y="0"/>
                  </a:cubicBezTo>
                  <a:cubicBezTo>
                    <a:pt x="4449" y="0"/>
                    <a:pt x="5561" y="1390"/>
                    <a:pt x="5561" y="2781"/>
                  </a:cubicBezTo>
                  <a:cubicBezTo>
                    <a:pt x="5561" y="4449"/>
                    <a:pt x="4449" y="5561"/>
                    <a:pt x="2781" y="5561"/>
                  </a:cubicBezTo>
                  <a:cubicBezTo>
                    <a:pt x="1245" y="5561"/>
                    <a:pt x="0" y="4316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2" name="Freeform: Shape 1828">
              <a:extLst>
                <a:ext uri="{FF2B5EF4-FFF2-40B4-BE49-F238E27FC236}">
                  <a16:creationId xmlns:a16="http://schemas.microsoft.com/office/drawing/2014/main" id="{F55669DD-53DA-37F2-50BC-2889908297FD}"/>
                </a:ext>
              </a:extLst>
            </p:cNvPr>
            <p:cNvSpPr/>
            <p:nvPr/>
          </p:nvSpPr>
          <p:spPr>
            <a:xfrm>
              <a:off x="6205283" y="5444035"/>
              <a:ext cx="11122" cy="11122"/>
            </a:xfrm>
            <a:custGeom>
              <a:avLst/>
              <a:gdLst>
                <a:gd name="connsiteX0" fmla="*/ 2788 w 11122"/>
                <a:gd name="connsiteY0" fmla="*/ 5561 h 11122"/>
                <a:gd name="connsiteX1" fmla="*/ 5568 w 11122"/>
                <a:gd name="connsiteY1" fmla="*/ 2781 h 11122"/>
                <a:gd name="connsiteX2" fmla="*/ 8349 w 11122"/>
                <a:gd name="connsiteY2" fmla="*/ 5561 h 11122"/>
                <a:gd name="connsiteX3" fmla="*/ 5568 w 11122"/>
                <a:gd name="connsiteY3" fmla="*/ 8342 h 11122"/>
                <a:gd name="connsiteX4" fmla="*/ 2788 w 11122"/>
                <a:gd name="connsiteY4" fmla="*/ 5561 h 11122"/>
                <a:gd name="connsiteX5" fmla="*/ 7 w 11122"/>
                <a:gd name="connsiteY5" fmla="*/ 5561 h 11122"/>
                <a:gd name="connsiteX6" fmla="*/ 5568 w 11122"/>
                <a:gd name="connsiteY6" fmla="*/ 11122 h 11122"/>
                <a:gd name="connsiteX7" fmla="*/ 11122 w 11122"/>
                <a:gd name="connsiteY7" fmla="*/ 5561 h 11122"/>
                <a:gd name="connsiteX8" fmla="*/ 5561 w 11122"/>
                <a:gd name="connsiteY8" fmla="*/ 0 h 11122"/>
                <a:gd name="connsiteX9" fmla="*/ 0 w 11122"/>
                <a:gd name="connsiteY9" fmla="*/ 5561 h 11122"/>
                <a:gd name="connsiteX10" fmla="*/ 2781 w 11122"/>
                <a:gd name="connsiteY10" fmla="*/ 5561 h 11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22" h="11122">
                  <a:moveTo>
                    <a:pt x="2788" y="5561"/>
                  </a:moveTo>
                  <a:lnTo>
                    <a:pt x="5568" y="2781"/>
                  </a:lnTo>
                  <a:lnTo>
                    <a:pt x="8349" y="5561"/>
                  </a:lnTo>
                  <a:lnTo>
                    <a:pt x="5568" y="8342"/>
                  </a:lnTo>
                  <a:lnTo>
                    <a:pt x="2788" y="5561"/>
                  </a:lnTo>
                  <a:lnTo>
                    <a:pt x="7" y="5561"/>
                  </a:lnTo>
                  <a:cubicBezTo>
                    <a:pt x="7" y="8342"/>
                    <a:pt x="2788" y="11122"/>
                    <a:pt x="5568" y="11122"/>
                  </a:cubicBezTo>
                  <a:cubicBezTo>
                    <a:pt x="8349" y="11122"/>
                    <a:pt x="11122" y="8342"/>
                    <a:pt x="11122" y="5561"/>
                  </a:cubicBezTo>
                  <a:cubicBezTo>
                    <a:pt x="11122" y="2781"/>
                    <a:pt x="8342" y="0"/>
                    <a:pt x="5561" y="0"/>
                  </a:cubicBezTo>
                  <a:cubicBezTo>
                    <a:pt x="2781" y="0"/>
                    <a:pt x="0" y="2781"/>
                    <a:pt x="0" y="5561"/>
                  </a:cubicBezTo>
                  <a:lnTo>
                    <a:pt x="2781" y="556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3" name="Freeform: Shape 1829">
              <a:extLst>
                <a:ext uri="{FF2B5EF4-FFF2-40B4-BE49-F238E27FC236}">
                  <a16:creationId xmlns:a16="http://schemas.microsoft.com/office/drawing/2014/main" id="{4B7E0E84-3AA9-9D33-8F54-969A9B3C0C8E}"/>
                </a:ext>
              </a:extLst>
            </p:cNvPr>
            <p:cNvSpPr/>
            <p:nvPr/>
          </p:nvSpPr>
          <p:spPr>
            <a:xfrm>
              <a:off x="6324224" y="5366780"/>
              <a:ext cx="26677" cy="25010"/>
            </a:xfrm>
            <a:custGeom>
              <a:avLst/>
              <a:gdLst>
                <a:gd name="connsiteX0" fmla="*/ 0 w 26679"/>
                <a:gd name="connsiteY0" fmla="*/ 12513 h 25011"/>
                <a:gd name="connsiteX1" fmla="*/ 13333 w 26679"/>
                <a:gd name="connsiteY1" fmla="*/ 0 h 25011"/>
                <a:gd name="connsiteX2" fmla="*/ 26679 w 26679"/>
                <a:gd name="connsiteY2" fmla="*/ 12513 h 25011"/>
                <a:gd name="connsiteX3" fmla="*/ 13333 w 26679"/>
                <a:gd name="connsiteY3" fmla="*/ 25011 h 25011"/>
                <a:gd name="connsiteX4" fmla="*/ 0 w 26679"/>
                <a:gd name="connsiteY4" fmla="*/ 12513 h 25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9" h="25011">
                  <a:moveTo>
                    <a:pt x="0" y="12513"/>
                  </a:moveTo>
                  <a:cubicBezTo>
                    <a:pt x="0" y="5839"/>
                    <a:pt x="6110" y="0"/>
                    <a:pt x="13333" y="0"/>
                  </a:cubicBezTo>
                  <a:cubicBezTo>
                    <a:pt x="20840" y="0"/>
                    <a:pt x="26679" y="5839"/>
                    <a:pt x="26679" y="12513"/>
                  </a:cubicBezTo>
                  <a:cubicBezTo>
                    <a:pt x="26679" y="19457"/>
                    <a:pt x="20840" y="25011"/>
                    <a:pt x="13333" y="25011"/>
                  </a:cubicBezTo>
                  <a:cubicBezTo>
                    <a:pt x="6110" y="25011"/>
                    <a:pt x="0" y="19457"/>
                    <a:pt x="0" y="12513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4" name="Freeform: Shape 1830">
              <a:extLst>
                <a:ext uri="{FF2B5EF4-FFF2-40B4-BE49-F238E27FC236}">
                  <a16:creationId xmlns:a16="http://schemas.microsoft.com/office/drawing/2014/main" id="{0339312D-D9D5-73AC-2D1A-00D32A4E2DE3}"/>
                </a:ext>
              </a:extLst>
            </p:cNvPr>
            <p:cNvSpPr/>
            <p:nvPr/>
          </p:nvSpPr>
          <p:spPr>
            <a:xfrm>
              <a:off x="6329778" y="5372342"/>
              <a:ext cx="7785" cy="5561"/>
            </a:xfrm>
            <a:custGeom>
              <a:avLst/>
              <a:gdLst>
                <a:gd name="connsiteX0" fmla="*/ 0 w 7785"/>
                <a:gd name="connsiteY0" fmla="*/ 2781 h 5561"/>
                <a:gd name="connsiteX1" fmla="*/ 3893 w 7785"/>
                <a:gd name="connsiteY1" fmla="*/ 0 h 5561"/>
                <a:gd name="connsiteX2" fmla="*/ 7786 w 7785"/>
                <a:gd name="connsiteY2" fmla="*/ 2781 h 5561"/>
                <a:gd name="connsiteX3" fmla="*/ 3893 w 7785"/>
                <a:gd name="connsiteY3" fmla="*/ 5561 h 5561"/>
                <a:gd name="connsiteX4" fmla="*/ 0 w 7785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5" h="5561">
                  <a:moveTo>
                    <a:pt x="0" y="2781"/>
                  </a:moveTo>
                  <a:cubicBezTo>
                    <a:pt x="0" y="1390"/>
                    <a:pt x="1946" y="0"/>
                    <a:pt x="3893" y="0"/>
                  </a:cubicBezTo>
                  <a:cubicBezTo>
                    <a:pt x="6117" y="0"/>
                    <a:pt x="7786" y="1390"/>
                    <a:pt x="7786" y="2781"/>
                  </a:cubicBezTo>
                  <a:cubicBezTo>
                    <a:pt x="7786" y="4449"/>
                    <a:pt x="6117" y="5561"/>
                    <a:pt x="3893" y="5561"/>
                  </a:cubicBezTo>
                  <a:cubicBezTo>
                    <a:pt x="1946" y="5561"/>
                    <a:pt x="0" y="4449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5" name="Freeform: Shape 1831">
              <a:extLst>
                <a:ext uri="{FF2B5EF4-FFF2-40B4-BE49-F238E27FC236}">
                  <a16:creationId xmlns:a16="http://schemas.microsoft.com/office/drawing/2014/main" id="{26F6170A-93E3-A7EE-3B30-9EE4D784C653}"/>
                </a:ext>
              </a:extLst>
            </p:cNvPr>
            <p:cNvSpPr/>
            <p:nvPr/>
          </p:nvSpPr>
          <p:spPr>
            <a:xfrm>
              <a:off x="6329778" y="5369554"/>
              <a:ext cx="7785" cy="11122"/>
            </a:xfrm>
            <a:custGeom>
              <a:avLst/>
              <a:gdLst>
                <a:gd name="connsiteX0" fmla="*/ 0 w 7785"/>
                <a:gd name="connsiteY0" fmla="*/ 5561 h 11122"/>
                <a:gd name="connsiteX1" fmla="*/ 2781 w 7785"/>
                <a:gd name="connsiteY1" fmla="*/ 5561 h 11122"/>
                <a:gd name="connsiteX2" fmla="*/ 5283 w 7785"/>
                <a:gd name="connsiteY2" fmla="*/ 2781 h 11122"/>
                <a:gd name="connsiteX3" fmla="*/ 5283 w 7785"/>
                <a:gd name="connsiteY3" fmla="*/ 8342 h 11122"/>
                <a:gd name="connsiteX4" fmla="*/ 2781 w 7785"/>
                <a:gd name="connsiteY4" fmla="*/ 5561 h 11122"/>
                <a:gd name="connsiteX5" fmla="*/ 0 w 7785"/>
                <a:gd name="connsiteY5" fmla="*/ 5561 h 11122"/>
                <a:gd name="connsiteX6" fmla="*/ 5283 w 7785"/>
                <a:gd name="connsiteY6" fmla="*/ 11122 h 11122"/>
                <a:gd name="connsiteX7" fmla="*/ 7786 w 7785"/>
                <a:gd name="connsiteY7" fmla="*/ 5561 h 11122"/>
                <a:gd name="connsiteX8" fmla="*/ 5283 w 7785"/>
                <a:gd name="connsiteY8" fmla="*/ 0 h 11122"/>
                <a:gd name="connsiteX9" fmla="*/ 0 w 7785"/>
                <a:gd name="connsiteY9" fmla="*/ 5561 h 11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5" h="11122">
                  <a:moveTo>
                    <a:pt x="0" y="5561"/>
                  </a:moveTo>
                  <a:lnTo>
                    <a:pt x="2781" y="5561"/>
                  </a:lnTo>
                  <a:lnTo>
                    <a:pt x="5283" y="2781"/>
                  </a:lnTo>
                  <a:lnTo>
                    <a:pt x="5283" y="8342"/>
                  </a:lnTo>
                  <a:lnTo>
                    <a:pt x="2781" y="5561"/>
                  </a:lnTo>
                  <a:lnTo>
                    <a:pt x="0" y="5561"/>
                  </a:lnTo>
                  <a:cubicBezTo>
                    <a:pt x="0" y="8342"/>
                    <a:pt x="2781" y="11122"/>
                    <a:pt x="5283" y="11122"/>
                  </a:cubicBezTo>
                  <a:cubicBezTo>
                    <a:pt x="5283" y="11122"/>
                    <a:pt x="7786" y="8342"/>
                    <a:pt x="7786" y="5561"/>
                  </a:cubicBezTo>
                  <a:cubicBezTo>
                    <a:pt x="7786" y="2781"/>
                    <a:pt x="5283" y="0"/>
                    <a:pt x="5283" y="0"/>
                  </a:cubicBezTo>
                  <a:cubicBezTo>
                    <a:pt x="2781" y="0"/>
                    <a:pt x="0" y="2781"/>
                    <a:pt x="0" y="556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6" name="Freeform: Shape 1832">
              <a:extLst>
                <a:ext uri="{FF2B5EF4-FFF2-40B4-BE49-F238E27FC236}">
                  <a16:creationId xmlns:a16="http://schemas.microsoft.com/office/drawing/2014/main" id="{2F814652-F56A-B731-B119-42E43A33F946}"/>
                </a:ext>
              </a:extLst>
            </p:cNvPr>
            <p:cNvSpPr/>
            <p:nvPr/>
          </p:nvSpPr>
          <p:spPr>
            <a:xfrm>
              <a:off x="6310895" y="5196687"/>
              <a:ext cx="26677" cy="28339"/>
            </a:xfrm>
            <a:custGeom>
              <a:avLst/>
              <a:gdLst>
                <a:gd name="connsiteX0" fmla="*/ 7 w 26679"/>
                <a:gd name="connsiteY0" fmla="*/ 14167 h 28340"/>
                <a:gd name="connsiteX1" fmla="*/ 13347 w 26679"/>
                <a:gd name="connsiteY1" fmla="*/ 0 h 28340"/>
                <a:gd name="connsiteX2" fmla="*/ 26679 w 26679"/>
                <a:gd name="connsiteY2" fmla="*/ 14167 h 28340"/>
                <a:gd name="connsiteX3" fmla="*/ 13347 w 26679"/>
                <a:gd name="connsiteY3" fmla="*/ 28341 h 28340"/>
                <a:gd name="connsiteX4" fmla="*/ 0 w 26679"/>
                <a:gd name="connsiteY4" fmla="*/ 14167 h 2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9" h="28340">
                  <a:moveTo>
                    <a:pt x="7" y="14167"/>
                  </a:moveTo>
                  <a:cubicBezTo>
                    <a:pt x="7" y="6381"/>
                    <a:pt x="6124" y="0"/>
                    <a:pt x="13347" y="0"/>
                  </a:cubicBezTo>
                  <a:cubicBezTo>
                    <a:pt x="20847" y="0"/>
                    <a:pt x="26679" y="6388"/>
                    <a:pt x="26679" y="14167"/>
                  </a:cubicBezTo>
                  <a:cubicBezTo>
                    <a:pt x="26679" y="22231"/>
                    <a:pt x="20840" y="28341"/>
                    <a:pt x="13347" y="28341"/>
                  </a:cubicBezTo>
                  <a:cubicBezTo>
                    <a:pt x="6117" y="28341"/>
                    <a:pt x="0" y="22224"/>
                    <a:pt x="0" y="14167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7" name="Freeform: Shape 1833">
              <a:extLst>
                <a:ext uri="{FF2B5EF4-FFF2-40B4-BE49-F238E27FC236}">
                  <a16:creationId xmlns:a16="http://schemas.microsoft.com/office/drawing/2014/main" id="{2AB21FF7-D571-5FD2-DC14-ADA145917E52}"/>
                </a:ext>
              </a:extLst>
            </p:cNvPr>
            <p:cNvSpPr/>
            <p:nvPr/>
          </p:nvSpPr>
          <p:spPr>
            <a:xfrm>
              <a:off x="6315936" y="5205571"/>
              <a:ext cx="5561" cy="5561"/>
            </a:xfrm>
            <a:custGeom>
              <a:avLst/>
              <a:gdLst>
                <a:gd name="connsiteX0" fmla="*/ 0 w 5561"/>
                <a:gd name="connsiteY0" fmla="*/ 2781 h 5561"/>
                <a:gd name="connsiteX1" fmla="*/ 2781 w 5561"/>
                <a:gd name="connsiteY1" fmla="*/ 0 h 5561"/>
                <a:gd name="connsiteX2" fmla="*/ 5561 w 5561"/>
                <a:gd name="connsiteY2" fmla="*/ 2781 h 5561"/>
                <a:gd name="connsiteX3" fmla="*/ 2781 w 5561"/>
                <a:gd name="connsiteY3" fmla="*/ 5561 h 5561"/>
                <a:gd name="connsiteX4" fmla="*/ 0 w 5561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5561">
                  <a:moveTo>
                    <a:pt x="0" y="2781"/>
                  </a:moveTo>
                  <a:cubicBezTo>
                    <a:pt x="0" y="1390"/>
                    <a:pt x="1390" y="0"/>
                    <a:pt x="2781" y="0"/>
                  </a:cubicBezTo>
                  <a:cubicBezTo>
                    <a:pt x="4449" y="0"/>
                    <a:pt x="5561" y="1390"/>
                    <a:pt x="5561" y="2781"/>
                  </a:cubicBezTo>
                  <a:cubicBezTo>
                    <a:pt x="5561" y="4449"/>
                    <a:pt x="4449" y="5561"/>
                    <a:pt x="2781" y="5561"/>
                  </a:cubicBezTo>
                  <a:cubicBezTo>
                    <a:pt x="1245" y="5561"/>
                    <a:pt x="0" y="4316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8" name="Freeform: Shape 1834">
              <a:extLst>
                <a:ext uri="{FF2B5EF4-FFF2-40B4-BE49-F238E27FC236}">
                  <a16:creationId xmlns:a16="http://schemas.microsoft.com/office/drawing/2014/main" id="{9C5E67A4-8114-0575-EA5E-C55E0246726A}"/>
                </a:ext>
              </a:extLst>
            </p:cNvPr>
            <p:cNvSpPr/>
            <p:nvPr/>
          </p:nvSpPr>
          <p:spPr>
            <a:xfrm>
              <a:off x="6315972" y="5202797"/>
              <a:ext cx="8341" cy="11115"/>
            </a:xfrm>
            <a:custGeom>
              <a:avLst/>
              <a:gdLst>
                <a:gd name="connsiteX0" fmla="*/ 0 w 8341"/>
                <a:gd name="connsiteY0" fmla="*/ 5554 h 11115"/>
                <a:gd name="connsiteX1" fmla="*/ 2781 w 8341"/>
                <a:gd name="connsiteY1" fmla="*/ 5554 h 11115"/>
                <a:gd name="connsiteX2" fmla="*/ 2781 w 8341"/>
                <a:gd name="connsiteY2" fmla="*/ 2774 h 11115"/>
                <a:gd name="connsiteX3" fmla="*/ 5561 w 8341"/>
                <a:gd name="connsiteY3" fmla="*/ 5554 h 11115"/>
                <a:gd name="connsiteX4" fmla="*/ 2781 w 8341"/>
                <a:gd name="connsiteY4" fmla="*/ 8335 h 11115"/>
                <a:gd name="connsiteX5" fmla="*/ 2781 w 8341"/>
                <a:gd name="connsiteY5" fmla="*/ 5554 h 11115"/>
                <a:gd name="connsiteX6" fmla="*/ 0 w 8341"/>
                <a:gd name="connsiteY6" fmla="*/ 5554 h 11115"/>
                <a:gd name="connsiteX7" fmla="*/ 2781 w 8341"/>
                <a:gd name="connsiteY7" fmla="*/ 11115 h 11115"/>
                <a:gd name="connsiteX8" fmla="*/ 8342 w 8341"/>
                <a:gd name="connsiteY8" fmla="*/ 5554 h 11115"/>
                <a:gd name="connsiteX9" fmla="*/ 2781 w 8341"/>
                <a:gd name="connsiteY9" fmla="*/ 0 h 11115"/>
                <a:gd name="connsiteX10" fmla="*/ 0 w 8341"/>
                <a:gd name="connsiteY10" fmla="*/ 5561 h 11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341" h="11115">
                  <a:moveTo>
                    <a:pt x="0" y="5554"/>
                  </a:moveTo>
                  <a:lnTo>
                    <a:pt x="2781" y="5554"/>
                  </a:lnTo>
                  <a:lnTo>
                    <a:pt x="2781" y="2774"/>
                  </a:lnTo>
                  <a:lnTo>
                    <a:pt x="5561" y="5554"/>
                  </a:lnTo>
                  <a:lnTo>
                    <a:pt x="2781" y="8335"/>
                  </a:lnTo>
                  <a:lnTo>
                    <a:pt x="2781" y="5554"/>
                  </a:lnTo>
                  <a:lnTo>
                    <a:pt x="0" y="5554"/>
                  </a:lnTo>
                  <a:cubicBezTo>
                    <a:pt x="0" y="8335"/>
                    <a:pt x="0" y="11115"/>
                    <a:pt x="2781" y="11115"/>
                  </a:cubicBezTo>
                  <a:cubicBezTo>
                    <a:pt x="5561" y="11115"/>
                    <a:pt x="8342" y="8335"/>
                    <a:pt x="8342" y="5554"/>
                  </a:cubicBezTo>
                  <a:cubicBezTo>
                    <a:pt x="8342" y="2774"/>
                    <a:pt x="5561" y="0"/>
                    <a:pt x="2781" y="0"/>
                  </a:cubicBezTo>
                  <a:cubicBezTo>
                    <a:pt x="0" y="0"/>
                    <a:pt x="0" y="2781"/>
                    <a:pt x="0" y="556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9" name="Freeform: Shape 1835">
              <a:extLst>
                <a:ext uri="{FF2B5EF4-FFF2-40B4-BE49-F238E27FC236}">
                  <a16:creationId xmlns:a16="http://schemas.microsoft.com/office/drawing/2014/main" id="{F5102971-9F49-422E-843C-3505D9FE4429}"/>
                </a:ext>
              </a:extLst>
            </p:cNvPr>
            <p:cNvSpPr/>
            <p:nvPr/>
          </p:nvSpPr>
          <p:spPr>
            <a:xfrm>
              <a:off x="6367141" y="5171035"/>
              <a:ext cx="24454" cy="28346"/>
            </a:xfrm>
            <a:custGeom>
              <a:avLst/>
              <a:gdLst>
                <a:gd name="connsiteX0" fmla="*/ 0 w 24455"/>
                <a:gd name="connsiteY0" fmla="*/ 14167 h 28347"/>
                <a:gd name="connsiteX1" fmla="*/ 12228 w 24455"/>
                <a:gd name="connsiteY1" fmla="*/ 0 h 28347"/>
                <a:gd name="connsiteX2" fmla="*/ 24455 w 24455"/>
                <a:gd name="connsiteY2" fmla="*/ 14167 h 28347"/>
                <a:gd name="connsiteX3" fmla="*/ 12221 w 24455"/>
                <a:gd name="connsiteY3" fmla="*/ 28348 h 28347"/>
                <a:gd name="connsiteX4" fmla="*/ 0 w 24455"/>
                <a:gd name="connsiteY4" fmla="*/ 14167 h 28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55" h="28347">
                  <a:moveTo>
                    <a:pt x="0" y="14167"/>
                  </a:moveTo>
                  <a:cubicBezTo>
                    <a:pt x="0" y="6388"/>
                    <a:pt x="5561" y="0"/>
                    <a:pt x="12228" y="0"/>
                  </a:cubicBezTo>
                  <a:cubicBezTo>
                    <a:pt x="19179" y="0"/>
                    <a:pt x="24455" y="6395"/>
                    <a:pt x="24455" y="14167"/>
                  </a:cubicBezTo>
                  <a:cubicBezTo>
                    <a:pt x="24455" y="22231"/>
                    <a:pt x="19172" y="28348"/>
                    <a:pt x="12221" y="28348"/>
                  </a:cubicBezTo>
                  <a:cubicBezTo>
                    <a:pt x="5554" y="28348"/>
                    <a:pt x="0" y="22231"/>
                    <a:pt x="0" y="14167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0" name="Freeform: Shape 1836">
              <a:extLst>
                <a:ext uri="{FF2B5EF4-FFF2-40B4-BE49-F238E27FC236}">
                  <a16:creationId xmlns:a16="http://schemas.microsoft.com/office/drawing/2014/main" id="{02CB6630-CB40-8B22-555D-7828C72CB1D0}"/>
                </a:ext>
              </a:extLst>
            </p:cNvPr>
            <p:cNvSpPr/>
            <p:nvPr/>
          </p:nvSpPr>
          <p:spPr>
            <a:xfrm>
              <a:off x="6372694" y="5176767"/>
              <a:ext cx="5561" cy="8341"/>
            </a:xfrm>
            <a:custGeom>
              <a:avLst/>
              <a:gdLst>
                <a:gd name="connsiteX0" fmla="*/ 0 w 5561"/>
                <a:gd name="connsiteY0" fmla="*/ 4171 h 8341"/>
                <a:gd name="connsiteX1" fmla="*/ 2781 w 5561"/>
                <a:gd name="connsiteY1" fmla="*/ 0 h 8341"/>
                <a:gd name="connsiteX2" fmla="*/ 5561 w 5561"/>
                <a:gd name="connsiteY2" fmla="*/ 4171 h 8341"/>
                <a:gd name="connsiteX3" fmla="*/ 2781 w 5561"/>
                <a:gd name="connsiteY3" fmla="*/ 8342 h 8341"/>
                <a:gd name="connsiteX4" fmla="*/ 0 w 5561"/>
                <a:gd name="connsiteY4" fmla="*/ 417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8341">
                  <a:moveTo>
                    <a:pt x="0" y="4171"/>
                  </a:moveTo>
                  <a:cubicBezTo>
                    <a:pt x="0" y="1946"/>
                    <a:pt x="1390" y="0"/>
                    <a:pt x="2781" y="0"/>
                  </a:cubicBezTo>
                  <a:cubicBezTo>
                    <a:pt x="4449" y="0"/>
                    <a:pt x="5561" y="1946"/>
                    <a:pt x="5561" y="4171"/>
                  </a:cubicBezTo>
                  <a:cubicBezTo>
                    <a:pt x="5561" y="6673"/>
                    <a:pt x="4449" y="8342"/>
                    <a:pt x="2781" y="8342"/>
                  </a:cubicBezTo>
                  <a:cubicBezTo>
                    <a:pt x="1390" y="8342"/>
                    <a:pt x="0" y="6673"/>
                    <a:pt x="0" y="417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1" name="Freeform: Shape 1837">
              <a:extLst>
                <a:ext uri="{FF2B5EF4-FFF2-40B4-BE49-F238E27FC236}">
                  <a16:creationId xmlns:a16="http://schemas.microsoft.com/office/drawing/2014/main" id="{E60897A0-8DCE-A9B2-31F9-CB2712EB61E1}"/>
                </a:ext>
              </a:extLst>
            </p:cNvPr>
            <p:cNvSpPr/>
            <p:nvPr/>
          </p:nvSpPr>
          <p:spPr>
            <a:xfrm>
              <a:off x="6370054" y="5176876"/>
              <a:ext cx="8341" cy="8341"/>
            </a:xfrm>
            <a:custGeom>
              <a:avLst/>
              <a:gdLst>
                <a:gd name="connsiteX0" fmla="*/ 2781 w 8341"/>
                <a:gd name="connsiteY0" fmla="*/ 5561 h 8341"/>
                <a:gd name="connsiteX1" fmla="*/ 5561 w 8341"/>
                <a:gd name="connsiteY1" fmla="*/ 2781 h 8341"/>
                <a:gd name="connsiteX2" fmla="*/ 5561 w 8341"/>
                <a:gd name="connsiteY2" fmla="*/ 5561 h 8341"/>
                <a:gd name="connsiteX3" fmla="*/ 0 w 8341"/>
                <a:gd name="connsiteY3" fmla="*/ 5561 h 8341"/>
                <a:gd name="connsiteX4" fmla="*/ 5561 w 8341"/>
                <a:gd name="connsiteY4" fmla="*/ 8342 h 8341"/>
                <a:gd name="connsiteX5" fmla="*/ 8342 w 8341"/>
                <a:gd name="connsiteY5" fmla="*/ 5561 h 8341"/>
                <a:gd name="connsiteX6" fmla="*/ 5561 w 8341"/>
                <a:gd name="connsiteY6" fmla="*/ 0 h 8341"/>
                <a:gd name="connsiteX7" fmla="*/ 0 w 8341"/>
                <a:gd name="connsiteY7" fmla="*/ 5561 h 8341"/>
                <a:gd name="connsiteX8" fmla="*/ 2781 w 8341"/>
                <a:gd name="connsiteY8" fmla="*/ 556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41" h="8341">
                  <a:moveTo>
                    <a:pt x="2781" y="5561"/>
                  </a:moveTo>
                  <a:lnTo>
                    <a:pt x="5561" y="2781"/>
                  </a:lnTo>
                  <a:lnTo>
                    <a:pt x="5561" y="5561"/>
                  </a:lnTo>
                  <a:lnTo>
                    <a:pt x="0" y="5561"/>
                  </a:lnTo>
                  <a:cubicBezTo>
                    <a:pt x="0" y="8342"/>
                    <a:pt x="2781" y="8342"/>
                    <a:pt x="5561" y="8342"/>
                  </a:cubicBezTo>
                  <a:cubicBezTo>
                    <a:pt x="8342" y="8342"/>
                    <a:pt x="8342" y="8342"/>
                    <a:pt x="8342" y="5561"/>
                  </a:cubicBezTo>
                  <a:cubicBezTo>
                    <a:pt x="8342" y="2781"/>
                    <a:pt x="8342" y="0"/>
                    <a:pt x="5561" y="0"/>
                  </a:cubicBezTo>
                  <a:cubicBezTo>
                    <a:pt x="2781" y="0"/>
                    <a:pt x="0" y="2781"/>
                    <a:pt x="0" y="5561"/>
                  </a:cubicBezTo>
                  <a:lnTo>
                    <a:pt x="2781" y="556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extBox 138">
            <a:extLst>
              <a:ext uri="{FF2B5EF4-FFF2-40B4-BE49-F238E27FC236}">
                <a16:creationId xmlns:a16="http://schemas.microsoft.com/office/drawing/2014/main" id="{1358B1EB-43AB-6823-A3C1-5218A8D7DDBE}"/>
              </a:ext>
            </a:extLst>
          </p:cNvPr>
          <p:cNvSpPr txBox="1"/>
          <p:nvPr/>
        </p:nvSpPr>
        <p:spPr>
          <a:xfrm>
            <a:off x="11229795" y="287001"/>
            <a:ext cx="932948" cy="1388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0" cap="none" spc="-100" normalizeH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Immunosenescence</a:t>
            </a:r>
            <a:endParaRPr kumimoji="0" lang="en-US" sz="1100" i="0" u="none" strike="noStrike" kern="0" cap="none" spc="-100" normalizeH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4320F82-224F-7E72-0C4C-C7EDD61BB562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18" descr="Man with cane with solid fill">
            <a:extLst>
              <a:ext uri="{FF2B5EF4-FFF2-40B4-BE49-F238E27FC236}">
                <a16:creationId xmlns:a16="http://schemas.microsoft.com/office/drawing/2014/main" id="{EC5C7698-F092-A632-73FF-64CB1FE8BE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79814" y="439357"/>
            <a:ext cx="722406" cy="722407"/>
          </a:xfrm>
          <a:prstGeom prst="rect">
            <a:avLst/>
          </a:prstGeom>
        </p:spPr>
      </p:pic>
      <p:sp>
        <p:nvSpPr>
          <p:cNvPr id="4" name="Freccia destra 43">
            <a:extLst>
              <a:ext uri="{FF2B5EF4-FFF2-40B4-BE49-F238E27FC236}">
                <a16:creationId xmlns:a16="http://schemas.microsoft.com/office/drawing/2014/main" id="{A9106D31-3C66-7348-B2CC-C5FCFB26578F}"/>
              </a:ext>
            </a:extLst>
          </p:cNvPr>
          <p:cNvSpPr>
            <a:spLocks/>
          </p:cNvSpPr>
          <p:nvPr/>
        </p:nvSpPr>
        <p:spPr>
          <a:xfrm rot="5400000">
            <a:off x="3485637" y="2647046"/>
            <a:ext cx="149186" cy="12943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4" tIns="34289" rIns="68574" bIns="3428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6" name="Freccia destra 43">
            <a:extLst>
              <a:ext uri="{FF2B5EF4-FFF2-40B4-BE49-F238E27FC236}">
                <a16:creationId xmlns:a16="http://schemas.microsoft.com/office/drawing/2014/main" id="{66A53B95-6F11-86B1-C575-3F86A2EFB336}"/>
              </a:ext>
            </a:extLst>
          </p:cNvPr>
          <p:cNvSpPr>
            <a:spLocks/>
          </p:cNvSpPr>
          <p:nvPr/>
        </p:nvSpPr>
        <p:spPr>
          <a:xfrm rot="5400000">
            <a:off x="3763631" y="5023981"/>
            <a:ext cx="149186" cy="12943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4" tIns="34289" rIns="68574" bIns="3428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8" name="Freccia destra 43">
            <a:extLst>
              <a:ext uri="{FF2B5EF4-FFF2-40B4-BE49-F238E27FC236}">
                <a16:creationId xmlns:a16="http://schemas.microsoft.com/office/drawing/2014/main" id="{AC649E5B-CDE7-EEA0-30A5-CF399ACF3F20}"/>
              </a:ext>
            </a:extLst>
          </p:cNvPr>
          <p:cNvSpPr>
            <a:spLocks/>
          </p:cNvSpPr>
          <p:nvPr/>
        </p:nvSpPr>
        <p:spPr>
          <a:xfrm rot="5400000">
            <a:off x="3763631" y="5229915"/>
            <a:ext cx="149186" cy="12943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4" tIns="34289" rIns="68574" bIns="3428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10" name="Freccia destra 43">
            <a:extLst>
              <a:ext uri="{FF2B5EF4-FFF2-40B4-BE49-F238E27FC236}">
                <a16:creationId xmlns:a16="http://schemas.microsoft.com/office/drawing/2014/main" id="{561FB90C-8DA1-249A-5D10-EB94FC0A9BA3}"/>
              </a:ext>
            </a:extLst>
          </p:cNvPr>
          <p:cNvSpPr>
            <a:spLocks/>
          </p:cNvSpPr>
          <p:nvPr/>
        </p:nvSpPr>
        <p:spPr>
          <a:xfrm rot="16200000" flipV="1">
            <a:off x="3761544" y="4813722"/>
            <a:ext cx="149186" cy="129437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74" tIns="34289" rIns="68574" bIns="34289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0774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2" name="GR1">
            <a:extLst>
              <a:ext uri="{FF2B5EF4-FFF2-40B4-BE49-F238E27FC236}">
                <a16:creationId xmlns:a16="http://schemas.microsoft.com/office/drawing/2014/main" id="{5B6213AD-BBB7-A323-081B-786CDA651D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8651678"/>
              </p:ext>
            </p:extLst>
          </p:nvPr>
        </p:nvGraphicFramePr>
        <p:xfrm>
          <a:off x="371475" y="1954959"/>
          <a:ext cx="6804025" cy="4052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Segnaposto testo 21">
            <a:extLst>
              <a:ext uri="{FF2B5EF4-FFF2-40B4-BE49-F238E27FC236}">
                <a16:creationId xmlns:a16="http://schemas.microsoft.com/office/drawing/2014/main" id="{EAB6E2BC-2F0B-C952-520A-C9DB2BC6560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111002" y="1881726"/>
            <a:ext cx="4321175" cy="2529282"/>
          </a:xfrm>
        </p:spPr>
        <p:txBody>
          <a:bodyPr wrap="square">
            <a:spAutoFit/>
          </a:bodyPr>
          <a:lstStyle/>
          <a:p>
            <a:pPr marL="0" lvl="1" indent="0">
              <a:buNone/>
            </a:pPr>
            <a:r>
              <a:rPr lang="en-US" sz="1800" dirty="0"/>
              <a:t>In elderly patients with CB and living in care institutions, preventative treatment </a:t>
            </a:r>
            <a:br>
              <a:rPr lang="en-US" sz="1800" dirty="0"/>
            </a:br>
            <a:r>
              <a:rPr lang="en-US" sz="1800" dirty="0"/>
              <a:t>with OM-85 showed:</a:t>
            </a:r>
          </a:p>
          <a:p>
            <a:pPr marL="320675" lvl="3" indent="0">
              <a:buNone/>
            </a:pPr>
            <a:endParaRPr lang="en-US" sz="1800" dirty="0"/>
          </a:p>
          <a:p>
            <a:pPr marL="320675" lvl="3" indent="0">
              <a:buNone/>
            </a:pPr>
            <a:r>
              <a:rPr lang="en-US" sz="1800" dirty="0"/>
              <a:t>A </a:t>
            </a:r>
            <a:r>
              <a:rPr lang="en-US" sz="1800" b="1" dirty="0">
                <a:solidFill>
                  <a:schemeClr val="accent2"/>
                </a:solidFill>
              </a:rPr>
              <a:t>reduction of lower RTIs by 28%</a:t>
            </a:r>
            <a:r>
              <a:rPr lang="en-US" sz="1800" dirty="0"/>
              <a:t> (P&lt;0.05) and </a:t>
            </a:r>
            <a:r>
              <a:rPr lang="en-US" sz="1800" b="1" dirty="0">
                <a:solidFill>
                  <a:schemeClr val="accent2"/>
                </a:solidFill>
              </a:rPr>
              <a:t>acute bronchitis by 40%</a:t>
            </a:r>
            <a:r>
              <a:rPr lang="en-US" sz="1800" dirty="0"/>
              <a:t> (P&lt;0.01)</a:t>
            </a:r>
            <a:r>
              <a:rPr lang="en-US" sz="1800" baseline="30000" dirty="0"/>
              <a:t>1</a:t>
            </a:r>
          </a:p>
          <a:p>
            <a:pPr marL="320675" lvl="3" indent="0">
              <a:buNone/>
            </a:pPr>
            <a:endParaRPr lang="en-US" sz="1800" dirty="0"/>
          </a:p>
          <a:p>
            <a:pPr marL="320675" lvl="3" indent="0">
              <a:buNone/>
            </a:pPr>
            <a:r>
              <a:rPr lang="en-US" sz="1800" dirty="0"/>
              <a:t>A </a:t>
            </a:r>
            <a:r>
              <a:rPr lang="en-US" sz="1800" b="1" dirty="0">
                <a:solidFill>
                  <a:schemeClr val="accent2"/>
                </a:solidFill>
              </a:rPr>
              <a:t>28% reduction in the number 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of antibiotic prescriptions</a:t>
            </a:r>
            <a:r>
              <a:rPr lang="en-US" sz="1800" dirty="0"/>
              <a:t> compared </a:t>
            </a:r>
            <a:br>
              <a:rPr lang="en-US" sz="1800" dirty="0"/>
            </a:br>
            <a:r>
              <a:rPr lang="en-US" sz="1800" dirty="0"/>
              <a:t>to the placebo group</a:t>
            </a:r>
            <a:r>
              <a:rPr lang="en-US" sz="1800" baseline="30000" dirty="0"/>
              <a:t>1</a:t>
            </a:r>
            <a:endParaRPr lang="it-IT" sz="1800" baseline="30000" dirty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A6196097-A9DF-2554-025D-C9C0CB435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 dirty="0"/>
              <a:t>Preventative treatment with OM-85 reduced incidence of RTIs </a:t>
            </a:r>
            <a:br>
              <a:rPr lang="en-GB" dirty="0"/>
            </a:br>
            <a:r>
              <a:rPr lang="en-GB" dirty="0"/>
              <a:t>and related exacerbations in elderly people with chronic bronchitis</a:t>
            </a:r>
          </a:p>
        </p:txBody>
      </p:sp>
      <p:sp>
        <p:nvSpPr>
          <p:cNvPr id="23" name="Segnaposto testo 22">
            <a:extLst>
              <a:ext uri="{FF2B5EF4-FFF2-40B4-BE49-F238E27FC236}">
                <a16:creationId xmlns:a16="http://schemas.microsoft.com/office/drawing/2014/main" id="{56CFC983-9C8A-3468-0C8B-F00C1B410D5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it-IT" dirty="0"/>
              <a:t>Figure </a:t>
            </a:r>
            <a:r>
              <a:rPr lang="it-IT" dirty="0" err="1"/>
              <a:t>adapted</a:t>
            </a:r>
            <a:r>
              <a:rPr lang="it-IT" dirty="0"/>
              <a:t> from </a:t>
            </a:r>
            <a:r>
              <a:rPr lang="it-IT" dirty="0" err="1"/>
              <a:t>Orcel</a:t>
            </a:r>
            <a:r>
              <a:rPr lang="it-IT" dirty="0"/>
              <a:t> B, et al. 1994.</a:t>
            </a:r>
            <a:r>
              <a:rPr lang="it-IT" baseline="30000" dirty="0"/>
              <a:t>1</a:t>
            </a:r>
          </a:p>
          <a:p>
            <a:r>
              <a:rPr lang="it-IT" dirty="0"/>
              <a:t>CB, </a:t>
            </a:r>
            <a:r>
              <a:rPr lang="it-IT" dirty="0" err="1"/>
              <a:t>chronic</a:t>
            </a:r>
            <a:r>
              <a:rPr lang="it-IT" dirty="0"/>
              <a:t> </a:t>
            </a:r>
            <a:r>
              <a:rPr lang="it-IT" dirty="0" err="1"/>
              <a:t>bronchitis</a:t>
            </a:r>
            <a:r>
              <a:rPr lang="it-IT" dirty="0"/>
              <a:t>; RTI, </a:t>
            </a:r>
            <a:r>
              <a:rPr lang="it-IT" dirty="0" err="1"/>
              <a:t>respiratory</a:t>
            </a:r>
            <a:r>
              <a:rPr lang="it-IT" dirty="0"/>
              <a:t> </a:t>
            </a:r>
            <a:r>
              <a:rPr lang="it-IT" dirty="0" err="1"/>
              <a:t>tract</a:t>
            </a:r>
            <a:r>
              <a:rPr lang="it-IT" dirty="0"/>
              <a:t> </a:t>
            </a:r>
            <a:r>
              <a:rPr lang="it-IT" dirty="0" err="1"/>
              <a:t>infection</a:t>
            </a:r>
            <a:r>
              <a:rPr lang="it-IT" dirty="0"/>
              <a:t>.</a:t>
            </a:r>
          </a:p>
          <a:p>
            <a:r>
              <a:rPr lang="it-IT" dirty="0"/>
              <a:t>1. </a:t>
            </a:r>
            <a:r>
              <a:rPr lang="it-IT" dirty="0" err="1"/>
              <a:t>Orcel</a:t>
            </a:r>
            <a:r>
              <a:rPr lang="it-IT" dirty="0"/>
              <a:t> B, et al. Eur </a:t>
            </a:r>
            <a:r>
              <a:rPr lang="it-IT" dirty="0" err="1"/>
              <a:t>Respir</a:t>
            </a:r>
            <a:r>
              <a:rPr lang="it-IT" dirty="0"/>
              <a:t> J. 1994;7:446-452.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57516CE-AEB8-4683-5DD3-D913E9C15DCF}"/>
              </a:ext>
            </a:extLst>
          </p:cNvPr>
          <p:cNvSpPr txBox="1">
            <a:spLocks/>
          </p:cNvSpPr>
          <p:nvPr/>
        </p:nvSpPr>
        <p:spPr>
          <a:xfrm>
            <a:off x="3122194" y="693104"/>
            <a:ext cx="8286945" cy="30271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71C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BFED3ADC-B238-CD7C-1C68-986C20E28088}"/>
              </a:ext>
            </a:extLst>
          </p:cNvPr>
          <p:cNvSpPr/>
          <p:nvPr/>
        </p:nvSpPr>
        <p:spPr>
          <a:xfrm>
            <a:off x="-1" y="1419417"/>
            <a:ext cx="1416051" cy="540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4FCC5483-3BCA-256E-8B4D-70D64704C557}"/>
              </a:ext>
            </a:extLst>
          </p:cNvPr>
          <p:cNvSpPr txBox="1">
            <a:spLocks/>
          </p:cNvSpPr>
          <p:nvPr/>
        </p:nvSpPr>
        <p:spPr>
          <a:xfrm>
            <a:off x="371475" y="1456361"/>
            <a:ext cx="6084888" cy="498598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Total number of RTIs and acute bronchitis episodes </a:t>
            </a:r>
            <a:b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in elderly patients 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(aged &gt;65 years)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20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01009F2F-7425-B858-0C79-23CF2073BBA5}"/>
              </a:ext>
            </a:extLst>
          </p:cNvPr>
          <p:cNvSpPr txBox="1"/>
          <p:nvPr/>
        </p:nvSpPr>
        <p:spPr>
          <a:xfrm rot="16200000">
            <a:off x="-829151" y="3735056"/>
            <a:ext cx="3059114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accent6"/>
                </a:solidFill>
              </a:rPr>
              <a:t>Infectious episodes</a:t>
            </a:r>
            <a:r>
              <a:rPr lang="en-US" sz="1400" dirty="0">
                <a:solidFill>
                  <a:schemeClr val="accent6"/>
                </a:solidFill>
              </a:rPr>
              <a:t> (n)</a:t>
            </a:r>
            <a:endParaRPr lang="en-GB" sz="1400" dirty="0">
              <a:solidFill>
                <a:schemeClr val="accent6"/>
              </a:solidFill>
            </a:endParaRPr>
          </a:p>
        </p:txBody>
      </p:sp>
      <p:grpSp>
        <p:nvGrpSpPr>
          <p:cNvPr id="27" name="LEGENDA">
            <a:extLst>
              <a:ext uri="{FF2B5EF4-FFF2-40B4-BE49-F238E27FC236}">
                <a16:creationId xmlns:a16="http://schemas.microsoft.com/office/drawing/2014/main" id="{3383BE51-D0C3-B0AE-8342-D1A33C9E1F20}"/>
              </a:ext>
            </a:extLst>
          </p:cNvPr>
          <p:cNvGrpSpPr/>
          <p:nvPr/>
        </p:nvGrpSpPr>
        <p:grpSpPr>
          <a:xfrm>
            <a:off x="7175500" y="5136274"/>
            <a:ext cx="108000" cy="272339"/>
            <a:chOff x="4760306" y="5899101"/>
            <a:chExt cx="108000" cy="272339"/>
          </a:xfrm>
        </p:grpSpPr>
        <p:sp>
          <p:nvSpPr>
            <p:cNvPr id="28" name="TextBox 13">
              <a:extLst>
                <a:ext uri="{FF2B5EF4-FFF2-40B4-BE49-F238E27FC236}">
                  <a16:creationId xmlns:a16="http://schemas.microsoft.com/office/drawing/2014/main" id="{90E93E62-A095-0691-D6F1-08297A834864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760306" y="5899101"/>
              <a:ext cx="108000" cy="108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Placebo (n=143)</a:t>
              </a:r>
            </a:p>
          </p:txBody>
        </p:sp>
        <p:sp>
          <p:nvSpPr>
            <p:cNvPr id="29" name="TextBox 12">
              <a:extLst>
                <a:ext uri="{FF2B5EF4-FFF2-40B4-BE49-F238E27FC236}">
                  <a16:creationId xmlns:a16="http://schemas.microsoft.com/office/drawing/2014/main" id="{A9538147-A28B-B559-0411-4577B6C04624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760306" y="6063440"/>
              <a:ext cx="108000" cy="108000"/>
            </a:xfrm>
            <a:prstGeom prst="rect">
              <a:avLst/>
            </a:prstGeom>
            <a:solidFill>
              <a:srgbClr val="316185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OM-85 (n=147)</a:t>
              </a:r>
            </a:p>
          </p:txBody>
        </p:sp>
      </p:grpSp>
      <p:sp>
        <p:nvSpPr>
          <p:cNvPr id="30" name="Left Arrow 22">
            <a:extLst>
              <a:ext uri="{FF2B5EF4-FFF2-40B4-BE49-F238E27FC236}">
                <a16:creationId xmlns:a16="http://schemas.microsoft.com/office/drawing/2014/main" id="{CA9C3296-51AE-A7A2-1C5C-8ED7C1BA5710}"/>
              </a:ext>
            </a:extLst>
          </p:cNvPr>
          <p:cNvSpPr/>
          <p:nvPr/>
        </p:nvSpPr>
        <p:spPr>
          <a:xfrm rot="16200000">
            <a:off x="2964220" y="2684551"/>
            <a:ext cx="384552" cy="432000"/>
          </a:xfrm>
          <a:prstGeom prst="leftArrow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" wrap="none" lIns="396000" tIns="0" rIns="0" bIns="0" anchor="b" anchorCtr="0"/>
          <a:lstStyle/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–28%</a:t>
            </a:r>
          </a:p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(P&lt;0.05)</a:t>
            </a:r>
          </a:p>
        </p:txBody>
      </p:sp>
      <p:sp>
        <p:nvSpPr>
          <p:cNvPr id="31" name="Left Arrow 22">
            <a:extLst>
              <a:ext uri="{FF2B5EF4-FFF2-40B4-BE49-F238E27FC236}">
                <a16:creationId xmlns:a16="http://schemas.microsoft.com/office/drawing/2014/main" id="{B06D08DC-BAF5-D47A-D011-54C45802CE82}"/>
              </a:ext>
            </a:extLst>
          </p:cNvPr>
          <p:cNvSpPr/>
          <p:nvPr/>
        </p:nvSpPr>
        <p:spPr>
          <a:xfrm rot="16200000">
            <a:off x="5273019" y="3352242"/>
            <a:ext cx="843749" cy="432000"/>
          </a:xfrm>
          <a:prstGeom prst="leftArrow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0000">
                <a:schemeClr val="accent4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" wrap="none" lIns="864000" tIns="0" rIns="0" bIns="0" anchor="b" anchorCtr="0"/>
          <a:lstStyle/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–40%</a:t>
            </a:r>
          </a:p>
          <a:p>
            <a:pPr marL="0" marR="0" lvl="0" indent="0" algn="ctr" defTabSz="914332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(P&lt;0.01)</a:t>
            </a:r>
          </a:p>
        </p:txBody>
      </p:sp>
      <p:sp>
        <p:nvSpPr>
          <p:cNvPr id="2" name="TextBox 138">
            <a:extLst>
              <a:ext uri="{FF2B5EF4-FFF2-40B4-BE49-F238E27FC236}">
                <a16:creationId xmlns:a16="http://schemas.microsoft.com/office/drawing/2014/main" id="{7602126B-00A0-4070-043F-E9CB70F3CF24}"/>
              </a:ext>
            </a:extLst>
          </p:cNvPr>
          <p:cNvSpPr txBox="1"/>
          <p:nvPr/>
        </p:nvSpPr>
        <p:spPr>
          <a:xfrm>
            <a:off x="11229795" y="287001"/>
            <a:ext cx="932948" cy="1388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0" cap="none" spc="-100" normalizeH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Immunosenescence</a:t>
            </a:r>
            <a:endParaRPr kumimoji="0" lang="en-US" sz="1100" i="0" u="none" strike="noStrike" kern="0" cap="none" spc="-100" normalizeH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5F2EB95-6FC5-2D2C-F176-9F6836C401AB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Graphic 18" descr="Man with cane with solid fill">
            <a:extLst>
              <a:ext uri="{FF2B5EF4-FFF2-40B4-BE49-F238E27FC236}">
                <a16:creationId xmlns:a16="http://schemas.microsoft.com/office/drawing/2014/main" id="{C67CEA19-C62C-E482-7F41-FE27D4F2BB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79814" y="439357"/>
            <a:ext cx="722406" cy="72240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5799238-EBA6-10B8-E7F1-84B764F55D86}"/>
              </a:ext>
            </a:extLst>
          </p:cNvPr>
          <p:cNvGrpSpPr/>
          <p:nvPr/>
        </p:nvGrpSpPr>
        <p:grpSpPr>
          <a:xfrm>
            <a:off x="6713715" y="3721677"/>
            <a:ext cx="612403" cy="612000"/>
            <a:chOff x="6748027" y="4060194"/>
            <a:chExt cx="987952" cy="101957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910C03A-0938-DED6-DFAE-F20FC0E346E8}"/>
                </a:ext>
              </a:extLst>
            </p:cNvPr>
            <p:cNvSpPr/>
            <p:nvPr/>
          </p:nvSpPr>
          <p:spPr>
            <a:xfrm>
              <a:off x="6748027" y="4060194"/>
              <a:ext cx="987952" cy="1019572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7" name="Graphic 6" descr="Medicine with solid fill">
              <a:extLst>
                <a:ext uri="{FF2B5EF4-FFF2-40B4-BE49-F238E27FC236}">
                  <a16:creationId xmlns:a16="http://schemas.microsoft.com/office/drawing/2014/main" id="{49D6B617-6EFB-610B-0CE5-C7F38AF049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884610" y="4186862"/>
              <a:ext cx="782616" cy="782615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C31F961-D817-82F1-2289-019BCF840D07}"/>
              </a:ext>
            </a:extLst>
          </p:cNvPr>
          <p:cNvGrpSpPr/>
          <p:nvPr/>
        </p:nvGrpSpPr>
        <p:grpSpPr>
          <a:xfrm>
            <a:off x="6713716" y="2781762"/>
            <a:ext cx="612403" cy="612000"/>
            <a:chOff x="6713716" y="2287228"/>
            <a:chExt cx="612403" cy="61200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01EBBC5-8219-528A-EE36-F6448FDED7FD}"/>
                </a:ext>
              </a:extLst>
            </p:cNvPr>
            <p:cNvSpPr/>
            <p:nvPr/>
          </p:nvSpPr>
          <p:spPr>
            <a:xfrm>
              <a:off x="6713716" y="2287228"/>
              <a:ext cx="612403" cy="612000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9" name="Graphic 15" descr="Lungs with solid fill">
              <a:extLst>
                <a:ext uri="{FF2B5EF4-FFF2-40B4-BE49-F238E27FC236}">
                  <a16:creationId xmlns:a16="http://schemas.microsoft.com/office/drawing/2014/main" id="{B0592321-6159-8259-CC3C-A65C5FB5C32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795617" y="2368927"/>
              <a:ext cx="448601" cy="4486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99333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ttangolo 80">
            <a:extLst>
              <a:ext uri="{FF2B5EF4-FFF2-40B4-BE49-F238E27FC236}">
                <a16:creationId xmlns:a16="http://schemas.microsoft.com/office/drawing/2014/main" id="{88B97CF9-6007-D3D5-4AE8-3FCDAEE424EE}"/>
              </a:ext>
            </a:extLst>
          </p:cNvPr>
          <p:cNvSpPr/>
          <p:nvPr/>
        </p:nvSpPr>
        <p:spPr>
          <a:xfrm>
            <a:off x="371475" y="2667000"/>
            <a:ext cx="11820525" cy="13759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Title 18">
            <a:extLst>
              <a:ext uri="{FF2B5EF4-FFF2-40B4-BE49-F238E27FC236}">
                <a16:creationId xmlns:a16="http://schemas.microsoft.com/office/drawing/2014/main" id="{C717F1EA-7B01-548C-23C5-E73C111F1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 dirty="0"/>
              <a:t>Allergy and asthma can increase </a:t>
            </a:r>
            <a:br>
              <a:rPr lang="en-GB" dirty="0"/>
            </a:br>
            <a:r>
              <a:rPr lang="en-GB" dirty="0"/>
              <a:t>the risk of RTIs and associated complications</a:t>
            </a:r>
          </a:p>
        </p:txBody>
      </p:sp>
      <p:sp>
        <p:nvSpPr>
          <p:cNvPr id="36" name="Segnaposto testo 35">
            <a:extLst>
              <a:ext uri="{FF2B5EF4-FFF2-40B4-BE49-F238E27FC236}">
                <a16:creationId xmlns:a16="http://schemas.microsoft.com/office/drawing/2014/main" id="{8B9616C2-D244-1CC3-0C8B-0F318EBE2F8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295292"/>
            <a:ext cx="10183580" cy="433901"/>
          </a:xfrm>
        </p:spPr>
        <p:txBody>
          <a:bodyPr/>
          <a:lstStyle/>
          <a:p>
            <a:r>
              <a:rPr lang="it-IT" dirty="0"/>
              <a:t>RTI, </a:t>
            </a:r>
            <a:r>
              <a:rPr lang="it-IT" dirty="0" err="1"/>
              <a:t>respiratory</a:t>
            </a:r>
            <a:r>
              <a:rPr lang="it-IT" dirty="0"/>
              <a:t> </a:t>
            </a:r>
            <a:r>
              <a:rPr lang="it-IT" dirty="0" err="1"/>
              <a:t>tract</a:t>
            </a:r>
            <a:r>
              <a:rPr lang="it-IT" dirty="0"/>
              <a:t> </a:t>
            </a:r>
            <a:r>
              <a:rPr lang="it-IT" dirty="0" err="1"/>
              <a:t>infection</a:t>
            </a:r>
            <a:r>
              <a:rPr lang="it-IT" dirty="0"/>
              <a:t>.</a:t>
            </a:r>
          </a:p>
          <a:p>
            <a:r>
              <a:rPr lang="it-IT" dirty="0"/>
              <a:t>1. Van </a:t>
            </a:r>
            <a:r>
              <a:rPr lang="it-IT" dirty="0" err="1"/>
              <a:t>Cleemput</a:t>
            </a:r>
            <a:r>
              <a:rPr lang="it-IT" dirty="0"/>
              <a:t> J, et al. Sci Rep. 2019;9:4787. 2. </a:t>
            </a:r>
            <a:r>
              <a:rPr lang="it-IT" dirty="0" err="1"/>
              <a:t>Guryanova</a:t>
            </a:r>
            <a:r>
              <a:rPr lang="it-IT" dirty="0"/>
              <a:t> SV, et al. Front Mol </a:t>
            </a:r>
            <a:r>
              <a:rPr lang="it-IT" dirty="0" err="1"/>
              <a:t>Biosci</a:t>
            </a:r>
            <a:r>
              <a:rPr lang="it-IT" dirty="0"/>
              <a:t>. 2022;9:900533. 3. Cecchi L, et al. Eur Ann </a:t>
            </a:r>
            <a:r>
              <a:rPr lang="it-IT" dirty="0" err="1"/>
              <a:t>Allergy</a:t>
            </a:r>
            <a:r>
              <a:rPr lang="it-IT" dirty="0"/>
              <a:t> </a:t>
            </a:r>
            <a:r>
              <a:rPr lang="it-IT" dirty="0" err="1"/>
              <a:t>Clin</a:t>
            </a:r>
            <a:r>
              <a:rPr lang="it-IT" dirty="0"/>
              <a:t> </a:t>
            </a:r>
            <a:r>
              <a:rPr lang="it-IT" dirty="0" err="1"/>
              <a:t>Immunol</a:t>
            </a:r>
            <a:r>
              <a:rPr lang="it-IT" dirty="0"/>
              <a:t>. 2022;54:247-257.</a:t>
            </a:r>
            <a:br>
              <a:rPr lang="it-IT" dirty="0"/>
            </a:br>
            <a:r>
              <a:rPr lang="it-IT" dirty="0"/>
              <a:t>4. Gilles S, et al. </a:t>
            </a:r>
            <a:r>
              <a:rPr lang="it-IT" dirty="0" err="1"/>
              <a:t>Allergy</a:t>
            </a:r>
            <a:r>
              <a:rPr lang="it-IT" dirty="0"/>
              <a:t>. 2020;75:576-587. 5. Choi YJ, et al. </a:t>
            </a:r>
            <a:r>
              <a:rPr lang="it-IT" dirty="0" err="1"/>
              <a:t>Allergy</a:t>
            </a:r>
            <a:r>
              <a:rPr lang="it-IT" dirty="0"/>
              <a:t> </a:t>
            </a:r>
            <a:r>
              <a:rPr lang="it-IT" dirty="0" err="1"/>
              <a:t>Asthma</a:t>
            </a:r>
            <a:r>
              <a:rPr lang="it-IT" dirty="0"/>
              <a:t> </a:t>
            </a:r>
            <a:r>
              <a:rPr lang="it-IT" dirty="0" err="1"/>
              <a:t>Immunol</a:t>
            </a:r>
            <a:r>
              <a:rPr lang="it-IT" dirty="0"/>
              <a:t> Res. 2022;14:289-299.</a:t>
            </a:r>
          </a:p>
        </p:txBody>
      </p:sp>
      <p:sp>
        <p:nvSpPr>
          <p:cNvPr id="74" name="Rectangle: Rounded Corners 26">
            <a:extLst>
              <a:ext uri="{FF2B5EF4-FFF2-40B4-BE49-F238E27FC236}">
                <a16:creationId xmlns:a16="http://schemas.microsoft.com/office/drawing/2014/main" id="{68BABF9F-1253-75E8-A62B-9CD778FEBB85}"/>
              </a:ext>
            </a:extLst>
          </p:cNvPr>
          <p:cNvSpPr/>
          <p:nvPr/>
        </p:nvSpPr>
        <p:spPr>
          <a:xfrm>
            <a:off x="8391526" y="2374186"/>
            <a:ext cx="3428999" cy="888421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chemeClr val="accent6"/>
                </a:solidFill>
              </a:rPr>
              <a:t>People with asthma have </a:t>
            </a:r>
            <a:br>
              <a:rPr lang="en-US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accent6"/>
                </a:solidFill>
              </a:rPr>
              <a:t>an </a:t>
            </a:r>
            <a:r>
              <a:rPr lang="en-US" b="1" dirty="0">
                <a:solidFill>
                  <a:schemeClr val="accent2"/>
                </a:solidFill>
              </a:rPr>
              <a:t>increased vulnerability 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towards lower RTIs</a:t>
            </a:r>
            <a:r>
              <a:rPr lang="en-US" baseline="300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75" name="Rectangle: Rounded Corners 26">
            <a:extLst>
              <a:ext uri="{FF2B5EF4-FFF2-40B4-BE49-F238E27FC236}">
                <a16:creationId xmlns:a16="http://schemas.microsoft.com/office/drawing/2014/main" id="{89F8FB40-75E8-46A8-A09A-10E37F8CC1CD}"/>
              </a:ext>
            </a:extLst>
          </p:cNvPr>
          <p:cNvSpPr/>
          <p:nvPr/>
        </p:nvSpPr>
        <p:spPr>
          <a:xfrm>
            <a:off x="8391526" y="3434855"/>
            <a:ext cx="3428999" cy="888421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b="1" dirty="0">
                <a:solidFill>
                  <a:schemeClr val="accent2"/>
                </a:solidFill>
              </a:rPr>
              <a:t>~40</a:t>
            </a:r>
            <a:r>
              <a:rPr lang="en-US" sz="1400" dirty="0">
                <a:solidFill>
                  <a:schemeClr val="accent2"/>
                </a:solidFill>
              </a:rPr>
              <a:t>%</a:t>
            </a:r>
            <a:r>
              <a:rPr lang="en-US" b="1" dirty="0">
                <a:solidFill>
                  <a:schemeClr val="accent2"/>
                </a:solidFill>
              </a:rPr>
              <a:t> of asthma exacerbations </a:t>
            </a:r>
            <a:r>
              <a:rPr lang="en-US" dirty="0">
                <a:solidFill>
                  <a:schemeClr val="accent6"/>
                </a:solidFill>
              </a:rPr>
              <a:t>in adults are thought to be </a:t>
            </a:r>
            <a:br>
              <a:rPr lang="en-US" dirty="0">
                <a:solidFill>
                  <a:schemeClr val="accent6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related to viral infections</a:t>
            </a:r>
            <a:r>
              <a:rPr lang="en-US" baseline="30000" dirty="0">
                <a:solidFill>
                  <a:schemeClr val="tx1"/>
                </a:solidFill>
              </a:rPr>
              <a:t>7,8</a:t>
            </a:r>
          </a:p>
        </p:txBody>
      </p: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CCDFC229-D540-D84E-0324-1F8786D11971}"/>
              </a:ext>
            </a:extLst>
          </p:cNvPr>
          <p:cNvGrpSpPr/>
          <p:nvPr/>
        </p:nvGrpSpPr>
        <p:grpSpPr>
          <a:xfrm>
            <a:off x="4135710" y="2443360"/>
            <a:ext cx="1799098" cy="2176822"/>
            <a:chOff x="4373103" y="2721060"/>
            <a:chExt cx="1569585" cy="1899122"/>
          </a:xfrm>
        </p:grpSpPr>
        <p:sp>
          <p:nvSpPr>
            <p:cNvPr id="61" name="Ovale 8">
              <a:extLst>
                <a:ext uri="{FF2B5EF4-FFF2-40B4-BE49-F238E27FC236}">
                  <a16:creationId xmlns:a16="http://schemas.microsoft.com/office/drawing/2014/main" id="{2B06F31F-FBF8-C65E-E9FA-AB2E2C9E8950}"/>
                </a:ext>
              </a:extLst>
            </p:cNvPr>
            <p:cNvSpPr/>
            <p:nvPr/>
          </p:nvSpPr>
          <p:spPr>
            <a:xfrm>
              <a:off x="4373103" y="2721060"/>
              <a:ext cx="1569585" cy="156958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95BB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71" name="Graphic 99" descr="Dandelion outline">
              <a:extLst>
                <a:ext uri="{FF2B5EF4-FFF2-40B4-BE49-F238E27FC236}">
                  <a16:creationId xmlns:a16="http://schemas.microsoft.com/office/drawing/2014/main" id="{AF30C2D5-6958-9097-A119-37497AD13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77408" y="3025365"/>
              <a:ext cx="960975" cy="960975"/>
            </a:xfrm>
            <a:prstGeom prst="rect">
              <a:avLst/>
            </a:prstGeom>
          </p:spPr>
        </p:pic>
        <p:sp>
          <p:nvSpPr>
            <p:cNvPr id="78" name="TextBox 23">
              <a:extLst>
                <a:ext uri="{FF2B5EF4-FFF2-40B4-BE49-F238E27FC236}">
                  <a16:creationId xmlns:a16="http://schemas.microsoft.com/office/drawing/2014/main" id="{C8110899-D231-DD72-C4D8-B61DF1932458}"/>
                </a:ext>
              </a:extLst>
            </p:cNvPr>
            <p:cNvSpPr txBox="1"/>
            <p:nvPr/>
          </p:nvSpPr>
          <p:spPr>
            <a:xfrm>
              <a:off x="4481072" y="4368182"/>
              <a:ext cx="1353646" cy="252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Allergy</a:t>
              </a:r>
            </a:p>
          </p:txBody>
        </p:sp>
      </p:grpSp>
      <p:grpSp>
        <p:nvGrpSpPr>
          <p:cNvPr id="85" name="Gruppo 84">
            <a:extLst>
              <a:ext uri="{FF2B5EF4-FFF2-40B4-BE49-F238E27FC236}">
                <a16:creationId xmlns:a16="http://schemas.microsoft.com/office/drawing/2014/main" id="{351D88FE-47D5-AEBB-692E-151DF2E72FD8}"/>
              </a:ext>
            </a:extLst>
          </p:cNvPr>
          <p:cNvGrpSpPr/>
          <p:nvPr/>
        </p:nvGrpSpPr>
        <p:grpSpPr>
          <a:xfrm>
            <a:off x="6272241" y="2443360"/>
            <a:ext cx="1799098" cy="2176822"/>
            <a:chOff x="6245864" y="2721060"/>
            <a:chExt cx="1569585" cy="1899122"/>
          </a:xfrm>
        </p:grpSpPr>
        <p:grpSp>
          <p:nvGrpSpPr>
            <p:cNvPr id="57" name="Gruppo 56">
              <a:extLst>
                <a:ext uri="{FF2B5EF4-FFF2-40B4-BE49-F238E27FC236}">
                  <a16:creationId xmlns:a16="http://schemas.microsoft.com/office/drawing/2014/main" id="{4DD6895F-8163-32E1-3535-A18BA6E1FCC8}"/>
                </a:ext>
              </a:extLst>
            </p:cNvPr>
            <p:cNvGrpSpPr/>
            <p:nvPr/>
          </p:nvGrpSpPr>
          <p:grpSpPr>
            <a:xfrm>
              <a:off x="6245864" y="2721060"/>
              <a:ext cx="1569585" cy="1569585"/>
              <a:chOff x="636373" y="2228692"/>
              <a:chExt cx="1097244" cy="1097244"/>
            </a:xfrm>
          </p:grpSpPr>
          <p:sp>
            <p:nvSpPr>
              <p:cNvPr id="37" name="Ovale 8">
                <a:extLst>
                  <a:ext uri="{FF2B5EF4-FFF2-40B4-BE49-F238E27FC236}">
                    <a16:creationId xmlns:a16="http://schemas.microsoft.com/office/drawing/2014/main" id="{15E5154B-DB78-0DE8-D255-378B971E5F52}"/>
                  </a:ext>
                </a:extLst>
              </p:cNvPr>
              <p:cNvSpPr/>
              <p:nvPr/>
            </p:nvSpPr>
            <p:spPr>
              <a:xfrm>
                <a:off x="636373" y="2228692"/>
                <a:ext cx="1097244" cy="1097244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95BBD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40" name="Group 30">
                <a:extLst>
                  <a:ext uri="{FF2B5EF4-FFF2-40B4-BE49-F238E27FC236}">
                    <a16:creationId xmlns:a16="http://schemas.microsoft.com/office/drawing/2014/main" id="{BAE4E6A3-805E-9013-D99D-852CEA213A15}"/>
                  </a:ext>
                </a:extLst>
              </p:cNvPr>
              <p:cNvGrpSpPr/>
              <p:nvPr/>
            </p:nvGrpSpPr>
            <p:grpSpPr>
              <a:xfrm flipH="1">
                <a:off x="929900" y="2488412"/>
                <a:ext cx="590729" cy="513573"/>
                <a:chOff x="9755181" y="2582712"/>
                <a:chExt cx="663760" cy="577066"/>
              </a:xfrm>
              <a:noFill/>
            </p:grpSpPr>
            <p:grpSp>
              <p:nvGrpSpPr>
                <p:cNvPr id="41" name="Group 31">
                  <a:extLst>
                    <a:ext uri="{FF2B5EF4-FFF2-40B4-BE49-F238E27FC236}">
                      <a16:creationId xmlns:a16="http://schemas.microsoft.com/office/drawing/2014/main" id="{6BD8CA60-FBFA-0BF6-C4EF-8F924B710FB7}"/>
                    </a:ext>
                  </a:extLst>
                </p:cNvPr>
                <p:cNvGrpSpPr/>
                <p:nvPr/>
              </p:nvGrpSpPr>
              <p:grpSpPr>
                <a:xfrm>
                  <a:off x="9853081" y="2582712"/>
                  <a:ext cx="565860" cy="562917"/>
                  <a:chOff x="9762707" y="2529673"/>
                  <a:chExt cx="657478" cy="654058"/>
                </a:xfrm>
                <a:grpFill/>
              </p:grpSpPr>
              <p:sp>
                <p:nvSpPr>
                  <p:cNvPr id="44" name="Freeform: Shape 33">
                    <a:extLst>
                      <a:ext uri="{FF2B5EF4-FFF2-40B4-BE49-F238E27FC236}">
                        <a16:creationId xmlns:a16="http://schemas.microsoft.com/office/drawing/2014/main" id="{37CB1F78-5F71-2031-C26A-3E7DD72C6A06}"/>
                      </a:ext>
                    </a:extLst>
                  </p:cNvPr>
                  <p:cNvSpPr/>
                  <p:nvPr/>
                </p:nvSpPr>
                <p:spPr>
                  <a:xfrm>
                    <a:off x="10017754" y="2667000"/>
                    <a:ext cx="402431" cy="516731"/>
                  </a:xfrm>
                  <a:custGeom>
                    <a:avLst/>
                    <a:gdLst>
                      <a:gd name="connsiteX0" fmla="*/ 0 w 402431"/>
                      <a:gd name="connsiteY0" fmla="*/ 314325 h 516731"/>
                      <a:gd name="connsiteX1" fmla="*/ 119063 w 402431"/>
                      <a:gd name="connsiteY1" fmla="*/ 309563 h 516731"/>
                      <a:gd name="connsiteX2" fmla="*/ 176213 w 402431"/>
                      <a:gd name="connsiteY2" fmla="*/ 69056 h 516731"/>
                      <a:gd name="connsiteX3" fmla="*/ 402431 w 402431"/>
                      <a:gd name="connsiteY3" fmla="*/ 0 h 516731"/>
                      <a:gd name="connsiteX4" fmla="*/ 271463 w 402431"/>
                      <a:gd name="connsiteY4" fmla="*/ 516731 h 516731"/>
                      <a:gd name="connsiteX5" fmla="*/ 2381 w 402431"/>
                      <a:gd name="connsiteY5" fmla="*/ 516731 h 516731"/>
                      <a:gd name="connsiteX6" fmla="*/ 0 w 402431"/>
                      <a:gd name="connsiteY6" fmla="*/ 314325 h 5167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2431" h="516731">
                        <a:moveTo>
                          <a:pt x="0" y="314325"/>
                        </a:moveTo>
                        <a:lnTo>
                          <a:pt x="119063" y="309563"/>
                        </a:lnTo>
                        <a:lnTo>
                          <a:pt x="176213" y="69056"/>
                        </a:lnTo>
                        <a:lnTo>
                          <a:pt x="402431" y="0"/>
                        </a:lnTo>
                        <a:lnTo>
                          <a:pt x="271463" y="516731"/>
                        </a:lnTo>
                        <a:lnTo>
                          <a:pt x="2381" y="516731"/>
                        </a:lnTo>
                        <a:cubicBezTo>
                          <a:pt x="1587" y="449262"/>
                          <a:pt x="794" y="381794"/>
                          <a:pt x="0" y="314325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12700" cap="rnd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Freeform: Shape 34">
                    <a:extLst>
                      <a:ext uri="{FF2B5EF4-FFF2-40B4-BE49-F238E27FC236}">
                        <a16:creationId xmlns:a16="http://schemas.microsoft.com/office/drawing/2014/main" id="{A53902DA-5581-F9CF-71C1-77D64A5E720B}"/>
                      </a:ext>
                    </a:extLst>
                  </p:cNvPr>
                  <p:cNvSpPr/>
                  <p:nvPr/>
                </p:nvSpPr>
                <p:spPr>
                  <a:xfrm>
                    <a:off x="10214892" y="2529673"/>
                    <a:ext cx="202406" cy="164307"/>
                  </a:xfrm>
                  <a:custGeom>
                    <a:avLst/>
                    <a:gdLst>
                      <a:gd name="connsiteX0" fmla="*/ 0 w 202406"/>
                      <a:gd name="connsiteY0" fmla="*/ 164306 h 164306"/>
                      <a:gd name="connsiteX1" fmla="*/ 180975 w 202406"/>
                      <a:gd name="connsiteY1" fmla="*/ 104775 h 164306"/>
                      <a:gd name="connsiteX2" fmla="*/ 202406 w 202406"/>
                      <a:gd name="connsiteY2" fmla="*/ 40481 h 164306"/>
                      <a:gd name="connsiteX3" fmla="*/ 50006 w 202406"/>
                      <a:gd name="connsiteY3" fmla="*/ 0 h 164306"/>
                      <a:gd name="connsiteX4" fmla="*/ 0 w 202406"/>
                      <a:gd name="connsiteY4" fmla="*/ 164306 h 1643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2406" h="164306">
                        <a:moveTo>
                          <a:pt x="0" y="164306"/>
                        </a:moveTo>
                        <a:lnTo>
                          <a:pt x="180975" y="104775"/>
                        </a:lnTo>
                        <a:lnTo>
                          <a:pt x="202406" y="40481"/>
                        </a:lnTo>
                        <a:lnTo>
                          <a:pt x="50006" y="0"/>
                        </a:lnTo>
                        <a:lnTo>
                          <a:pt x="0" y="164306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12700" cap="rnd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Rectangle: Top Corners Rounded 35">
                    <a:extLst>
                      <a:ext uri="{FF2B5EF4-FFF2-40B4-BE49-F238E27FC236}">
                        <a16:creationId xmlns:a16="http://schemas.microsoft.com/office/drawing/2014/main" id="{E612580B-7958-270B-8E6B-5260749A84F6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9860601" y="3043283"/>
                    <a:ext cx="151894" cy="89889"/>
                  </a:xfrm>
                  <a:prstGeom prst="round2SameRect">
                    <a:avLst>
                      <a:gd name="adj1" fmla="val 19318"/>
                      <a:gd name="adj2" fmla="val 0"/>
                    </a:avLst>
                  </a:prstGeom>
                  <a:solidFill>
                    <a:schemeClr val="accent1">
                      <a:lumMod val="75000"/>
                    </a:schemeClr>
                  </a:solidFill>
                  <a:ln w="12700" cap="rnd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47" name="Straight Connector 36">
                    <a:extLst>
                      <a:ext uri="{FF2B5EF4-FFF2-40B4-BE49-F238E27FC236}">
                        <a16:creationId xmlns:a16="http://schemas.microsoft.com/office/drawing/2014/main" id="{D7672209-1642-7185-C0CA-5961578B7A5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9762708" y="3012280"/>
                    <a:ext cx="98049" cy="19051"/>
                  </a:xfrm>
                  <a:prstGeom prst="line">
                    <a:avLst/>
                  </a:prstGeom>
                  <a:grpFill/>
                  <a:ln w="15875" cap="rnd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5"/>
                  </a:lnRef>
                  <a:fillRef idx="0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Straight Connector 37">
                    <a:extLst>
                      <a:ext uri="{FF2B5EF4-FFF2-40B4-BE49-F238E27FC236}">
                        <a16:creationId xmlns:a16="http://schemas.microsoft.com/office/drawing/2014/main" id="{A02A3A45-3EF3-E8AF-C2CB-99BB1543584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767733" y="3145124"/>
                    <a:ext cx="93024" cy="19051"/>
                  </a:xfrm>
                  <a:prstGeom prst="line">
                    <a:avLst/>
                  </a:prstGeom>
                  <a:grpFill/>
                  <a:ln w="15875" cap="rnd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5"/>
                  </a:lnRef>
                  <a:fillRef idx="0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Straight Connector 38">
                    <a:extLst>
                      <a:ext uri="{FF2B5EF4-FFF2-40B4-BE49-F238E27FC236}">
                        <a16:creationId xmlns:a16="http://schemas.microsoft.com/office/drawing/2014/main" id="{1117CBF8-69C2-5532-C064-579985116CB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9762707" y="3088227"/>
                    <a:ext cx="98049" cy="0"/>
                  </a:xfrm>
                  <a:prstGeom prst="line">
                    <a:avLst/>
                  </a:prstGeom>
                  <a:grpFill/>
                  <a:ln w="15875" cap="rnd">
                    <a:solidFill>
                      <a:schemeClr val="accent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5"/>
                  </a:lnRef>
                  <a:fillRef idx="0">
                    <a:schemeClr val="accent5"/>
                  </a:fillRef>
                  <a:effectRef idx="0">
                    <a:schemeClr val="accent5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3" name="Freeform: Shape 32">
                  <a:extLst>
                    <a:ext uri="{FF2B5EF4-FFF2-40B4-BE49-F238E27FC236}">
                      <a16:creationId xmlns:a16="http://schemas.microsoft.com/office/drawing/2014/main" id="{1C6738F6-E7B3-8E54-35BE-D7631B8F8E9E}"/>
                    </a:ext>
                  </a:extLst>
                </p:cNvPr>
                <p:cNvSpPr/>
                <p:nvPr/>
              </p:nvSpPr>
              <p:spPr>
                <a:xfrm rot="2164224">
                  <a:off x="9755181" y="2957738"/>
                  <a:ext cx="165194" cy="202040"/>
                </a:xfrm>
                <a:custGeom>
                  <a:avLst/>
                  <a:gdLst>
                    <a:gd name="connsiteX0" fmla="*/ 38696 w 244627"/>
                    <a:gd name="connsiteY0" fmla="*/ 0 h 302791"/>
                    <a:gd name="connsiteX1" fmla="*/ 244627 w 244627"/>
                    <a:gd name="connsiteY1" fmla="*/ 282709 h 302791"/>
                    <a:gd name="connsiteX2" fmla="*/ 220624 w 244627"/>
                    <a:gd name="connsiteY2" fmla="*/ 300424 h 302791"/>
                    <a:gd name="connsiteX3" fmla="*/ 153729 w 244627"/>
                    <a:gd name="connsiteY3" fmla="*/ 264683 h 302791"/>
                    <a:gd name="connsiteX4" fmla="*/ 54361 w 244627"/>
                    <a:gd name="connsiteY4" fmla="*/ 229370 h 302791"/>
                    <a:gd name="connsiteX5" fmla="*/ 10671 w 244627"/>
                    <a:gd name="connsiteY5" fmla="*/ 190073 h 302791"/>
                    <a:gd name="connsiteX6" fmla="*/ 20007 w 244627"/>
                    <a:gd name="connsiteY6" fmla="*/ 137029 h 302791"/>
                    <a:gd name="connsiteX7" fmla="*/ 293 w 244627"/>
                    <a:gd name="connsiteY7" fmla="*/ 82607 h 302791"/>
                    <a:gd name="connsiteX8" fmla="*/ 36295 w 244627"/>
                    <a:gd name="connsiteY8" fmla="*/ 34236 h 302791"/>
                    <a:gd name="connsiteX9" fmla="*/ 36640 w 244627"/>
                    <a:gd name="connsiteY9" fmla="*/ 32960 h 302791"/>
                    <a:gd name="connsiteX0" fmla="*/ 38696 w 244627"/>
                    <a:gd name="connsiteY0" fmla="*/ 0 h 302791"/>
                    <a:gd name="connsiteX1" fmla="*/ 244627 w 244627"/>
                    <a:gd name="connsiteY1" fmla="*/ 282709 h 302791"/>
                    <a:gd name="connsiteX2" fmla="*/ 220624 w 244627"/>
                    <a:gd name="connsiteY2" fmla="*/ 300424 h 302791"/>
                    <a:gd name="connsiteX3" fmla="*/ 153729 w 244627"/>
                    <a:gd name="connsiteY3" fmla="*/ 264683 h 302791"/>
                    <a:gd name="connsiteX4" fmla="*/ 54361 w 244627"/>
                    <a:gd name="connsiteY4" fmla="*/ 229370 h 302791"/>
                    <a:gd name="connsiteX5" fmla="*/ 10671 w 244627"/>
                    <a:gd name="connsiteY5" fmla="*/ 190073 h 302791"/>
                    <a:gd name="connsiteX6" fmla="*/ 20007 w 244627"/>
                    <a:gd name="connsiteY6" fmla="*/ 137029 h 302791"/>
                    <a:gd name="connsiteX7" fmla="*/ 293 w 244627"/>
                    <a:gd name="connsiteY7" fmla="*/ 82607 h 302791"/>
                    <a:gd name="connsiteX8" fmla="*/ 36295 w 244627"/>
                    <a:gd name="connsiteY8" fmla="*/ 34236 h 302791"/>
                    <a:gd name="connsiteX9" fmla="*/ 36640 w 244627"/>
                    <a:gd name="connsiteY9" fmla="*/ 32960 h 302791"/>
                    <a:gd name="connsiteX10" fmla="*/ 130136 w 244627"/>
                    <a:gd name="connsiteY10" fmla="*/ 91440 h 302791"/>
                    <a:gd name="connsiteX0" fmla="*/ 244627 w 244627"/>
                    <a:gd name="connsiteY0" fmla="*/ 250928 h 271010"/>
                    <a:gd name="connsiteX1" fmla="*/ 220624 w 244627"/>
                    <a:gd name="connsiteY1" fmla="*/ 268643 h 271010"/>
                    <a:gd name="connsiteX2" fmla="*/ 153729 w 244627"/>
                    <a:gd name="connsiteY2" fmla="*/ 232902 h 271010"/>
                    <a:gd name="connsiteX3" fmla="*/ 54361 w 244627"/>
                    <a:gd name="connsiteY3" fmla="*/ 197589 h 271010"/>
                    <a:gd name="connsiteX4" fmla="*/ 10671 w 244627"/>
                    <a:gd name="connsiteY4" fmla="*/ 158292 h 271010"/>
                    <a:gd name="connsiteX5" fmla="*/ 20007 w 244627"/>
                    <a:gd name="connsiteY5" fmla="*/ 105248 h 271010"/>
                    <a:gd name="connsiteX6" fmla="*/ 293 w 244627"/>
                    <a:gd name="connsiteY6" fmla="*/ 50826 h 271010"/>
                    <a:gd name="connsiteX7" fmla="*/ 36295 w 244627"/>
                    <a:gd name="connsiteY7" fmla="*/ 2455 h 271010"/>
                    <a:gd name="connsiteX8" fmla="*/ 36640 w 244627"/>
                    <a:gd name="connsiteY8" fmla="*/ 1179 h 271010"/>
                    <a:gd name="connsiteX9" fmla="*/ 130136 w 244627"/>
                    <a:gd name="connsiteY9" fmla="*/ 59659 h 271010"/>
                    <a:gd name="connsiteX0" fmla="*/ 244627 w 244627"/>
                    <a:gd name="connsiteY0" fmla="*/ 249749 h 269831"/>
                    <a:gd name="connsiteX1" fmla="*/ 220624 w 244627"/>
                    <a:gd name="connsiteY1" fmla="*/ 267464 h 269831"/>
                    <a:gd name="connsiteX2" fmla="*/ 153729 w 244627"/>
                    <a:gd name="connsiteY2" fmla="*/ 231723 h 269831"/>
                    <a:gd name="connsiteX3" fmla="*/ 54361 w 244627"/>
                    <a:gd name="connsiteY3" fmla="*/ 196410 h 269831"/>
                    <a:gd name="connsiteX4" fmla="*/ 10671 w 244627"/>
                    <a:gd name="connsiteY4" fmla="*/ 157113 h 269831"/>
                    <a:gd name="connsiteX5" fmla="*/ 20007 w 244627"/>
                    <a:gd name="connsiteY5" fmla="*/ 104069 h 269831"/>
                    <a:gd name="connsiteX6" fmla="*/ 293 w 244627"/>
                    <a:gd name="connsiteY6" fmla="*/ 49647 h 269831"/>
                    <a:gd name="connsiteX7" fmla="*/ 36295 w 244627"/>
                    <a:gd name="connsiteY7" fmla="*/ 1276 h 269831"/>
                    <a:gd name="connsiteX8" fmla="*/ 36640 w 244627"/>
                    <a:gd name="connsiteY8" fmla="*/ 0 h 269831"/>
                    <a:gd name="connsiteX0" fmla="*/ 220624 w 220624"/>
                    <a:gd name="connsiteY0" fmla="*/ 267464 h 269831"/>
                    <a:gd name="connsiteX1" fmla="*/ 153729 w 220624"/>
                    <a:gd name="connsiteY1" fmla="*/ 231723 h 269831"/>
                    <a:gd name="connsiteX2" fmla="*/ 54361 w 220624"/>
                    <a:gd name="connsiteY2" fmla="*/ 196410 h 269831"/>
                    <a:gd name="connsiteX3" fmla="*/ 10671 w 220624"/>
                    <a:gd name="connsiteY3" fmla="*/ 157113 h 269831"/>
                    <a:gd name="connsiteX4" fmla="*/ 20007 w 220624"/>
                    <a:gd name="connsiteY4" fmla="*/ 104069 h 269831"/>
                    <a:gd name="connsiteX5" fmla="*/ 293 w 220624"/>
                    <a:gd name="connsiteY5" fmla="*/ 49647 h 269831"/>
                    <a:gd name="connsiteX6" fmla="*/ 36295 w 220624"/>
                    <a:gd name="connsiteY6" fmla="*/ 1276 h 269831"/>
                    <a:gd name="connsiteX7" fmla="*/ 36640 w 220624"/>
                    <a:gd name="connsiteY7" fmla="*/ 0 h 2698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20624" h="269831">
                      <a:moveTo>
                        <a:pt x="220624" y="267464"/>
                      </a:moveTo>
                      <a:cubicBezTo>
                        <a:pt x="195046" y="275832"/>
                        <a:pt x="168352" y="261572"/>
                        <a:pt x="153729" y="231723"/>
                      </a:cubicBezTo>
                      <a:cubicBezTo>
                        <a:pt x="119216" y="260055"/>
                        <a:pt x="74392" y="244130"/>
                        <a:pt x="54361" y="196410"/>
                      </a:cubicBezTo>
                      <a:cubicBezTo>
                        <a:pt x="34685" y="199547"/>
                        <a:pt x="16210" y="182932"/>
                        <a:pt x="10671" y="157113"/>
                      </a:cubicBezTo>
                      <a:cubicBezTo>
                        <a:pt x="6660" y="138433"/>
                        <a:pt x="10206" y="118273"/>
                        <a:pt x="20007" y="104069"/>
                      </a:cubicBezTo>
                      <a:cubicBezTo>
                        <a:pt x="6101" y="92928"/>
                        <a:pt x="-1642" y="71548"/>
                        <a:pt x="293" y="49647"/>
                      </a:cubicBezTo>
                      <a:cubicBezTo>
                        <a:pt x="2565" y="24004"/>
                        <a:pt x="17513" y="3919"/>
                        <a:pt x="36295" y="1276"/>
                      </a:cubicBezTo>
                      <a:cubicBezTo>
                        <a:pt x="36407" y="847"/>
                        <a:pt x="36528" y="429"/>
                        <a:pt x="36640" y="0"/>
                      </a:cubicBezTo>
                    </a:path>
                  </a:pathLst>
                </a:custGeom>
                <a:grpFill/>
                <a:ln w="15875" cap="rnd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80" name="TextBox 23">
              <a:extLst>
                <a:ext uri="{FF2B5EF4-FFF2-40B4-BE49-F238E27FC236}">
                  <a16:creationId xmlns:a16="http://schemas.microsoft.com/office/drawing/2014/main" id="{76B7707A-559A-B244-5676-DF3B62130F6B}"/>
                </a:ext>
              </a:extLst>
            </p:cNvPr>
            <p:cNvSpPr txBox="1"/>
            <p:nvPr/>
          </p:nvSpPr>
          <p:spPr>
            <a:xfrm>
              <a:off x="6353833" y="4368182"/>
              <a:ext cx="1353646" cy="25200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Asthma </a:t>
              </a:r>
            </a:p>
          </p:txBody>
        </p:sp>
      </p:grpSp>
      <p:sp>
        <p:nvSpPr>
          <p:cNvPr id="82" name="Rectangle: Rounded Corners 26">
            <a:extLst>
              <a:ext uri="{FF2B5EF4-FFF2-40B4-BE49-F238E27FC236}">
                <a16:creationId xmlns:a16="http://schemas.microsoft.com/office/drawing/2014/main" id="{96409351-3501-6935-4E3E-6465FF74A902}"/>
              </a:ext>
            </a:extLst>
          </p:cNvPr>
          <p:cNvSpPr/>
          <p:nvPr/>
        </p:nvSpPr>
        <p:spPr>
          <a:xfrm>
            <a:off x="371475" y="2374186"/>
            <a:ext cx="3428999" cy="666822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chemeClr val="accent6"/>
                </a:solidFill>
              </a:rPr>
              <a:t>Pollen is one of the </a:t>
            </a:r>
            <a:br>
              <a:rPr lang="en-US" dirty="0">
                <a:solidFill>
                  <a:schemeClr val="accent6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main sources of allergens</a:t>
            </a:r>
          </a:p>
        </p:txBody>
      </p:sp>
      <p:sp>
        <p:nvSpPr>
          <p:cNvPr id="83" name="Rectangle: Rounded Corners 26">
            <a:extLst>
              <a:ext uri="{FF2B5EF4-FFF2-40B4-BE49-F238E27FC236}">
                <a16:creationId xmlns:a16="http://schemas.microsoft.com/office/drawing/2014/main" id="{2993EC90-5986-CBE1-D210-DB879D6BA4FA}"/>
              </a:ext>
            </a:extLst>
          </p:cNvPr>
          <p:cNvSpPr/>
          <p:nvPr/>
        </p:nvSpPr>
        <p:spPr>
          <a:xfrm>
            <a:off x="371475" y="3202045"/>
            <a:ext cx="3428999" cy="1553218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solidFill>
                  <a:schemeClr val="accent6"/>
                </a:solidFill>
              </a:rPr>
              <a:t>Pollen exposure </a:t>
            </a:r>
            <a:r>
              <a:rPr lang="en-US" b="1" dirty="0">
                <a:solidFill>
                  <a:schemeClr val="accent2"/>
                </a:solidFill>
              </a:rPr>
              <a:t>triggers 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a disruption of the respiratory epithelial barrier</a:t>
            </a:r>
            <a:r>
              <a:rPr lang="en-US" baseline="30000" dirty="0">
                <a:solidFill>
                  <a:schemeClr val="tx1"/>
                </a:solidFill>
              </a:rPr>
              <a:t>1,2</a:t>
            </a:r>
            <a:r>
              <a:rPr lang="en-US" dirty="0">
                <a:solidFill>
                  <a:schemeClr val="accent6"/>
                </a:solidFill>
              </a:rPr>
              <a:t> and  </a:t>
            </a:r>
            <a:r>
              <a:rPr lang="en-US" b="1" dirty="0">
                <a:solidFill>
                  <a:schemeClr val="accent2"/>
                </a:solidFill>
              </a:rPr>
              <a:t>modulation of the antiviral defences</a:t>
            </a:r>
            <a:r>
              <a:rPr lang="en-US" dirty="0">
                <a:solidFill>
                  <a:schemeClr val="accent2"/>
                </a:solidFill>
              </a:rPr>
              <a:t>,</a:t>
            </a:r>
            <a:r>
              <a:rPr lang="en-US" baseline="30000" dirty="0">
                <a:solidFill>
                  <a:schemeClr val="tx1"/>
                </a:solidFill>
              </a:rPr>
              <a:t>2,3</a:t>
            </a:r>
            <a:r>
              <a:rPr lang="en-US" b="1" baseline="30000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chemeClr val="accent6"/>
                </a:solidFill>
              </a:rPr>
              <a:t>increasing the risk </a:t>
            </a:r>
            <a:br>
              <a:rPr lang="en-US" dirty="0">
                <a:solidFill>
                  <a:schemeClr val="accent6"/>
                </a:solidFill>
              </a:rPr>
            </a:br>
            <a:r>
              <a:rPr lang="en-US" dirty="0">
                <a:solidFill>
                  <a:schemeClr val="accent6"/>
                </a:solidFill>
              </a:rPr>
              <a:t>of viral infections</a:t>
            </a:r>
            <a:r>
              <a:rPr lang="en-US" baseline="30000" dirty="0">
                <a:solidFill>
                  <a:schemeClr val="accent6"/>
                </a:solidFill>
              </a:rPr>
              <a:t>4,5</a:t>
            </a:r>
          </a:p>
        </p:txBody>
      </p:sp>
      <p:sp>
        <p:nvSpPr>
          <p:cNvPr id="6" name="TextBox 138">
            <a:extLst>
              <a:ext uri="{FF2B5EF4-FFF2-40B4-BE49-F238E27FC236}">
                <a16:creationId xmlns:a16="http://schemas.microsoft.com/office/drawing/2014/main" id="{28366F75-284B-F4FD-D265-8DA47EBD2308}"/>
              </a:ext>
            </a:extLst>
          </p:cNvPr>
          <p:cNvSpPr txBox="1"/>
          <p:nvPr/>
        </p:nvSpPr>
        <p:spPr>
          <a:xfrm>
            <a:off x="11229795" y="287001"/>
            <a:ext cx="875240" cy="1388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0" cap="none" spc="-5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Allergy &amp; asthma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494CD5-1DC2-2DFC-B1C9-ED152550BDD8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oup 30">
            <a:extLst>
              <a:ext uri="{FF2B5EF4-FFF2-40B4-BE49-F238E27FC236}">
                <a16:creationId xmlns:a16="http://schemas.microsoft.com/office/drawing/2014/main" id="{3CF9B106-1C2D-1E78-088A-C9A9B296B0F3}"/>
              </a:ext>
            </a:extLst>
          </p:cNvPr>
          <p:cNvGrpSpPr/>
          <p:nvPr/>
        </p:nvGrpSpPr>
        <p:grpSpPr>
          <a:xfrm rot="20917827" flipH="1">
            <a:off x="11417413" y="721929"/>
            <a:ext cx="428008" cy="372105"/>
            <a:chOff x="9755181" y="2582712"/>
            <a:chExt cx="663760" cy="577066"/>
          </a:xfrm>
          <a:noFill/>
        </p:grpSpPr>
        <p:grpSp>
          <p:nvGrpSpPr>
            <p:cNvPr id="13" name="Group 31">
              <a:extLst>
                <a:ext uri="{FF2B5EF4-FFF2-40B4-BE49-F238E27FC236}">
                  <a16:creationId xmlns:a16="http://schemas.microsoft.com/office/drawing/2014/main" id="{D5F9C964-5F54-02A2-5150-2DB33A09ABBB}"/>
                </a:ext>
              </a:extLst>
            </p:cNvPr>
            <p:cNvGrpSpPr/>
            <p:nvPr/>
          </p:nvGrpSpPr>
          <p:grpSpPr>
            <a:xfrm>
              <a:off x="9853081" y="2582712"/>
              <a:ext cx="565860" cy="562917"/>
              <a:chOff x="9762707" y="2529673"/>
              <a:chExt cx="657478" cy="654058"/>
            </a:xfrm>
            <a:grpFill/>
          </p:grpSpPr>
          <p:sp>
            <p:nvSpPr>
              <p:cNvPr id="15" name="Freeform: Shape 33">
                <a:extLst>
                  <a:ext uri="{FF2B5EF4-FFF2-40B4-BE49-F238E27FC236}">
                    <a16:creationId xmlns:a16="http://schemas.microsoft.com/office/drawing/2014/main" id="{0EC67D87-0F2C-5CA3-0E56-EE6663B11F2A}"/>
                  </a:ext>
                </a:extLst>
              </p:cNvPr>
              <p:cNvSpPr/>
              <p:nvPr/>
            </p:nvSpPr>
            <p:spPr>
              <a:xfrm>
                <a:off x="10017754" y="2667000"/>
                <a:ext cx="402431" cy="516731"/>
              </a:xfrm>
              <a:custGeom>
                <a:avLst/>
                <a:gdLst>
                  <a:gd name="connsiteX0" fmla="*/ 0 w 402431"/>
                  <a:gd name="connsiteY0" fmla="*/ 314325 h 516731"/>
                  <a:gd name="connsiteX1" fmla="*/ 119063 w 402431"/>
                  <a:gd name="connsiteY1" fmla="*/ 309563 h 516731"/>
                  <a:gd name="connsiteX2" fmla="*/ 176213 w 402431"/>
                  <a:gd name="connsiteY2" fmla="*/ 69056 h 516731"/>
                  <a:gd name="connsiteX3" fmla="*/ 402431 w 402431"/>
                  <a:gd name="connsiteY3" fmla="*/ 0 h 516731"/>
                  <a:gd name="connsiteX4" fmla="*/ 271463 w 402431"/>
                  <a:gd name="connsiteY4" fmla="*/ 516731 h 516731"/>
                  <a:gd name="connsiteX5" fmla="*/ 2381 w 402431"/>
                  <a:gd name="connsiteY5" fmla="*/ 516731 h 516731"/>
                  <a:gd name="connsiteX6" fmla="*/ 0 w 402431"/>
                  <a:gd name="connsiteY6" fmla="*/ 314325 h 516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2431" h="516731">
                    <a:moveTo>
                      <a:pt x="0" y="314325"/>
                    </a:moveTo>
                    <a:lnTo>
                      <a:pt x="119063" y="309563"/>
                    </a:lnTo>
                    <a:lnTo>
                      <a:pt x="176213" y="69056"/>
                    </a:lnTo>
                    <a:lnTo>
                      <a:pt x="402431" y="0"/>
                    </a:lnTo>
                    <a:lnTo>
                      <a:pt x="271463" y="516731"/>
                    </a:lnTo>
                    <a:lnTo>
                      <a:pt x="2381" y="516731"/>
                    </a:lnTo>
                    <a:cubicBezTo>
                      <a:pt x="1587" y="449262"/>
                      <a:pt x="794" y="381794"/>
                      <a:pt x="0" y="31432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34">
                <a:extLst>
                  <a:ext uri="{FF2B5EF4-FFF2-40B4-BE49-F238E27FC236}">
                    <a16:creationId xmlns:a16="http://schemas.microsoft.com/office/drawing/2014/main" id="{CE9177CA-BE67-F10F-29C9-F1600A75BA40}"/>
                  </a:ext>
                </a:extLst>
              </p:cNvPr>
              <p:cNvSpPr/>
              <p:nvPr/>
            </p:nvSpPr>
            <p:spPr>
              <a:xfrm>
                <a:off x="10214892" y="2529673"/>
                <a:ext cx="202406" cy="164307"/>
              </a:xfrm>
              <a:custGeom>
                <a:avLst/>
                <a:gdLst>
                  <a:gd name="connsiteX0" fmla="*/ 0 w 202406"/>
                  <a:gd name="connsiteY0" fmla="*/ 164306 h 164306"/>
                  <a:gd name="connsiteX1" fmla="*/ 180975 w 202406"/>
                  <a:gd name="connsiteY1" fmla="*/ 104775 h 164306"/>
                  <a:gd name="connsiteX2" fmla="*/ 202406 w 202406"/>
                  <a:gd name="connsiteY2" fmla="*/ 40481 h 164306"/>
                  <a:gd name="connsiteX3" fmla="*/ 50006 w 202406"/>
                  <a:gd name="connsiteY3" fmla="*/ 0 h 164306"/>
                  <a:gd name="connsiteX4" fmla="*/ 0 w 202406"/>
                  <a:gd name="connsiteY4" fmla="*/ 164306 h 164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406" h="164306">
                    <a:moveTo>
                      <a:pt x="0" y="164306"/>
                    </a:moveTo>
                    <a:lnTo>
                      <a:pt x="180975" y="104775"/>
                    </a:lnTo>
                    <a:lnTo>
                      <a:pt x="202406" y="40481"/>
                    </a:lnTo>
                    <a:lnTo>
                      <a:pt x="50006" y="0"/>
                    </a:lnTo>
                    <a:lnTo>
                      <a:pt x="0" y="16430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Rectangle: Top Corners Rounded 35">
                <a:extLst>
                  <a:ext uri="{FF2B5EF4-FFF2-40B4-BE49-F238E27FC236}">
                    <a16:creationId xmlns:a16="http://schemas.microsoft.com/office/drawing/2014/main" id="{88092752-79DB-7CC1-061A-30C8BDB4F217}"/>
                  </a:ext>
                </a:extLst>
              </p:cNvPr>
              <p:cNvSpPr/>
              <p:nvPr/>
            </p:nvSpPr>
            <p:spPr>
              <a:xfrm rot="16200000">
                <a:off x="9860601" y="3043283"/>
                <a:ext cx="151894" cy="89889"/>
              </a:xfrm>
              <a:prstGeom prst="round2SameRect">
                <a:avLst>
                  <a:gd name="adj1" fmla="val 19318"/>
                  <a:gd name="adj2" fmla="val 0"/>
                </a:avLst>
              </a:pr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19" name="Straight Connector 36">
                <a:extLst>
                  <a:ext uri="{FF2B5EF4-FFF2-40B4-BE49-F238E27FC236}">
                    <a16:creationId xmlns:a16="http://schemas.microsoft.com/office/drawing/2014/main" id="{71BFB563-5704-9AE0-9C75-4A9346BE980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762708" y="3012280"/>
                <a:ext cx="98049" cy="19051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37">
                <a:extLst>
                  <a:ext uri="{FF2B5EF4-FFF2-40B4-BE49-F238E27FC236}">
                    <a16:creationId xmlns:a16="http://schemas.microsoft.com/office/drawing/2014/main" id="{4E9B2977-BBD5-635D-F902-2CB9A5E7BC5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67733" y="3145124"/>
                <a:ext cx="93024" cy="19051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38">
                <a:extLst>
                  <a:ext uri="{FF2B5EF4-FFF2-40B4-BE49-F238E27FC236}">
                    <a16:creationId xmlns:a16="http://schemas.microsoft.com/office/drawing/2014/main" id="{A02751CA-EA96-1AF9-C62B-F0288AA5C5F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762707" y="3088227"/>
                <a:ext cx="98049" cy="0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14" name="Freeform: Shape 32">
              <a:extLst>
                <a:ext uri="{FF2B5EF4-FFF2-40B4-BE49-F238E27FC236}">
                  <a16:creationId xmlns:a16="http://schemas.microsoft.com/office/drawing/2014/main" id="{0F2190F7-1C4E-2809-807A-6B28197CB21A}"/>
                </a:ext>
              </a:extLst>
            </p:cNvPr>
            <p:cNvSpPr/>
            <p:nvPr/>
          </p:nvSpPr>
          <p:spPr>
            <a:xfrm rot="2164224">
              <a:off x="9755181" y="2957738"/>
              <a:ext cx="165194" cy="202040"/>
            </a:xfrm>
            <a:custGeom>
              <a:avLst/>
              <a:gdLst>
                <a:gd name="connsiteX0" fmla="*/ 38696 w 244627"/>
                <a:gd name="connsiteY0" fmla="*/ 0 h 302791"/>
                <a:gd name="connsiteX1" fmla="*/ 244627 w 244627"/>
                <a:gd name="connsiteY1" fmla="*/ 282709 h 302791"/>
                <a:gd name="connsiteX2" fmla="*/ 220624 w 244627"/>
                <a:gd name="connsiteY2" fmla="*/ 300424 h 302791"/>
                <a:gd name="connsiteX3" fmla="*/ 153729 w 244627"/>
                <a:gd name="connsiteY3" fmla="*/ 264683 h 302791"/>
                <a:gd name="connsiteX4" fmla="*/ 54361 w 244627"/>
                <a:gd name="connsiteY4" fmla="*/ 229370 h 302791"/>
                <a:gd name="connsiteX5" fmla="*/ 10671 w 244627"/>
                <a:gd name="connsiteY5" fmla="*/ 190073 h 302791"/>
                <a:gd name="connsiteX6" fmla="*/ 20007 w 244627"/>
                <a:gd name="connsiteY6" fmla="*/ 137029 h 302791"/>
                <a:gd name="connsiteX7" fmla="*/ 293 w 244627"/>
                <a:gd name="connsiteY7" fmla="*/ 82607 h 302791"/>
                <a:gd name="connsiteX8" fmla="*/ 36295 w 244627"/>
                <a:gd name="connsiteY8" fmla="*/ 34236 h 302791"/>
                <a:gd name="connsiteX9" fmla="*/ 36640 w 244627"/>
                <a:gd name="connsiteY9" fmla="*/ 32960 h 302791"/>
                <a:gd name="connsiteX0" fmla="*/ 38696 w 244627"/>
                <a:gd name="connsiteY0" fmla="*/ 0 h 302791"/>
                <a:gd name="connsiteX1" fmla="*/ 244627 w 244627"/>
                <a:gd name="connsiteY1" fmla="*/ 282709 h 302791"/>
                <a:gd name="connsiteX2" fmla="*/ 220624 w 244627"/>
                <a:gd name="connsiteY2" fmla="*/ 300424 h 302791"/>
                <a:gd name="connsiteX3" fmla="*/ 153729 w 244627"/>
                <a:gd name="connsiteY3" fmla="*/ 264683 h 302791"/>
                <a:gd name="connsiteX4" fmla="*/ 54361 w 244627"/>
                <a:gd name="connsiteY4" fmla="*/ 229370 h 302791"/>
                <a:gd name="connsiteX5" fmla="*/ 10671 w 244627"/>
                <a:gd name="connsiteY5" fmla="*/ 190073 h 302791"/>
                <a:gd name="connsiteX6" fmla="*/ 20007 w 244627"/>
                <a:gd name="connsiteY6" fmla="*/ 137029 h 302791"/>
                <a:gd name="connsiteX7" fmla="*/ 293 w 244627"/>
                <a:gd name="connsiteY7" fmla="*/ 82607 h 302791"/>
                <a:gd name="connsiteX8" fmla="*/ 36295 w 244627"/>
                <a:gd name="connsiteY8" fmla="*/ 34236 h 302791"/>
                <a:gd name="connsiteX9" fmla="*/ 36640 w 244627"/>
                <a:gd name="connsiteY9" fmla="*/ 32960 h 302791"/>
                <a:gd name="connsiteX10" fmla="*/ 130136 w 244627"/>
                <a:gd name="connsiteY10" fmla="*/ 91440 h 302791"/>
                <a:gd name="connsiteX0" fmla="*/ 244627 w 244627"/>
                <a:gd name="connsiteY0" fmla="*/ 250928 h 271010"/>
                <a:gd name="connsiteX1" fmla="*/ 220624 w 244627"/>
                <a:gd name="connsiteY1" fmla="*/ 268643 h 271010"/>
                <a:gd name="connsiteX2" fmla="*/ 153729 w 244627"/>
                <a:gd name="connsiteY2" fmla="*/ 232902 h 271010"/>
                <a:gd name="connsiteX3" fmla="*/ 54361 w 244627"/>
                <a:gd name="connsiteY3" fmla="*/ 197589 h 271010"/>
                <a:gd name="connsiteX4" fmla="*/ 10671 w 244627"/>
                <a:gd name="connsiteY4" fmla="*/ 158292 h 271010"/>
                <a:gd name="connsiteX5" fmla="*/ 20007 w 244627"/>
                <a:gd name="connsiteY5" fmla="*/ 105248 h 271010"/>
                <a:gd name="connsiteX6" fmla="*/ 293 w 244627"/>
                <a:gd name="connsiteY6" fmla="*/ 50826 h 271010"/>
                <a:gd name="connsiteX7" fmla="*/ 36295 w 244627"/>
                <a:gd name="connsiteY7" fmla="*/ 2455 h 271010"/>
                <a:gd name="connsiteX8" fmla="*/ 36640 w 244627"/>
                <a:gd name="connsiteY8" fmla="*/ 1179 h 271010"/>
                <a:gd name="connsiteX9" fmla="*/ 130136 w 244627"/>
                <a:gd name="connsiteY9" fmla="*/ 59659 h 271010"/>
                <a:gd name="connsiteX0" fmla="*/ 244627 w 244627"/>
                <a:gd name="connsiteY0" fmla="*/ 249749 h 269831"/>
                <a:gd name="connsiteX1" fmla="*/ 220624 w 244627"/>
                <a:gd name="connsiteY1" fmla="*/ 267464 h 269831"/>
                <a:gd name="connsiteX2" fmla="*/ 153729 w 244627"/>
                <a:gd name="connsiteY2" fmla="*/ 231723 h 269831"/>
                <a:gd name="connsiteX3" fmla="*/ 54361 w 244627"/>
                <a:gd name="connsiteY3" fmla="*/ 196410 h 269831"/>
                <a:gd name="connsiteX4" fmla="*/ 10671 w 244627"/>
                <a:gd name="connsiteY4" fmla="*/ 157113 h 269831"/>
                <a:gd name="connsiteX5" fmla="*/ 20007 w 244627"/>
                <a:gd name="connsiteY5" fmla="*/ 104069 h 269831"/>
                <a:gd name="connsiteX6" fmla="*/ 293 w 244627"/>
                <a:gd name="connsiteY6" fmla="*/ 49647 h 269831"/>
                <a:gd name="connsiteX7" fmla="*/ 36295 w 244627"/>
                <a:gd name="connsiteY7" fmla="*/ 1276 h 269831"/>
                <a:gd name="connsiteX8" fmla="*/ 36640 w 244627"/>
                <a:gd name="connsiteY8" fmla="*/ 0 h 269831"/>
                <a:gd name="connsiteX0" fmla="*/ 220624 w 220624"/>
                <a:gd name="connsiteY0" fmla="*/ 267464 h 269831"/>
                <a:gd name="connsiteX1" fmla="*/ 153729 w 220624"/>
                <a:gd name="connsiteY1" fmla="*/ 231723 h 269831"/>
                <a:gd name="connsiteX2" fmla="*/ 54361 w 220624"/>
                <a:gd name="connsiteY2" fmla="*/ 196410 h 269831"/>
                <a:gd name="connsiteX3" fmla="*/ 10671 w 220624"/>
                <a:gd name="connsiteY3" fmla="*/ 157113 h 269831"/>
                <a:gd name="connsiteX4" fmla="*/ 20007 w 220624"/>
                <a:gd name="connsiteY4" fmla="*/ 104069 h 269831"/>
                <a:gd name="connsiteX5" fmla="*/ 293 w 220624"/>
                <a:gd name="connsiteY5" fmla="*/ 49647 h 269831"/>
                <a:gd name="connsiteX6" fmla="*/ 36295 w 220624"/>
                <a:gd name="connsiteY6" fmla="*/ 1276 h 269831"/>
                <a:gd name="connsiteX7" fmla="*/ 36640 w 220624"/>
                <a:gd name="connsiteY7" fmla="*/ 0 h 26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624" h="269831">
                  <a:moveTo>
                    <a:pt x="220624" y="267464"/>
                  </a:moveTo>
                  <a:cubicBezTo>
                    <a:pt x="195046" y="275832"/>
                    <a:pt x="168352" y="261572"/>
                    <a:pt x="153729" y="231723"/>
                  </a:cubicBezTo>
                  <a:cubicBezTo>
                    <a:pt x="119216" y="260055"/>
                    <a:pt x="74392" y="244130"/>
                    <a:pt x="54361" y="196410"/>
                  </a:cubicBezTo>
                  <a:cubicBezTo>
                    <a:pt x="34685" y="199547"/>
                    <a:pt x="16210" y="182932"/>
                    <a:pt x="10671" y="157113"/>
                  </a:cubicBezTo>
                  <a:cubicBezTo>
                    <a:pt x="6660" y="138433"/>
                    <a:pt x="10206" y="118273"/>
                    <a:pt x="20007" y="104069"/>
                  </a:cubicBezTo>
                  <a:cubicBezTo>
                    <a:pt x="6101" y="92928"/>
                    <a:pt x="-1642" y="71548"/>
                    <a:pt x="293" y="49647"/>
                  </a:cubicBezTo>
                  <a:cubicBezTo>
                    <a:pt x="2565" y="24004"/>
                    <a:pt x="17513" y="3919"/>
                    <a:pt x="36295" y="1276"/>
                  </a:cubicBezTo>
                  <a:cubicBezTo>
                    <a:pt x="36407" y="847"/>
                    <a:pt x="36528" y="429"/>
                    <a:pt x="36640" y="0"/>
                  </a:cubicBezTo>
                </a:path>
              </a:pathLst>
            </a:custGeom>
            <a:grpFill/>
            <a:ln w="15875" cap="rnd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3" name="Graphic 99" descr="Dandelion outline">
            <a:extLst>
              <a:ext uri="{FF2B5EF4-FFF2-40B4-BE49-F238E27FC236}">
                <a16:creationId xmlns:a16="http://schemas.microsoft.com/office/drawing/2014/main" id="{BBA50482-C1CA-C719-4D5E-F2C930B5CD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11500056" y="497835"/>
            <a:ext cx="500718" cy="50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496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egnaposto testo 23">
            <a:extLst>
              <a:ext uri="{FF2B5EF4-FFF2-40B4-BE49-F238E27FC236}">
                <a16:creationId xmlns:a16="http://schemas.microsoft.com/office/drawing/2014/main" id="{20AAD7EB-492D-9A5C-017C-46FF33CF40F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175500" y="2708275"/>
            <a:ext cx="4321175" cy="1113510"/>
          </a:xfrm>
        </p:spPr>
        <p:txBody>
          <a:bodyPr wrap="square">
            <a:spAutoFit/>
          </a:bodyPr>
          <a:lstStyle/>
          <a:p>
            <a:pPr lvl="1"/>
            <a:r>
              <a:rPr lang="en-US" sz="1800" dirty="0"/>
              <a:t>In patients with asthma or allergic rhinitis* aged 16 to 65 years, </a:t>
            </a:r>
            <a:r>
              <a:rPr lang="en-US" sz="1800" b="1" dirty="0">
                <a:solidFill>
                  <a:schemeClr val="accent2"/>
                </a:solidFill>
              </a:rPr>
              <a:t>OM-85 reduced RTIs </a:t>
            </a:r>
            <a:br>
              <a:rPr lang="en-US" sz="1800" b="1" dirty="0">
                <a:solidFill>
                  <a:schemeClr val="accent2"/>
                </a:solidFill>
              </a:rPr>
            </a:br>
            <a:r>
              <a:rPr lang="en-US" sz="1800" b="1" dirty="0">
                <a:solidFill>
                  <a:schemeClr val="accent2"/>
                </a:solidFill>
              </a:rPr>
              <a:t>by 33% and related exacerbations by 41.2%</a:t>
            </a:r>
            <a:r>
              <a:rPr lang="en-US" sz="1800" dirty="0"/>
              <a:t> compared to the previous period with standard of care only</a:t>
            </a:r>
            <a:r>
              <a:rPr lang="en-US" sz="1800" baseline="30000" dirty="0"/>
              <a:t>1</a:t>
            </a:r>
            <a:endParaRPr lang="it-IT" sz="1800" baseline="30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2507B52-7DD5-6D14-FA2B-3B5E80885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 dirty="0"/>
              <a:t>Preventative treatment with OM-85 demonstrated a reduction of</a:t>
            </a:r>
            <a:br>
              <a:rPr lang="en-GB" dirty="0"/>
            </a:br>
            <a:r>
              <a:rPr lang="en-GB" dirty="0"/>
              <a:t>recurrent RTIs and related exacerbations of allergic rhinitis and asthma</a:t>
            </a:r>
          </a:p>
        </p:txBody>
      </p:sp>
      <p:sp>
        <p:nvSpPr>
          <p:cNvPr id="49" name="Segnaposto testo 48">
            <a:extLst>
              <a:ext uri="{FF2B5EF4-FFF2-40B4-BE49-F238E27FC236}">
                <a16:creationId xmlns:a16="http://schemas.microsoft.com/office/drawing/2014/main" id="{3C8D4A66-A5C7-AFD3-0F34-A86F123BB23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it-IT" dirty="0"/>
              <a:t>*</a:t>
            </a:r>
            <a:r>
              <a:rPr lang="it-IT" dirty="0" err="1"/>
              <a:t>Allergic</a:t>
            </a:r>
            <a:r>
              <a:rPr lang="it-IT" dirty="0"/>
              <a:t> to </a:t>
            </a:r>
            <a:r>
              <a:rPr lang="it-IT" dirty="0" err="1"/>
              <a:t>dermatophagoides</a:t>
            </a:r>
            <a:r>
              <a:rPr lang="it-IT" dirty="0"/>
              <a:t>, </a:t>
            </a:r>
            <a:r>
              <a:rPr lang="it-IT" dirty="0" err="1"/>
              <a:t>cat</a:t>
            </a:r>
            <a:r>
              <a:rPr lang="it-IT" dirty="0"/>
              <a:t> </a:t>
            </a:r>
            <a:r>
              <a:rPr lang="it-IT" dirty="0" err="1"/>
              <a:t>dander</a:t>
            </a:r>
            <a:r>
              <a:rPr lang="it-IT" dirty="0"/>
              <a:t>, </a:t>
            </a:r>
            <a:r>
              <a:rPr lang="it-IT" dirty="0" err="1"/>
              <a:t>alternaria</a:t>
            </a:r>
            <a:r>
              <a:rPr lang="it-IT" dirty="0"/>
              <a:t>, and/or </a:t>
            </a:r>
            <a:r>
              <a:rPr lang="it-IT" i="1" dirty="0" err="1"/>
              <a:t>Aspergillus</a:t>
            </a:r>
            <a:r>
              <a:rPr lang="it-IT" dirty="0"/>
              <a:t>.</a:t>
            </a:r>
          </a:p>
          <a:p>
            <a:r>
              <a:rPr lang="it-IT" dirty="0"/>
              <a:t>Figure </a:t>
            </a:r>
            <a:r>
              <a:rPr lang="it-IT" dirty="0" err="1"/>
              <a:t>adapted</a:t>
            </a:r>
            <a:r>
              <a:rPr lang="it-IT" dirty="0"/>
              <a:t> from </a:t>
            </a:r>
            <a:r>
              <a:rPr lang="it-IT" dirty="0" err="1"/>
              <a:t>Koatz</a:t>
            </a:r>
            <a:r>
              <a:rPr lang="it-IT" dirty="0"/>
              <a:t> AM, et al. 2016.</a:t>
            </a:r>
            <a:r>
              <a:rPr lang="it-IT" baseline="30000" dirty="0"/>
              <a:t>1</a:t>
            </a:r>
          </a:p>
          <a:p>
            <a:r>
              <a:rPr lang="it-IT" dirty="0"/>
              <a:t>RTI, </a:t>
            </a:r>
            <a:r>
              <a:rPr lang="it-IT" dirty="0" err="1"/>
              <a:t>respiratory</a:t>
            </a:r>
            <a:r>
              <a:rPr lang="it-IT" dirty="0"/>
              <a:t> </a:t>
            </a:r>
            <a:r>
              <a:rPr lang="it-IT" dirty="0" err="1"/>
              <a:t>tract</a:t>
            </a:r>
            <a:r>
              <a:rPr lang="it-IT" dirty="0"/>
              <a:t> </a:t>
            </a:r>
            <a:r>
              <a:rPr lang="it-IT" dirty="0" err="1"/>
              <a:t>infection</a:t>
            </a:r>
            <a:r>
              <a:rPr lang="it-IT" dirty="0"/>
              <a:t>; SOC, standard of care.</a:t>
            </a:r>
          </a:p>
          <a:p>
            <a:r>
              <a:rPr lang="it-IT" dirty="0"/>
              <a:t>1. </a:t>
            </a:r>
            <a:r>
              <a:rPr lang="it-IT" dirty="0" err="1"/>
              <a:t>Koatz</a:t>
            </a:r>
            <a:r>
              <a:rPr lang="it-IT" dirty="0"/>
              <a:t> AM, et al. </a:t>
            </a:r>
            <a:r>
              <a:rPr lang="it-IT" dirty="0" err="1"/>
              <a:t>Lung</a:t>
            </a:r>
            <a:r>
              <a:rPr lang="it-IT" dirty="0"/>
              <a:t>. 2016;194:687-697.</a:t>
            </a:r>
          </a:p>
        </p:txBody>
      </p:sp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3A21C42E-71C3-5336-AA70-CED6F62067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9573255"/>
              </p:ext>
            </p:extLst>
          </p:nvPr>
        </p:nvGraphicFramePr>
        <p:xfrm>
          <a:off x="371475" y="1954958"/>
          <a:ext cx="6804026" cy="4052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TextBox 2">
            <a:extLst>
              <a:ext uri="{FF2B5EF4-FFF2-40B4-BE49-F238E27FC236}">
                <a16:creationId xmlns:a16="http://schemas.microsoft.com/office/drawing/2014/main" id="{B96937A1-77F7-D3EE-D897-C67406F80D59}"/>
              </a:ext>
            </a:extLst>
          </p:cNvPr>
          <p:cNvSpPr txBox="1"/>
          <p:nvPr/>
        </p:nvSpPr>
        <p:spPr>
          <a:xfrm>
            <a:off x="2839086" y="2901711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-33%</a:t>
            </a:r>
          </a:p>
        </p:txBody>
      </p:sp>
      <p:sp>
        <p:nvSpPr>
          <p:cNvPr id="71" name="TextBox 2">
            <a:extLst>
              <a:ext uri="{FF2B5EF4-FFF2-40B4-BE49-F238E27FC236}">
                <a16:creationId xmlns:a16="http://schemas.microsoft.com/office/drawing/2014/main" id="{14447180-33B8-A78A-71EC-01CBAFA2CAC3}"/>
              </a:ext>
            </a:extLst>
          </p:cNvPr>
          <p:cNvSpPr txBox="1"/>
          <p:nvPr/>
        </p:nvSpPr>
        <p:spPr>
          <a:xfrm>
            <a:off x="5289731" y="3503227"/>
            <a:ext cx="763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-41.2%</a:t>
            </a:r>
          </a:p>
        </p:txBody>
      </p:sp>
      <p:sp>
        <p:nvSpPr>
          <p:cNvPr id="54" name="Rettangolo 53">
            <a:extLst>
              <a:ext uri="{FF2B5EF4-FFF2-40B4-BE49-F238E27FC236}">
                <a16:creationId xmlns:a16="http://schemas.microsoft.com/office/drawing/2014/main" id="{DD6AF179-09F7-30A7-9DCD-9D30091E81A9}"/>
              </a:ext>
            </a:extLst>
          </p:cNvPr>
          <p:cNvSpPr/>
          <p:nvPr/>
        </p:nvSpPr>
        <p:spPr>
          <a:xfrm>
            <a:off x="-1" y="1419417"/>
            <a:ext cx="1416051" cy="540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Content Placeholder 5">
            <a:extLst>
              <a:ext uri="{FF2B5EF4-FFF2-40B4-BE49-F238E27FC236}">
                <a16:creationId xmlns:a16="http://schemas.microsoft.com/office/drawing/2014/main" id="{BC20D45F-CDB4-B885-6969-1B42DE42589C}"/>
              </a:ext>
            </a:extLst>
          </p:cNvPr>
          <p:cNvSpPr txBox="1">
            <a:spLocks/>
          </p:cNvSpPr>
          <p:nvPr/>
        </p:nvSpPr>
        <p:spPr>
          <a:xfrm>
            <a:off x="371475" y="1456361"/>
            <a:ext cx="6084888" cy="498598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Reduction in total number of RTIs in patients </a:t>
            </a:r>
            <a:b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with asthma 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(n=28) </a:t>
            </a: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and allergic rhinitis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 (n=29)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20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3B4C40AB-67C4-8E1A-53B4-3D01B36C322D}"/>
              </a:ext>
            </a:extLst>
          </p:cNvPr>
          <p:cNvSpPr txBox="1"/>
          <p:nvPr/>
        </p:nvSpPr>
        <p:spPr>
          <a:xfrm rot="16200000">
            <a:off x="-829151" y="3735056"/>
            <a:ext cx="3059114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accent6"/>
                </a:solidFill>
              </a:rPr>
              <a:t>Number</a:t>
            </a:r>
            <a:endParaRPr lang="en-GB" sz="1400" dirty="0">
              <a:solidFill>
                <a:schemeClr val="accent6"/>
              </a:solidFill>
            </a:endParaRPr>
          </a:p>
        </p:txBody>
      </p:sp>
      <p:grpSp>
        <p:nvGrpSpPr>
          <p:cNvPr id="58" name="LEGENDA">
            <a:extLst>
              <a:ext uri="{FF2B5EF4-FFF2-40B4-BE49-F238E27FC236}">
                <a16:creationId xmlns:a16="http://schemas.microsoft.com/office/drawing/2014/main" id="{DA55EEA3-3373-BF2F-BB30-6683ED8E0493}"/>
              </a:ext>
            </a:extLst>
          </p:cNvPr>
          <p:cNvGrpSpPr/>
          <p:nvPr/>
        </p:nvGrpSpPr>
        <p:grpSpPr>
          <a:xfrm>
            <a:off x="7175500" y="5136274"/>
            <a:ext cx="108000" cy="272339"/>
            <a:chOff x="4760306" y="5899101"/>
            <a:chExt cx="108000" cy="272339"/>
          </a:xfrm>
        </p:grpSpPr>
        <p:sp>
          <p:nvSpPr>
            <p:cNvPr id="59" name="TextBox 13">
              <a:extLst>
                <a:ext uri="{FF2B5EF4-FFF2-40B4-BE49-F238E27FC236}">
                  <a16:creationId xmlns:a16="http://schemas.microsoft.com/office/drawing/2014/main" id="{83749738-621C-039D-C6EF-FC7A87C410CD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760306" y="5899101"/>
              <a:ext cx="108000" cy="10800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SOC (2009)</a:t>
              </a:r>
            </a:p>
          </p:txBody>
        </p:sp>
        <p:sp>
          <p:nvSpPr>
            <p:cNvPr id="60" name="TextBox 12">
              <a:extLst>
                <a:ext uri="{FF2B5EF4-FFF2-40B4-BE49-F238E27FC236}">
                  <a16:creationId xmlns:a16="http://schemas.microsoft.com/office/drawing/2014/main" id="{539C9641-A319-C318-05C6-0A98E9EE60D2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760306" y="6063440"/>
              <a:ext cx="108000" cy="10800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SOC + OM-85 (2010)</a:t>
              </a:r>
            </a:p>
          </p:txBody>
        </p:sp>
      </p:grpSp>
      <p:sp>
        <p:nvSpPr>
          <p:cNvPr id="16" name="TextBox 138">
            <a:extLst>
              <a:ext uri="{FF2B5EF4-FFF2-40B4-BE49-F238E27FC236}">
                <a16:creationId xmlns:a16="http://schemas.microsoft.com/office/drawing/2014/main" id="{9B4CDE25-89E1-6014-0B16-F98904C3EA2F}"/>
              </a:ext>
            </a:extLst>
          </p:cNvPr>
          <p:cNvSpPr txBox="1"/>
          <p:nvPr/>
        </p:nvSpPr>
        <p:spPr>
          <a:xfrm>
            <a:off x="11229795" y="287001"/>
            <a:ext cx="875240" cy="1388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0" cap="none" spc="-5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Allergy &amp; asthma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7CC61A1-B961-3F97-CA76-AB7D9F22B0AC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8" name="Group 30">
            <a:extLst>
              <a:ext uri="{FF2B5EF4-FFF2-40B4-BE49-F238E27FC236}">
                <a16:creationId xmlns:a16="http://schemas.microsoft.com/office/drawing/2014/main" id="{C919AD37-C72F-8048-D6E3-163A612F4231}"/>
              </a:ext>
            </a:extLst>
          </p:cNvPr>
          <p:cNvGrpSpPr/>
          <p:nvPr/>
        </p:nvGrpSpPr>
        <p:grpSpPr>
          <a:xfrm rot="20917827" flipH="1">
            <a:off x="11417413" y="721929"/>
            <a:ext cx="428008" cy="372105"/>
            <a:chOff x="9755181" y="2582712"/>
            <a:chExt cx="663760" cy="577066"/>
          </a:xfrm>
          <a:noFill/>
        </p:grpSpPr>
        <p:grpSp>
          <p:nvGrpSpPr>
            <p:cNvPr id="21" name="Group 31">
              <a:extLst>
                <a:ext uri="{FF2B5EF4-FFF2-40B4-BE49-F238E27FC236}">
                  <a16:creationId xmlns:a16="http://schemas.microsoft.com/office/drawing/2014/main" id="{3E826130-8B56-73FF-9570-E3FEA5B6C306}"/>
                </a:ext>
              </a:extLst>
            </p:cNvPr>
            <p:cNvGrpSpPr/>
            <p:nvPr/>
          </p:nvGrpSpPr>
          <p:grpSpPr>
            <a:xfrm>
              <a:off x="9853081" y="2582712"/>
              <a:ext cx="565860" cy="562917"/>
              <a:chOff x="9762707" y="2529673"/>
              <a:chExt cx="657478" cy="654058"/>
            </a:xfrm>
            <a:grpFill/>
          </p:grpSpPr>
          <p:sp>
            <p:nvSpPr>
              <p:cNvPr id="26" name="Freeform: Shape 33">
                <a:extLst>
                  <a:ext uri="{FF2B5EF4-FFF2-40B4-BE49-F238E27FC236}">
                    <a16:creationId xmlns:a16="http://schemas.microsoft.com/office/drawing/2014/main" id="{39DA7663-E82F-0E9F-0C45-BEA23F884FB3}"/>
                  </a:ext>
                </a:extLst>
              </p:cNvPr>
              <p:cNvSpPr/>
              <p:nvPr/>
            </p:nvSpPr>
            <p:spPr>
              <a:xfrm>
                <a:off x="10017754" y="2667000"/>
                <a:ext cx="402431" cy="516731"/>
              </a:xfrm>
              <a:custGeom>
                <a:avLst/>
                <a:gdLst>
                  <a:gd name="connsiteX0" fmla="*/ 0 w 402431"/>
                  <a:gd name="connsiteY0" fmla="*/ 314325 h 516731"/>
                  <a:gd name="connsiteX1" fmla="*/ 119063 w 402431"/>
                  <a:gd name="connsiteY1" fmla="*/ 309563 h 516731"/>
                  <a:gd name="connsiteX2" fmla="*/ 176213 w 402431"/>
                  <a:gd name="connsiteY2" fmla="*/ 69056 h 516731"/>
                  <a:gd name="connsiteX3" fmla="*/ 402431 w 402431"/>
                  <a:gd name="connsiteY3" fmla="*/ 0 h 516731"/>
                  <a:gd name="connsiteX4" fmla="*/ 271463 w 402431"/>
                  <a:gd name="connsiteY4" fmla="*/ 516731 h 516731"/>
                  <a:gd name="connsiteX5" fmla="*/ 2381 w 402431"/>
                  <a:gd name="connsiteY5" fmla="*/ 516731 h 516731"/>
                  <a:gd name="connsiteX6" fmla="*/ 0 w 402431"/>
                  <a:gd name="connsiteY6" fmla="*/ 314325 h 516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02431" h="516731">
                    <a:moveTo>
                      <a:pt x="0" y="314325"/>
                    </a:moveTo>
                    <a:lnTo>
                      <a:pt x="119063" y="309563"/>
                    </a:lnTo>
                    <a:lnTo>
                      <a:pt x="176213" y="69056"/>
                    </a:lnTo>
                    <a:lnTo>
                      <a:pt x="402431" y="0"/>
                    </a:lnTo>
                    <a:lnTo>
                      <a:pt x="271463" y="516731"/>
                    </a:lnTo>
                    <a:lnTo>
                      <a:pt x="2381" y="516731"/>
                    </a:lnTo>
                    <a:cubicBezTo>
                      <a:pt x="1587" y="449262"/>
                      <a:pt x="794" y="381794"/>
                      <a:pt x="0" y="314325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34">
                <a:extLst>
                  <a:ext uri="{FF2B5EF4-FFF2-40B4-BE49-F238E27FC236}">
                    <a16:creationId xmlns:a16="http://schemas.microsoft.com/office/drawing/2014/main" id="{4FA41A39-35CB-6832-9A39-95B8D6CF6C64}"/>
                  </a:ext>
                </a:extLst>
              </p:cNvPr>
              <p:cNvSpPr/>
              <p:nvPr/>
            </p:nvSpPr>
            <p:spPr>
              <a:xfrm>
                <a:off x="10214892" y="2529673"/>
                <a:ext cx="202406" cy="164307"/>
              </a:xfrm>
              <a:custGeom>
                <a:avLst/>
                <a:gdLst>
                  <a:gd name="connsiteX0" fmla="*/ 0 w 202406"/>
                  <a:gd name="connsiteY0" fmla="*/ 164306 h 164306"/>
                  <a:gd name="connsiteX1" fmla="*/ 180975 w 202406"/>
                  <a:gd name="connsiteY1" fmla="*/ 104775 h 164306"/>
                  <a:gd name="connsiteX2" fmla="*/ 202406 w 202406"/>
                  <a:gd name="connsiteY2" fmla="*/ 40481 h 164306"/>
                  <a:gd name="connsiteX3" fmla="*/ 50006 w 202406"/>
                  <a:gd name="connsiteY3" fmla="*/ 0 h 164306"/>
                  <a:gd name="connsiteX4" fmla="*/ 0 w 202406"/>
                  <a:gd name="connsiteY4" fmla="*/ 164306 h 164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406" h="164306">
                    <a:moveTo>
                      <a:pt x="0" y="164306"/>
                    </a:moveTo>
                    <a:lnTo>
                      <a:pt x="180975" y="104775"/>
                    </a:lnTo>
                    <a:lnTo>
                      <a:pt x="202406" y="40481"/>
                    </a:lnTo>
                    <a:lnTo>
                      <a:pt x="50006" y="0"/>
                    </a:lnTo>
                    <a:lnTo>
                      <a:pt x="0" y="16430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Rectangle: Top Corners Rounded 35">
                <a:extLst>
                  <a:ext uri="{FF2B5EF4-FFF2-40B4-BE49-F238E27FC236}">
                    <a16:creationId xmlns:a16="http://schemas.microsoft.com/office/drawing/2014/main" id="{EB894D0E-364C-D752-3E7F-B465A8E2A5C4}"/>
                  </a:ext>
                </a:extLst>
              </p:cNvPr>
              <p:cNvSpPr/>
              <p:nvPr/>
            </p:nvSpPr>
            <p:spPr>
              <a:xfrm rot="16200000">
                <a:off x="9860601" y="3043283"/>
                <a:ext cx="151894" cy="89889"/>
              </a:xfrm>
              <a:prstGeom prst="round2SameRect">
                <a:avLst>
                  <a:gd name="adj1" fmla="val 19318"/>
                  <a:gd name="adj2" fmla="val 0"/>
                </a:avLst>
              </a:prstGeom>
              <a:solidFill>
                <a:schemeClr val="accent1">
                  <a:lumMod val="75000"/>
                </a:schemeClr>
              </a:solidFill>
              <a:ln w="12700" cap="rnd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9" name="Straight Connector 36">
                <a:extLst>
                  <a:ext uri="{FF2B5EF4-FFF2-40B4-BE49-F238E27FC236}">
                    <a16:creationId xmlns:a16="http://schemas.microsoft.com/office/drawing/2014/main" id="{734FAE4B-0A70-5DCA-6073-64C1176E649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762708" y="3012280"/>
                <a:ext cx="98049" cy="19051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37">
                <a:extLst>
                  <a:ext uri="{FF2B5EF4-FFF2-40B4-BE49-F238E27FC236}">
                    <a16:creationId xmlns:a16="http://schemas.microsoft.com/office/drawing/2014/main" id="{777EE21B-FF73-EE9E-E3B4-FC95F72A2D2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67733" y="3145124"/>
                <a:ext cx="93024" cy="19051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8">
                <a:extLst>
                  <a:ext uri="{FF2B5EF4-FFF2-40B4-BE49-F238E27FC236}">
                    <a16:creationId xmlns:a16="http://schemas.microsoft.com/office/drawing/2014/main" id="{9DBD3D0B-B83A-AC95-6060-4AD84372989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762707" y="3088227"/>
                <a:ext cx="98049" cy="0"/>
              </a:xfrm>
              <a:prstGeom prst="line">
                <a:avLst/>
              </a:pr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sp>
          <p:nvSpPr>
            <p:cNvPr id="22" name="Freeform: Shape 32">
              <a:extLst>
                <a:ext uri="{FF2B5EF4-FFF2-40B4-BE49-F238E27FC236}">
                  <a16:creationId xmlns:a16="http://schemas.microsoft.com/office/drawing/2014/main" id="{343F4A76-0B3B-5BE2-06C2-E56FAC52DF25}"/>
                </a:ext>
              </a:extLst>
            </p:cNvPr>
            <p:cNvSpPr/>
            <p:nvPr/>
          </p:nvSpPr>
          <p:spPr>
            <a:xfrm rot="2164224">
              <a:off x="9755181" y="2957738"/>
              <a:ext cx="165194" cy="202040"/>
            </a:xfrm>
            <a:custGeom>
              <a:avLst/>
              <a:gdLst>
                <a:gd name="connsiteX0" fmla="*/ 38696 w 244627"/>
                <a:gd name="connsiteY0" fmla="*/ 0 h 302791"/>
                <a:gd name="connsiteX1" fmla="*/ 244627 w 244627"/>
                <a:gd name="connsiteY1" fmla="*/ 282709 h 302791"/>
                <a:gd name="connsiteX2" fmla="*/ 220624 w 244627"/>
                <a:gd name="connsiteY2" fmla="*/ 300424 h 302791"/>
                <a:gd name="connsiteX3" fmla="*/ 153729 w 244627"/>
                <a:gd name="connsiteY3" fmla="*/ 264683 h 302791"/>
                <a:gd name="connsiteX4" fmla="*/ 54361 w 244627"/>
                <a:gd name="connsiteY4" fmla="*/ 229370 h 302791"/>
                <a:gd name="connsiteX5" fmla="*/ 10671 w 244627"/>
                <a:gd name="connsiteY5" fmla="*/ 190073 h 302791"/>
                <a:gd name="connsiteX6" fmla="*/ 20007 w 244627"/>
                <a:gd name="connsiteY6" fmla="*/ 137029 h 302791"/>
                <a:gd name="connsiteX7" fmla="*/ 293 w 244627"/>
                <a:gd name="connsiteY7" fmla="*/ 82607 h 302791"/>
                <a:gd name="connsiteX8" fmla="*/ 36295 w 244627"/>
                <a:gd name="connsiteY8" fmla="*/ 34236 h 302791"/>
                <a:gd name="connsiteX9" fmla="*/ 36640 w 244627"/>
                <a:gd name="connsiteY9" fmla="*/ 32960 h 302791"/>
                <a:gd name="connsiteX0" fmla="*/ 38696 w 244627"/>
                <a:gd name="connsiteY0" fmla="*/ 0 h 302791"/>
                <a:gd name="connsiteX1" fmla="*/ 244627 w 244627"/>
                <a:gd name="connsiteY1" fmla="*/ 282709 h 302791"/>
                <a:gd name="connsiteX2" fmla="*/ 220624 w 244627"/>
                <a:gd name="connsiteY2" fmla="*/ 300424 h 302791"/>
                <a:gd name="connsiteX3" fmla="*/ 153729 w 244627"/>
                <a:gd name="connsiteY3" fmla="*/ 264683 h 302791"/>
                <a:gd name="connsiteX4" fmla="*/ 54361 w 244627"/>
                <a:gd name="connsiteY4" fmla="*/ 229370 h 302791"/>
                <a:gd name="connsiteX5" fmla="*/ 10671 w 244627"/>
                <a:gd name="connsiteY5" fmla="*/ 190073 h 302791"/>
                <a:gd name="connsiteX6" fmla="*/ 20007 w 244627"/>
                <a:gd name="connsiteY6" fmla="*/ 137029 h 302791"/>
                <a:gd name="connsiteX7" fmla="*/ 293 w 244627"/>
                <a:gd name="connsiteY7" fmla="*/ 82607 h 302791"/>
                <a:gd name="connsiteX8" fmla="*/ 36295 w 244627"/>
                <a:gd name="connsiteY8" fmla="*/ 34236 h 302791"/>
                <a:gd name="connsiteX9" fmla="*/ 36640 w 244627"/>
                <a:gd name="connsiteY9" fmla="*/ 32960 h 302791"/>
                <a:gd name="connsiteX10" fmla="*/ 130136 w 244627"/>
                <a:gd name="connsiteY10" fmla="*/ 91440 h 302791"/>
                <a:gd name="connsiteX0" fmla="*/ 244627 w 244627"/>
                <a:gd name="connsiteY0" fmla="*/ 250928 h 271010"/>
                <a:gd name="connsiteX1" fmla="*/ 220624 w 244627"/>
                <a:gd name="connsiteY1" fmla="*/ 268643 h 271010"/>
                <a:gd name="connsiteX2" fmla="*/ 153729 w 244627"/>
                <a:gd name="connsiteY2" fmla="*/ 232902 h 271010"/>
                <a:gd name="connsiteX3" fmla="*/ 54361 w 244627"/>
                <a:gd name="connsiteY3" fmla="*/ 197589 h 271010"/>
                <a:gd name="connsiteX4" fmla="*/ 10671 w 244627"/>
                <a:gd name="connsiteY4" fmla="*/ 158292 h 271010"/>
                <a:gd name="connsiteX5" fmla="*/ 20007 w 244627"/>
                <a:gd name="connsiteY5" fmla="*/ 105248 h 271010"/>
                <a:gd name="connsiteX6" fmla="*/ 293 w 244627"/>
                <a:gd name="connsiteY6" fmla="*/ 50826 h 271010"/>
                <a:gd name="connsiteX7" fmla="*/ 36295 w 244627"/>
                <a:gd name="connsiteY7" fmla="*/ 2455 h 271010"/>
                <a:gd name="connsiteX8" fmla="*/ 36640 w 244627"/>
                <a:gd name="connsiteY8" fmla="*/ 1179 h 271010"/>
                <a:gd name="connsiteX9" fmla="*/ 130136 w 244627"/>
                <a:gd name="connsiteY9" fmla="*/ 59659 h 271010"/>
                <a:gd name="connsiteX0" fmla="*/ 244627 w 244627"/>
                <a:gd name="connsiteY0" fmla="*/ 249749 h 269831"/>
                <a:gd name="connsiteX1" fmla="*/ 220624 w 244627"/>
                <a:gd name="connsiteY1" fmla="*/ 267464 h 269831"/>
                <a:gd name="connsiteX2" fmla="*/ 153729 w 244627"/>
                <a:gd name="connsiteY2" fmla="*/ 231723 h 269831"/>
                <a:gd name="connsiteX3" fmla="*/ 54361 w 244627"/>
                <a:gd name="connsiteY3" fmla="*/ 196410 h 269831"/>
                <a:gd name="connsiteX4" fmla="*/ 10671 w 244627"/>
                <a:gd name="connsiteY4" fmla="*/ 157113 h 269831"/>
                <a:gd name="connsiteX5" fmla="*/ 20007 w 244627"/>
                <a:gd name="connsiteY5" fmla="*/ 104069 h 269831"/>
                <a:gd name="connsiteX6" fmla="*/ 293 w 244627"/>
                <a:gd name="connsiteY6" fmla="*/ 49647 h 269831"/>
                <a:gd name="connsiteX7" fmla="*/ 36295 w 244627"/>
                <a:gd name="connsiteY7" fmla="*/ 1276 h 269831"/>
                <a:gd name="connsiteX8" fmla="*/ 36640 w 244627"/>
                <a:gd name="connsiteY8" fmla="*/ 0 h 269831"/>
                <a:gd name="connsiteX0" fmla="*/ 220624 w 220624"/>
                <a:gd name="connsiteY0" fmla="*/ 267464 h 269831"/>
                <a:gd name="connsiteX1" fmla="*/ 153729 w 220624"/>
                <a:gd name="connsiteY1" fmla="*/ 231723 h 269831"/>
                <a:gd name="connsiteX2" fmla="*/ 54361 w 220624"/>
                <a:gd name="connsiteY2" fmla="*/ 196410 h 269831"/>
                <a:gd name="connsiteX3" fmla="*/ 10671 w 220624"/>
                <a:gd name="connsiteY3" fmla="*/ 157113 h 269831"/>
                <a:gd name="connsiteX4" fmla="*/ 20007 w 220624"/>
                <a:gd name="connsiteY4" fmla="*/ 104069 h 269831"/>
                <a:gd name="connsiteX5" fmla="*/ 293 w 220624"/>
                <a:gd name="connsiteY5" fmla="*/ 49647 h 269831"/>
                <a:gd name="connsiteX6" fmla="*/ 36295 w 220624"/>
                <a:gd name="connsiteY6" fmla="*/ 1276 h 269831"/>
                <a:gd name="connsiteX7" fmla="*/ 36640 w 220624"/>
                <a:gd name="connsiteY7" fmla="*/ 0 h 269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0624" h="269831">
                  <a:moveTo>
                    <a:pt x="220624" y="267464"/>
                  </a:moveTo>
                  <a:cubicBezTo>
                    <a:pt x="195046" y="275832"/>
                    <a:pt x="168352" y="261572"/>
                    <a:pt x="153729" y="231723"/>
                  </a:cubicBezTo>
                  <a:cubicBezTo>
                    <a:pt x="119216" y="260055"/>
                    <a:pt x="74392" y="244130"/>
                    <a:pt x="54361" y="196410"/>
                  </a:cubicBezTo>
                  <a:cubicBezTo>
                    <a:pt x="34685" y="199547"/>
                    <a:pt x="16210" y="182932"/>
                    <a:pt x="10671" y="157113"/>
                  </a:cubicBezTo>
                  <a:cubicBezTo>
                    <a:pt x="6660" y="138433"/>
                    <a:pt x="10206" y="118273"/>
                    <a:pt x="20007" y="104069"/>
                  </a:cubicBezTo>
                  <a:cubicBezTo>
                    <a:pt x="6101" y="92928"/>
                    <a:pt x="-1642" y="71548"/>
                    <a:pt x="293" y="49647"/>
                  </a:cubicBezTo>
                  <a:cubicBezTo>
                    <a:pt x="2565" y="24004"/>
                    <a:pt x="17513" y="3919"/>
                    <a:pt x="36295" y="1276"/>
                  </a:cubicBezTo>
                  <a:cubicBezTo>
                    <a:pt x="36407" y="847"/>
                    <a:pt x="36528" y="429"/>
                    <a:pt x="36640" y="0"/>
                  </a:cubicBezTo>
                </a:path>
              </a:pathLst>
            </a:custGeom>
            <a:grpFill/>
            <a:ln w="15875" cap="rnd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48" name="Graphic 99" descr="Dandelion outline">
            <a:extLst>
              <a:ext uri="{FF2B5EF4-FFF2-40B4-BE49-F238E27FC236}">
                <a16:creationId xmlns:a16="http://schemas.microsoft.com/office/drawing/2014/main" id="{E18737FF-E16F-9628-A7CD-EE459D0C0A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1500056" y="497835"/>
            <a:ext cx="500718" cy="50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53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Box 21">
            <a:extLst>
              <a:ext uri="{FF2B5EF4-FFF2-40B4-BE49-F238E27FC236}">
                <a16:creationId xmlns:a16="http://schemas.microsoft.com/office/drawing/2014/main" id="{BE02E691-14E0-7FA6-1B78-57C31D77B3BB}"/>
              </a:ext>
            </a:extLst>
          </p:cNvPr>
          <p:cNvSpPr txBox="1"/>
          <p:nvPr/>
        </p:nvSpPr>
        <p:spPr>
          <a:xfrm>
            <a:off x="2881640" y="1520825"/>
            <a:ext cx="8813664" cy="360000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Reactive management</a:t>
            </a:r>
            <a:endParaRPr lang="en-GB" dirty="0"/>
          </a:p>
        </p:txBody>
      </p: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9D106DE3-0517-6B2C-1C40-A7ED3944647A}"/>
              </a:ext>
            </a:extLst>
          </p:cNvPr>
          <p:cNvGrpSpPr/>
          <p:nvPr/>
        </p:nvGrpSpPr>
        <p:grpSpPr>
          <a:xfrm>
            <a:off x="3075322" y="2026256"/>
            <a:ext cx="4108760" cy="3980843"/>
            <a:chOff x="3104198" y="2026256"/>
            <a:chExt cx="4108760" cy="3980843"/>
          </a:xfrm>
        </p:grpSpPr>
        <p:sp>
          <p:nvSpPr>
            <p:cNvPr id="85" name="Rectangle 46">
              <a:extLst>
                <a:ext uri="{FF2B5EF4-FFF2-40B4-BE49-F238E27FC236}">
                  <a16:creationId xmlns:a16="http://schemas.microsoft.com/office/drawing/2014/main" id="{00A4A221-9399-E77D-1579-0DC330A38384}"/>
                </a:ext>
              </a:extLst>
            </p:cNvPr>
            <p:cNvSpPr/>
            <p:nvPr/>
          </p:nvSpPr>
          <p:spPr>
            <a:xfrm>
              <a:off x="3108958" y="2048316"/>
              <a:ext cx="4104000" cy="39587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86" name="Left Bracket 246">
              <a:extLst>
                <a:ext uri="{FF2B5EF4-FFF2-40B4-BE49-F238E27FC236}">
                  <a16:creationId xmlns:a16="http://schemas.microsoft.com/office/drawing/2014/main" id="{59A0E8A4-29B2-20E1-2522-252D24942975}"/>
                </a:ext>
              </a:extLst>
            </p:cNvPr>
            <p:cNvSpPr/>
            <p:nvPr/>
          </p:nvSpPr>
          <p:spPr>
            <a:xfrm rot="5400000">
              <a:off x="4993354" y="1371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87" name="Left Bracket 246">
              <a:extLst>
                <a:ext uri="{FF2B5EF4-FFF2-40B4-BE49-F238E27FC236}">
                  <a16:creationId xmlns:a16="http://schemas.microsoft.com/office/drawing/2014/main" id="{DB2B7B66-7A11-60D4-539E-8F8FB6435065}"/>
                </a:ext>
              </a:extLst>
            </p:cNvPr>
            <p:cNvSpPr/>
            <p:nvPr/>
          </p:nvSpPr>
          <p:spPr>
            <a:xfrm rot="16200000">
              <a:off x="4993355" y="3794699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grpSp>
        <p:nvGrpSpPr>
          <p:cNvPr id="88" name="Gruppo 87">
            <a:extLst>
              <a:ext uri="{FF2B5EF4-FFF2-40B4-BE49-F238E27FC236}">
                <a16:creationId xmlns:a16="http://schemas.microsoft.com/office/drawing/2014/main" id="{D910E75A-622D-BE1A-C76F-E1AD5B39B66E}"/>
              </a:ext>
            </a:extLst>
          </p:cNvPr>
          <p:cNvGrpSpPr/>
          <p:nvPr/>
        </p:nvGrpSpPr>
        <p:grpSpPr>
          <a:xfrm>
            <a:off x="7430700" y="2026257"/>
            <a:ext cx="4104239" cy="3980843"/>
            <a:chOff x="7392199" y="2026257"/>
            <a:chExt cx="4104239" cy="3980843"/>
          </a:xfrm>
        </p:grpSpPr>
        <p:sp>
          <p:nvSpPr>
            <p:cNvPr id="89" name="Rectangle 46">
              <a:extLst>
                <a:ext uri="{FF2B5EF4-FFF2-40B4-BE49-F238E27FC236}">
                  <a16:creationId xmlns:a16="http://schemas.microsoft.com/office/drawing/2014/main" id="{ABE7D789-1ED9-3B4B-41B8-23B269E0436A}"/>
                </a:ext>
              </a:extLst>
            </p:cNvPr>
            <p:cNvSpPr/>
            <p:nvPr/>
          </p:nvSpPr>
          <p:spPr>
            <a:xfrm>
              <a:off x="7392199" y="2048316"/>
              <a:ext cx="4104000" cy="39587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90" name="Left Bracket 246">
              <a:extLst>
                <a:ext uri="{FF2B5EF4-FFF2-40B4-BE49-F238E27FC236}">
                  <a16:creationId xmlns:a16="http://schemas.microsoft.com/office/drawing/2014/main" id="{1D514F10-D786-C8C9-5FC3-548B8215AE25}"/>
                </a:ext>
              </a:extLst>
            </p:cNvPr>
            <p:cNvSpPr/>
            <p:nvPr/>
          </p:nvSpPr>
          <p:spPr>
            <a:xfrm rot="5400000">
              <a:off x="9284038" y="137101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91" name="Left Bracket 246">
              <a:extLst>
                <a:ext uri="{FF2B5EF4-FFF2-40B4-BE49-F238E27FC236}">
                  <a16:creationId xmlns:a16="http://schemas.microsoft.com/office/drawing/2014/main" id="{E0C50C8B-489E-BDB6-C9B2-FC694D333785}"/>
                </a:ext>
              </a:extLst>
            </p:cNvPr>
            <p:cNvSpPr/>
            <p:nvPr/>
          </p:nvSpPr>
          <p:spPr>
            <a:xfrm rot="16200000">
              <a:off x="9284039" y="37947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sp>
        <p:nvSpPr>
          <p:cNvPr id="92" name="Rettangolo 2">
            <a:extLst>
              <a:ext uri="{FF2B5EF4-FFF2-40B4-BE49-F238E27FC236}">
                <a16:creationId xmlns:a16="http://schemas.microsoft.com/office/drawing/2014/main" id="{4D2F08B5-2E6B-3421-0116-3074758E45F6}"/>
              </a:ext>
            </a:extLst>
          </p:cNvPr>
          <p:cNvSpPr/>
          <p:nvPr/>
        </p:nvSpPr>
        <p:spPr>
          <a:xfrm>
            <a:off x="3224082" y="2168888"/>
            <a:ext cx="38160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Medical history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 (2021–2023)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93" name="Rettangolo 2">
            <a:extLst>
              <a:ext uri="{FF2B5EF4-FFF2-40B4-BE49-F238E27FC236}">
                <a16:creationId xmlns:a16="http://schemas.microsoft.com/office/drawing/2014/main" id="{8D3DE97C-015A-3515-7EA5-5C93A85B38CA}"/>
              </a:ext>
            </a:extLst>
          </p:cNvPr>
          <p:cNvSpPr/>
          <p:nvPr/>
        </p:nvSpPr>
        <p:spPr>
          <a:xfrm>
            <a:off x="7574700" y="2168888"/>
            <a:ext cx="38160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Consultation notes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 (April 2022)</a:t>
            </a:r>
          </a:p>
        </p:txBody>
      </p: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6A5E9B07-4E88-B49D-651C-CCED0CE1D800}"/>
              </a:ext>
            </a:extLst>
          </p:cNvPr>
          <p:cNvGrpSpPr/>
          <p:nvPr/>
        </p:nvGrpSpPr>
        <p:grpSpPr>
          <a:xfrm>
            <a:off x="10864948" y="151993"/>
            <a:ext cx="1327052" cy="876886"/>
            <a:chOff x="10864948" y="151993"/>
            <a:chExt cx="1327052" cy="876886"/>
          </a:xfrm>
        </p:grpSpPr>
        <p:sp>
          <p:nvSpPr>
            <p:cNvPr id="7" name="TextBox 138">
              <a:extLst>
                <a:ext uri="{FF2B5EF4-FFF2-40B4-BE49-F238E27FC236}">
                  <a16:creationId xmlns:a16="http://schemas.microsoft.com/office/drawing/2014/main" id="{9584F2E9-044C-1471-0AAA-D8E3839D9A45}"/>
                </a:ext>
              </a:extLst>
            </p:cNvPr>
            <p:cNvSpPr txBox="1"/>
            <p:nvPr/>
          </p:nvSpPr>
          <p:spPr>
            <a:xfrm>
              <a:off x="11229795" y="287001"/>
              <a:ext cx="875240" cy="1388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0" cap="none" spc="-50" normalizeH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</a:rPr>
                <a:t>Allergy &amp; asthma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7439FFC-7B62-C672-AC92-B60FBBB0A59C}"/>
                </a:ext>
              </a:extLst>
            </p:cNvPr>
            <p:cNvSpPr/>
            <p:nvPr/>
          </p:nvSpPr>
          <p:spPr>
            <a:xfrm rot="16200000">
              <a:off x="11090031" y="-73090"/>
              <a:ext cx="876886" cy="1327052"/>
            </a:xfrm>
            <a:custGeom>
              <a:avLst/>
              <a:gdLst>
                <a:gd name="connsiteX0" fmla="*/ 876886 w 876886"/>
                <a:gd name="connsiteY0" fmla="*/ 438443 h 1327052"/>
                <a:gd name="connsiteX1" fmla="*/ 876886 w 876886"/>
                <a:gd name="connsiteY1" fmla="*/ 1327052 h 1327052"/>
                <a:gd name="connsiteX2" fmla="*/ 784085 w 876886"/>
                <a:gd name="connsiteY2" fmla="*/ 1327052 h 1327052"/>
                <a:gd name="connsiteX3" fmla="*/ 784085 w 876886"/>
                <a:gd name="connsiteY3" fmla="*/ 444908 h 1327052"/>
                <a:gd name="connsiteX4" fmla="*/ 438443 w 876886"/>
                <a:gd name="connsiteY4" fmla="*/ 99266 h 1327052"/>
                <a:gd name="connsiteX5" fmla="*/ 92801 w 876886"/>
                <a:gd name="connsiteY5" fmla="*/ 444908 h 1327052"/>
                <a:gd name="connsiteX6" fmla="*/ 92801 w 876886"/>
                <a:gd name="connsiteY6" fmla="*/ 454855 h 1327052"/>
                <a:gd name="connsiteX7" fmla="*/ 0 w 876886"/>
                <a:gd name="connsiteY7" fmla="*/ 454855 h 1327052"/>
                <a:gd name="connsiteX8" fmla="*/ 0 w 876886"/>
                <a:gd name="connsiteY8" fmla="*/ 438443 h 1327052"/>
                <a:gd name="connsiteX9" fmla="*/ 438443 w 876886"/>
                <a:gd name="connsiteY9" fmla="*/ 0 h 1327052"/>
                <a:gd name="connsiteX10" fmla="*/ 876886 w 876886"/>
                <a:gd name="connsiteY10" fmla="*/ 438443 h 132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6886" h="1327052">
                  <a:moveTo>
                    <a:pt x="876886" y="438443"/>
                  </a:moveTo>
                  <a:lnTo>
                    <a:pt x="876886" y="1327052"/>
                  </a:lnTo>
                  <a:lnTo>
                    <a:pt x="784085" y="1327052"/>
                  </a:lnTo>
                  <a:lnTo>
                    <a:pt x="784085" y="444908"/>
                  </a:lnTo>
                  <a:cubicBezTo>
                    <a:pt x="784085" y="254015"/>
                    <a:pt x="629336" y="99266"/>
                    <a:pt x="438443" y="99266"/>
                  </a:cubicBezTo>
                  <a:cubicBezTo>
                    <a:pt x="247550" y="99266"/>
                    <a:pt x="92801" y="254015"/>
                    <a:pt x="92801" y="444908"/>
                  </a:cubicBezTo>
                  <a:lnTo>
                    <a:pt x="92801" y="454855"/>
                  </a:lnTo>
                  <a:lnTo>
                    <a:pt x="0" y="454855"/>
                  </a:lnTo>
                  <a:lnTo>
                    <a:pt x="0" y="438443"/>
                  </a:lnTo>
                  <a:cubicBezTo>
                    <a:pt x="0" y="196298"/>
                    <a:pt x="196298" y="0"/>
                    <a:pt x="438443" y="0"/>
                  </a:cubicBezTo>
                  <a:cubicBezTo>
                    <a:pt x="680588" y="0"/>
                    <a:pt x="876886" y="196298"/>
                    <a:pt x="876886" y="43844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9" name="Group 30">
              <a:extLst>
                <a:ext uri="{FF2B5EF4-FFF2-40B4-BE49-F238E27FC236}">
                  <a16:creationId xmlns:a16="http://schemas.microsoft.com/office/drawing/2014/main" id="{E9108BFB-765F-1649-5684-19CEEE0EF1E6}"/>
                </a:ext>
              </a:extLst>
            </p:cNvPr>
            <p:cNvGrpSpPr/>
            <p:nvPr/>
          </p:nvGrpSpPr>
          <p:grpSpPr>
            <a:xfrm rot="20917827" flipH="1">
              <a:off x="11350732" y="655258"/>
              <a:ext cx="428006" cy="372107"/>
              <a:chOff x="9755181" y="2582710"/>
              <a:chExt cx="663756" cy="577068"/>
            </a:xfrm>
            <a:noFill/>
          </p:grpSpPr>
          <p:grpSp>
            <p:nvGrpSpPr>
              <p:cNvPr id="12" name="Group 31">
                <a:extLst>
                  <a:ext uri="{FF2B5EF4-FFF2-40B4-BE49-F238E27FC236}">
                    <a16:creationId xmlns:a16="http://schemas.microsoft.com/office/drawing/2014/main" id="{6C9BCD6E-4EEF-4DC2-C1E8-5DA1D2AAD52F}"/>
                  </a:ext>
                </a:extLst>
              </p:cNvPr>
              <p:cNvGrpSpPr/>
              <p:nvPr/>
            </p:nvGrpSpPr>
            <p:grpSpPr>
              <a:xfrm>
                <a:off x="9853077" y="2582710"/>
                <a:ext cx="565860" cy="562916"/>
                <a:chOff x="9762707" y="2529673"/>
                <a:chExt cx="657478" cy="654058"/>
              </a:xfrm>
              <a:grpFill/>
            </p:grpSpPr>
            <p:sp>
              <p:nvSpPr>
                <p:cNvPr id="15" name="Freeform: Shape 33">
                  <a:extLst>
                    <a:ext uri="{FF2B5EF4-FFF2-40B4-BE49-F238E27FC236}">
                      <a16:creationId xmlns:a16="http://schemas.microsoft.com/office/drawing/2014/main" id="{58FA9933-B8A0-D3F9-93B3-0F91F033B61D}"/>
                    </a:ext>
                  </a:extLst>
                </p:cNvPr>
                <p:cNvSpPr/>
                <p:nvPr/>
              </p:nvSpPr>
              <p:spPr>
                <a:xfrm>
                  <a:off x="10017754" y="2667000"/>
                  <a:ext cx="402431" cy="516731"/>
                </a:xfrm>
                <a:custGeom>
                  <a:avLst/>
                  <a:gdLst>
                    <a:gd name="connsiteX0" fmla="*/ 0 w 402431"/>
                    <a:gd name="connsiteY0" fmla="*/ 314325 h 516731"/>
                    <a:gd name="connsiteX1" fmla="*/ 119063 w 402431"/>
                    <a:gd name="connsiteY1" fmla="*/ 309563 h 516731"/>
                    <a:gd name="connsiteX2" fmla="*/ 176213 w 402431"/>
                    <a:gd name="connsiteY2" fmla="*/ 69056 h 516731"/>
                    <a:gd name="connsiteX3" fmla="*/ 402431 w 402431"/>
                    <a:gd name="connsiteY3" fmla="*/ 0 h 516731"/>
                    <a:gd name="connsiteX4" fmla="*/ 271463 w 402431"/>
                    <a:gd name="connsiteY4" fmla="*/ 516731 h 516731"/>
                    <a:gd name="connsiteX5" fmla="*/ 2381 w 402431"/>
                    <a:gd name="connsiteY5" fmla="*/ 516731 h 516731"/>
                    <a:gd name="connsiteX6" fmla="*/ 0 w 402431"/>
                    <a:gd name="connsiteY6" fmla="*/ 314325 h 516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2431" h="516731">
                      <a:moveTo>
                        <a:pt x="0" y="314325"/>
                      </a:moveTo>
                      <a:lnTo>
                        <a:pt x="119063" y="309563"/>
                      </a:lnTo>
                      <a:lnTo>
                        <a:pt x="176213" y="69056"/>
                      </a:lnTo>
                      <a:lnTo>
                        <a:pt x="402431" y="0"/>
                      </a:lnTo>
                      <a:lnTo>
                        <a:pt x="271463" y="516731"/>
                      </a:lnTo>
                      <a:lnTo>
                        <a:pt x="2381" y="516731"/>
                      </a:lnTo>
                      <a:cubicBezTo>
                        <a:pt x="1587" y="449262"/>
                        <a:pt x="794" y="381794"/>
                        <a:pt x="0" y="314325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2700" cap="rnd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Freeform: Shape 34">
                  <a:extLst>
                    <a:ext uri="{FF2B5EF4-FFF2-40B4-BE49-F238E27FC236}">
                      <a16:creationId xmlns:a16="http://schemas.microsoft.com/office/drawing/2014/main" id="{179C0E39-C863-F348-2157-CF8C4B2CB5DD}"/>
                    </a:ext>
                  </a:extLst>
                </p:cNvPr>
                <p:cNvSpPr/>
                <p:nvPr/>
              </p:nvSpPr>
              <p:spPr>
                <a:xfrm>
                  <a:off x="10214892" y="2529673"/>
                  <a:ext cx="202406" cy="164307"/>
                </a:xfrm>
                <a:custGeom>
                  <a:avLst/>
                  <a:gdLst>
                    <a:gd name="connsiteX0" fmla="*/ 0 w 202406"/>
                    <a:gd name="connsiteY0" fmla="*/ 164306 h 164306"/>
                    <a:gd name="connsiteX1" fmla="*/ 180975 w 202406"/>
                    <a:gd name="connsiteY1" fmla="*/ 104775 h 164306"/>
                    <a:gd name="connsiteX2" fmla="*/ 202406 w 202406"/>
                    <a:gd name="connsiteY2" fmla="*/ 40481 h 164306"/>
                    <a:gd name="connsiteX3" fmla="*/ 50006 w 202406"/>
                    <a:gd name="connsiteY3" fmla="*/ 0 h 164306"/>
                    <a:gd name="connsiteX4" fmla="*/ 0 w 202406"/>
                    <a:gd name="connsiteY4" fmla="*/ 164306 h 1643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2406" h="164306">
                      <a:moveTo>
                        <a:pt x="0" y="164306"/>
                      </a:moveTo>
                      <a:lnTo>
                        <a:pt x="180975" y="104775"/>
                      </a:lnTo>
                      <a:lnTo>
                        <a:pt x="202406" y="40481"/>
                      </a:lnTo>
                      <a:lnTo>
                        <a:pt x="50006" y="0"/>
                      </a:lnTo>
                      <a:lnTo>
                        <a:pt x="0" y="164306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2700" cap="rnd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Rectangle: Top Corners Rounded 35">
                  <a:extLst>
                    <a:ext uri="{FF2B5EF4-FFF2-40B4-BE49-F238E27FC236}">
                      <a16:creationId xmlns:a16="http://schemas.microsoft.com/office/drawing/2014/main" id="{B763D683-0C2D-4995-1145-B1656DAB5C3C}"/>
                    </a:ext>
                  </a:extLst>
                </p:cNvPr>
                <p:cNvSpPr/>
                <p:nvPr/>
              </p:nvSpPr>
              <p:spPr>
                <a:xfrm rot="16200000">
                  <a:off x="9860601" y="3043283"/>
                  <a:ext cx="151894" cy="89889"/>
                </a:xfrm>
                <a:prstGeom prst="round2SameRect">
                  <a:avLst>
                    <a:gd name="adj1" fmla="val 19318"/>
                    <a:gd name="adj2" fmla="val 0"/>
                  </a:avLst>
                </a:prstGeom>
                <a:solidFill>
                  <a:schemeClr val="accent1">
                    <a:lumMod val="75000"/>
                  </a:schemeClr>
                </a:solidFill>
                <a:ln w="12700" cap="rnd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18" name="Straight Connector 36">
                  <a:extLst>
                    <a:ext uri="{FF2B5EF4-FFF2-40B4-BE49-F238E27FC236}">
                      <a16:creationId xmlns:a16="http://schemas.microsoft.com/office/drawing/2014/main" id="{D68065C9-713F-6BE9-B190-763155759A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9762708" y="3012280"/>
                  <a:ext cx="98049" cy="19051"/>
                </a:xfrm>
                <a:prstGeom prst="line">
                  <a:avLst/>
                </a:prstGeom>
                <a:grpFill/>
                <a:ln w="15875" cap="rnd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5"/>
                </a:lnRef>
                <a:fillRef idx="0">
                  <a:schemeClr val="accent5"/>
                </a:fillRef>
                <a:effectRef idx="0">
                  <a:schemeClr val="accent5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37">
                  <a:extLst>
                    <a:ext uri="{FF2B5EF4-FFF2-40B4-BE49-F238E27FC236}">
                      <a16:creationId xmlns:a16="http://schemas.microsoft.com/office/drawing/2014/main" id="{E2C37B8C-7357-B80A-4F6E-8E7329445B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767733" y="3145124"/>
                  <a:ext cx="93024" cy="19051"/>
                </a:xfrm>
                <a:prstGeom prst="line">
                  <a:avLst/>
                </a:prstGeom>
                <a:grpFill/>
                <a:ln w="15875" cap="rnd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5"/>
                </a:lnRef>
                <a:fillRef idx="0">
                  <a:schemeClr val="accent5"/>
                </a:fillRef>
                <a:effectRef idx="0">
                  <a:schemeClr val="accent5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38">
                  <a:extLst>
                    <a:ext uri="{FF2B5EF4-FFF2-40B4-BE49-F238E27FC236}">
                      <a16:creationId xmlns:a16="http://schemas.microsoft.com/office/drawing/2014/main" id="{E06CC64E-49CA-FC0A-5E32-6F3BD2F4E6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762707" y="3088227"/>
                  <a:ext cx="98049" cy="0"/>
                </a:xfrm>
                <a:prstGeom prst="line">
                  <a:avLst/>
                </a:prstGeom>
                <a:grpFill/>
                <a:ln w="15875" cap="rnd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5"/>
                </a:lnRef>
                <a:fillRef idx="0">
                  <a:schemeClr val="accent5"/>
                </a:fillRef>
                <a:effectRef idx="0">
                  <a:schemeClr val="accent5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" name="Freeform: Shape 32">
                <a:extLst>
                  <a:ext uri="{FF2B5EF4-FFF2-40B4-BE49-F238E27FC236}">
                    <a16:creationId xmlns:a16="http://schemas.microsoft.com/office/drawing/2014/main" id="{DA468DCE-8B2F-DC09-0FA5-956A6500815B}"/>
                  </a:ext>
                </a:extLst>
              </p:cNvPr>
              <p:cNvSpPr/>
              <p:nvPr/>
            </p:nvSpPr>
            <p:spPr>
              <a:xfrm rot="2164224">
                <a:off x="9755181" y="2957738"/>
                <a:ext cx="165194" cy="202040"/>
              </a:xfrm>
              <a:custGeom>
                <a:avLst/>
                <a:gdLst>
                  <a:gd name="connsiteX0" fmla="*/ 38696 w 244627"/>
                  <a:gd name="connsiteY0" fmla="*/ 0 h 302791"/>
                  <a:gd name="connsiteX1" fmla="*/ 244627 w 244627"/>
                  <a:gd name="connsiteY1" fmla="*/ 282709 h 302791"/>
                  <a:gd name="connsiteX2" fmla="*/ 220624 w 244627"/>
                  <a:gd name="connsiteY2" fmla="*/ 300424 h 302791"/>
                  <a:gd name="connsiteX3" fmla="*/ 153729 w 244627"/>
                  <a:gd name="connsiteY3" fmla="*/ 264683 h 302791"/>
                  <a:gd name="connsiteX4" fmla="*/ 54361 w 244627"/>
                  <a:gd name="connsiteY4" fmla="*/ 229370 h 302791"/>
                  <a:gd name="connsiteX5" fmla="*/ 10671 w 244627"/>
                  <a:gd name="connsiteY5" fmla="*/ 190073 h 302791"/>
                  <a:gd name="connsiteX6" fmla="*/ 20007 w 244627"/>
                  <a:gd name="connsiteY6" fmla="*/ 137029 h 302791"/>
                  <a:gd name="connsiteX7" fmla="*/ 293 w 244627"/>
                  <a:gd name="connsiteY7" fmla="*/ 82607 h 302791"/>
                  <a:gd name="connsiteX8" fmla="*/ 36295 w 244627"/>
                  <a:gd name="connsiteY8" fmla="*/ 34236 h 302791"/>
                  <a:gd name="connsiteX9" fmla="*/ 36640 w 244627"/>
                  <a:gd name="connsiteY9" fmla="*/ 32960 h 302791"/>
                  <a:gd name="connsiteX0" fmla="*/ 38696 w 244627"/>
                  <a:gd name="connsiteY0" fmla="*/ 0 h 302791"/>
                  <a:gd name="connsiteX1" fmla="*/ 244627 w 244627"/>
                  <a:gd name="connsiteY1" fmla="*/ 282709 h 302791"/>
                  <a:gd name="connsiteX2" fmla="*/ 220624 w 244627"/>
                  <a:gd name="connsiteY2" fmla="*/ 300424 h 302791"/>
                  <a:gd name="connsiteX3" fmla="*/ 153729 w 244627"/>
                  <a:gd name="connsiteY3" fmla="*/ 264683 h 302791"/>
                  <a:gd name="connsiteX4" fmla="*/ 54361 w 244627"/>
                  <a:gd name="connsiteY4" fmla="*/ 229370 h 302791"/>
                  <a:gd name="connsiteX5" fmla="*/ 10671 w 244627"/>
                  <a:gd name="connsiteY5" fmla="*/ 190073 h 302791"/>
                  <a:gd name="connsiteX6" fmla="*/ 20007 w 244627"/>
                  <a:gd name="connsiteY6" fmla="*/ 137029 h 302791"/>
                  <a:gd name="connsiteX7" fmla="*/ 293 w 244627"/>
                  <a:gd name="connsiteY7" fmla="*/ 82607 h 302791"/>
                  <a:gd name="connsiteX8" fmla="*/ 36295 w 244627"/>
                  <a:gd name="connsiteY8" fmla="*/ 34236 h 302791"/>
                  <a:gd name="connsiteX9" fmla="*/ 36640 w 244627"/>
                  <a:gd name="connsiteY9" fmla="*/ 32960 h 302791"/>
                  <a:gd name="connsiteX10" fmla="*/ 130136 w 244627"/>
                  <a:gd name="connsiteY10" fmla="*/ 91440 h 302791"/>
                  <a:gd name="connsiteX0" fmla="*/ 244627 w 244627"/>
                  <a:gd name="connsiteY0" fmla="*/ 250928 h 271010"/>
                  <a:gd name="connsiteX1" fmla="*/ 220624 w 244627"/>
                  <a:gd name="connsiteY1" fmla="*/ 268643 h 271010"/>
                  <a:gd name="connsiteX2" fmla="*/ 153729 w 244627"/>
                  <a:gd name="connsiteY2" fmla="*/ 232902 h 271010"/>
                  <a:gd name="connsiteX3" fmla="*/ 54361 w 244627"/>
                  <a:gd name="connsiteY3" fmla="*/ 197589 h 271010"/>
                  <a:gd name="connsiteX4" fmla="*/ 10671 w 244627"/>
                  <a:gd name="connsiteY4" fmla="*/ 158292 h 271010"/>
                  <a:gd name="connsiteX5" fmla="*/ 20007 w 244627"/>
                  <a:gd name="connsiteY5" fmla="*/ 105248 h 271010"/>
                  <a:gd name="connsiteX6" fmla="*/ 293 w 244627"/>
                  <a:gd name="connsiteY6" fmla="*/ 50826 h 271010"/>
                  <a:gd name="connsiteX7" fmla="*/ 36295 w 244627"/>
                  <a:gd name="connsiteY7" fmla="*/ 2455 h 271010"/>
                  <a:gd name="connsiteX8" fmla="*/ 36640 w 244627"/>
                  <a:gd name="connsiteY8" fmla="*/ 1179 h 271010"/>
                  <a:gd name="connsiteX9" fmla="*/ 130136 w 244627"/>
                  <a:gd name="connsiteY9" fmla="*/ 59659 h 271010"/>
                  <a:gd name="connsiteX0" fmla="*/ 244627 w 244627"/>
                  <a:gd name="connsiteY0" fmla="*/ 249749 h 269831"/>
                  <a:gd name="connsiteX1" fmla="*/ 220624 w 244627"/>
                  <a:gd name="connsiteY1" fmla="*/ 267464 h 269831"/>
                  <a:gd name="connsiteX2" fmla="*/ 153729 w 244627"/>
                  <a:gd name="connsiteY2" fmla="*/ 231723 h 269831"/>
                  <a:gd name="connsiteX3" fmla="*/ 54361 w 244627"/>
                  <a:gd name="connsiteY3" fmla="*/ 196410 h 269831"/>
                  <a:gd name="connsiteX4" fmla="*/ 10671 w 244627"/>
                  <a:gd name="connsiteY4" fmla="*/ 157113 h 269831"/>
                  <a:gd name="connsiteX5" fmla="*/ 20007 w 244627"/>
                  <a:gd name="connsiteY5" fmla="*/ 104069 h 269831"/>
                  <a:gd name="connsiteX6" fmla="*/ 293 w 244627"/>
                  <a:gd name="connsiteY6" fmla="*/ 49647 h 269831"/>
                  <a:gd name="connsiteX7" fmla="*/ 36295 w 244627"/>
                  <a:gd name="connsiteY7" fmla="*/ 1276 h 269831"/>
                  <a:gd name="connsiteX8" fmla="*/ 36640 w 244627"/>
                  <a:gd name="connsiteY8" fmla="*/ 0 h 269831"/>
                  <a:gd name="connsiteX0" fmla="*/ 220624 w 220624"/>
                  <a:gd name="connsiteY0" fmla="*/ 267464 h 269831"/>
                  <a:gd name="connsiteX1" fmla="*/ 153729 w 220624"/>
                  <a:gd name="connsiteY1" fmla="*/ 231723 h 269831"/>
                  <a:gd name="connsiteX2" fmla="*/ 54361 w 220624"/>
                  <a:gd name="connsiteY2" fmla="*/ 196410 h 269831"/>
                  <a:gd name="connsiteX3" fmla="*/ 10671 w 220624"/>
                  <a:gd name="connsiteY3" fmla="*/ 157113 h 269831"/>
                  <a:gd name="connsiteX4" fmla="*/ 20007 w 220624"/>
                  <a:gd name="connsiteY4" fmla="*/ 104069 h 269831"/>
                  <a:gd name="connsiteX5" fmla="*/ 293 w 220624"/>
                  <a:gd name="connsiteY5" fmla="*/ 49647 h 269831"/>
                  <a:gd name="connsiteX6" fmla="*/ 36295 w 220624"/>
                  <a:gd name="connsiteY6" fmla="*/ 1276 h 269831"/>
                  <a:gd name="connsiteX7" fmla="*/ 36640 w 220624"/>
                  <a:gd name="connsiteY7" fmla="*/ 0 h 269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0624" h="269831">
                    <a:moveTo>
                      <a:pt x="220624" y="267464"/>
                    </a:moveTo>
                    <a:cubicBezTo>
                      <a:pt x="195046" y="275832"/>
                      <a:pt x="168352" y="261572"/>
                      <a:pt x="153729" y="231723"/>
                    </a:cubicBezTo>
                    <a:cubicBezTo>
                      <a:pt x="119216" y="260055"/>
                      <a:pt x="74392" y="244130"/>
                      <a:pt x="54361" y="196410"/>
                    </a:cubicBezTo>
                    <a:cubicBezTo>
                      <a:pt x="34685" y="199547"/>
                      <a:pt x="16210" y="182932"/>
                      <a:pt x="10671" y="157113"/>
                    </a:cubicBezTo>
                    <a:cubicBezTo>
                      <a:pt x="6660" y="138433"/>
                      <a:pt x="10206" y="118273"/>
                      <a:pt x="20007" y="104069"/>
                    </a:cubicBezTo>
                    <a:cubicBezTo>
                      <a:pt x="6101" y="92928"/>
                      <a:pt x="-1642" y="71548"/>
                      <a:pt x="293" y="49647"/>
                    </a:cubicBezTo>
                    <a:cubicBezTo>
                      <a:pt x="2565" y="24004"/>
                      <a:pt x="17513" y="3919"/>
                      <a:pt x="36295" y="1276"/>
                    </a:cubicBezTo>
                    <a:cubicBezTo>
                      <a:pt x="36407" y="847"/>
                      <a:pt x="36528" y="429"/>
                      <a:pt x="36640" y="0"/>
                    </a:cubicBezTo>
                  </a:path>
                </a:pathLst>
              </a:cu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21" name="Graphic 99" descr="Dandelion outline">
              <a:extLst>
                <a:ext uri="{FF2B5EF4-FFF2-40B4-BE49-F238E27FC236}">
                  <a16:creationId xmlns:a16="http://schemas.microsoft.com/office/drawing/2014/main" id="{98A6B7CE-DE1C-168E-3707-75AD9326D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11503231" y="456560"/>
              <a:ext cx="500718" cy="500718"/>
            </a:xfrm>
            <a:prstGeom prst="rect">
              <a:avLst/>
            </a:prstGeom>
          </p:spPr>
        </p:pic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481E2B-C590-9AB5-63A2-7085187824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/>
              <a:t>History &amp; diagnosis</a:t>
            </a:r>
          </a:p>
        </p:txBody>
      </p:sp>
      <p:sp>
        <p:nvSpPr>
          <p:cNvPr id="75" name="Title 22">
            <a:extLst>
              <a:ext uri="{FF2B5EF4-FFF2-40B4-BE49-F238E27FC236}">
                <a16:creationId xmlns:a16="http://schemas.microsoft.com/office/drawing/2014/main" id="{E4F21116-5339-9EA5-E1A0-52F0CCEA8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Clinical example:</a:t>
            </a:r>
            <a:br>
              <a:rPr lang="en-GB" noProof="0" dirty="0"/>
            </a:br>
            <a:r>
              <a:rPr lang="en-GB" b="0" noProof="0" dirty="0"/>
              <a:t>Recurrent RTIs in a 50-year-old woman with allergies and asthma</a:t>
            </a:r>
            <a:endParaRPr lang="en-GB" b="0" dirty="0"/>
          </a:p>
        </p:txBody>
      </p:sp>
      <p:sp>
        <p:nvSpPr>
          <p:cNvPr id="60" name="Segnaposto testo 59">
            <a:extLst>
              <a:ext uri="{FF2B5EF4-FFF2-40B4-BE49-F238E27FC236}">
                <a16:creationId xmlns:a16="http://schemas.microsoft.com/office/drawing/2014/main" id="{5E0D9605-8B9F-8DB3-9C96-FA15F0076F3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Ig, immunoglobulin; LABA, long-acting beta agonist; RTI, respiratory tract infection.</a:t>
            </a:r>
          </a:p>
          <a:p>
            <a:r>
              <a:rPr lang="en-US" dirty="0"/>
              <a:t>Please note that while these cases cover real data and circumstances, the patient names and images used are fictitious. This case is based on local prescription guidelines.</a:t>
            </a:r>
            <a:endParaRPr lang="en-GB" dirty="0"/>
          </a:p>
        </p:txBody>
      </p: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AE912F12-5ED8-E2DB-54BC-A46642B2E300}"/>
              </a:ext>
            </a:extLst>
          </p:cNvPr>
          <p:cNvGrpSpPr/>
          <p:nvPr/>
        </p:nvGrpSpPr>
        <p:grpSpPr>
          <a:xfrm>
            <a:off x="371399" y="1520825"/>
            <a:ext cx="2016000" cy="2100994"/>
            <a:chOff x="371399" y="1520825"/>
            <a:chExt cx="2016000" cy="2100994"/>
          </a:xfrm>
        </p:grpSpPr>
        <p:sp>
          <p:nvSpPr>
            <p:cNvPr id="70" name="TextBox 23">
              <a:extLst>
                <a:ext uri="{FF2B5EF4-FFF2-40B4-BE49-F238E27FC236}">
                  <a16:creationId xmlns:a16="http://schemas.microsoft.com/office/drawing/2014/main" id="{89A84847-96FD-79A8-6CF1-600F9FE320A8}"/>
                </a:ext>
              </a:extLst>
            </p:cNvPr>
            <p:cNvSpPr txBox="1"/>
            <p:nvPr/>
          </p:nvSpPr>
          <p:spPr>
            <a:xfrm>
              <a:off x="371399" y="2785566"/>
              <a:ext cx="2016000" cy="252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Maria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71" name="TextBox 23">
              <a:extLst>
                <a:ext uri="{FF2B5EF4-FFF2-40B4-BE49-F238E27FC236}">
                  <a16:creationId xmlns:a16="http://schemas.microsoft.com/office/drawing/2014/main" id="{BE8F8C37-1C4D-F8F9-ED96-D1C13862E399}"/>
                </a:ext>
              </a:extLst>
            </p:cNvPr>
            <p:cNvSpPr txBox="1"/>
            <p:nvPr/>
          </p:nvSpPr>
          <p:spPr>
            <a:xfrm>
              <a:off x="371399" y="3037566"/>
              <a:ext cx="2016000" cy="584253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50 YEARS OLD</a:t>
              </a:r>
              <a:endPara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Allergies and asthma;</a:t>
              </a:r>
              <a:b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singer and frequent traveler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72" name="Connettore diritto 71">
              <a:extLst>
                <a:ext uri="{FF2B5EF4-FFF2-40B4-BE49-F238E27FC236}">
                  <a16:creationId xmlns:a16="http://schemas.microsoft.com/office/drawing/2014/main" id="{8C6583C1-06EC-60DE-829E-A606AE54D33F}"/>
                </a:ext>
              </a:extLst>
            </p:cNvPr>
            <p:cNvCxnSpPr/>
            <p:nvPr/>
          </p:nvCxnSpPr>
          <p:spPr>
            <a:xfrm>
              <a:off x="461399" y="3269794"/>
              <a:ext cx="1836000" cy="0"/>
            </a:xfrm>
            <a:prstGeom prst="line">
              <a:avLst/>
            </a:prstGeom>
            <a:ln w="15875" cap="rnd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4" name="Picture 3">
              <a:extLst>
                <a:ext uri="{FF2B5EF4-FFF2-40B4-BE49-F238E27FC236}">
                  <a16:creationId xmlns:a16="http://schemas.microsoft.com/office/drawing/2014/main" id="{9B59AA16-C7A0-B672-624B-2DC32DCCAF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0509" t="803" r="3856" b="8105"/>
            <a:stretch/>
          </p:blipFill>
          <p:spPr>
            <a:xfrm>
              <a:off x="803399" y="1520825"/>
              <a:ext cx="1152000" cy="115200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  <a:effectLst>
              <a:outerShdw blurRad="127000" algn="ctr" rotWithShape="0">
                <a:schemeClr val="accent6">
                  <a:alpha val="40000"/>
                </a:schemeClr>
              </a:outerShdw>
            </a:effectLst>
          </p:spPr>
        </p:pic>
      </p:grpSp>
      <p:sp>
        <p:nvSpPr>
          <p:cNvPr id="94" name="TextBox 20">
            <a:extLst>
              <a:ext uri="{FF2B5EF4-FFF2-40B4-BE49-F238E27FC236}">
                <a16:creationId xmlns:a16="http://schemas.microsoft.com/office/drawing/2014/main" id="{7AFE9EB9-5BF0-0A9C-2578-BADF79267359}"/>
              </a:ext>
            </a:extLst>
          </p:cNvPr>
          <p:cNvSpPr txBox="1"/>
          <p:nvPr/>
        </p:nvSpPr>
        <p:spPr>
          <a:xfrm>
            <a:off x="3260608" y="2821104"/>
            <a:ext cx="3779473" cy="31354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44000" marR="0" lvl="0" indent="-144000" algn="l" defTabSz="4572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Allergy</a:t>
            </a: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, particularly </a:t>
            </a:r>
            <a:r>
              <a:rPr kumimoji="0" lang="en-US" sz="1400" i="0" u="none" strike="noStrike" kern="0" cap="none" spc="0" normalizeH="0" baseline="0" noProof="0" dirty="0" err="1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rhinoconjunctivitis</a:t>
            </a: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 with sensitization to pollen (grass, </a:t>
            </a:r>
            <a:r>
              <a:rPr kumimoji="0" lang="en-US" sz="1400" i="0" u="none" strike="noStrike" kern="0" cap="none" spc="0" normalizeH="0" baseline="0" noProof="0" dirty="0" err="1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parietaria</a:t>
            </a: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 and olive)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7</a:t>
            </a: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 respiratory infections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 per year 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1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Respiratory infections managed with 5 antibiotic courses/year:</a:t>
            </a:r>
          </a:p>
          <a:p>
            <a:pPr marL="144000" marR="0" lvl="0" indent="-144000" algn="l" defTabSz="457200" rtl="0" eaLnBrk="1" fontAlgn="auto" latinLnBrk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400" kern="0" dirty="0">
                <a:solidFill>
                  <a:schemeClr val="accent6"/>
                </a:solidFill>
              </a:rPr>
              <a:t>Fluocinolone acetonide + neomycin </a:t>
            </a:r>
            <a:r>
              <a:rPr lang="en-GB" sz="1400" kern="0" dirty="0" err="1">
                <a:solidFill>
                  <a:schemeClr val="accent6"/>
                </a:solidFill>
              </a:rPr>
              <a:t>sulfate</a:t>
            </a:r>
            <a:r>
              <a:rPr lang="en-GB" sz="1400" kern="0" dirty="0">
                <a:solidFill>
                  <a:schemeClr val="accent6"/>
                </a:solidFill>
              </a:rPr>
              <a:t>,</a:t>
            </a:r>
            <a:br>
              <a:rPr lang="en-GB" sz="1400" kern="0" dirty="0">
                <a:solidFill>
                  <a:schemeClr val="accent6"/>
                </a:solidFill>
              </a:rPr>
            </a:br>
            <a:r>
              <a:rPr lang="en-GB" sz="1400" kern="0" dirty="0">
                <a:solidFill>
                  <a:schemeClr val="accent6"/>
                </a:solidFill>
              </a:rPr>
              <a:t>3 drops/nostril three times/day for 5 days</a:t>
            </a:r>
          </a:p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1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Allergies/asthma managed with corticosteroids, </a:t>
            </a:r>
            <a:br>
              <a:rPr kumimoji="0" lang="en-GB" sz="1400" b="1" i="1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</a:br>
            <a:r>
              <a:rPr kumimoji="0" lang="en-GB" sz="1400" b="1" i="1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LABA, and antihistamines:</a:t>
            </a:r>
          </a:p>
          <a:p>
            <a:pPr marL="144000" indent="-144000" defTabSz="457200">
              <a:lnSpc>
                <a:spcPct val="8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kern="0" dirty="0">
                <a:solidFill>
                  <a:schemeClr val="accent6"/>
                </a:solidFill>
              </a:rPr>
              <a:t>Mometasone spray 50 </a:t>
            </a:r>
            <a:r>
              <a:rPr lang="el-GR" sz="1400" kern="0" dirty="0">
                <a:solidFill>
                  <a:schemeClr val="accent6"/>
                </a:solidFill>
              </a:rPr>
              <a:t>μ</a:t>
            </a:r>
            <a:r>
              <a:rPr lang="en-GB" sz="1400" kern="0" dirty="0">
                <a:solidFill>
                  <a:schemeClr val="accent6"/>
                </a:solidFill>
              </a:rPr>
              <a:t>g 2 sprays/nostril/day</a:t>
            </a:r>
          </a:p>
          <a:p>
            <a:pPr marL="144000" indent="-144000" defTabSz="457200">
              <a:lnSpc>
                <a:spcPct val="8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kern="0" dirty="0">
                <a:solidFill>
                  <a:schemeClr val="accent6"/>
                </a:solidFill>
              </a:rPr>
              <a:t>Fluticasone furoate/vilanterol 92/22 </a:t>
            </a:r>
            <a:r>
              <a:rPr lang="el-GR" sz="1400" kern="0" dirty="0">
                <a:solidFill>
                  <a:schemeClr val="accent6"/>
                </a:solidFill>
              </a:rPr>
              <a:t>μ</a:t>
            </a:r>
            <a:r>
              <a:rPr lang="en-GB" sz="1400" kern="0" dirty="0">
                <a:solidFill>
                  <a:schemeClr val="accent6"/>
                </a:solidFill>
              </a:rPr>
              <a:t>g</a:t>
            </a:r>
            <a:br>
              <a:rPr lang="en-GB" sz="1400" kern="0" dirty="0">
                <a:solidFill>
                  <a:schemeClr val="accent6"/>
                </a:solidFill>
              </a:rPr>
            </a:br>
            <a:r>
              <a:rPr lang="en-GB" sz="1400" kern="0" dirty="0">
                <a:solidFill>
                  <a:schemeClr val="accent6"/>
                </a:solidFill>
              </a:rPr>
              <a:t>1 inhalation/day</a:t>
            </a:r>
          </a:p>
          <a:p>
            <a:pPr marL="144000" indent="-144000" defTabSz="457200">
              <a:lnSpc>
                <a:spcPct val="8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kern="0" dirty="0">
                <a:solidFill>
                  <a:schemeClr val="accent6"/>
                </a:solidFill>
              </a:rPr>
              <a:t>Cetirizine 10 mg 1 tablet if needed</a:t>
            </a:r>
          </a:p>
          <a:p>
            <a:pPr marL="144000" indent="-144000" defTabSz="457200">
              <a:lnSpc>
                <a:spcPct val="8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kern="0" dirty="0">
                <a:solidFill>
                  <a:schemeClr val="accent6"/>
                </a:solidFill>
              </a:rPr>
              <a:t>1 cycle of corticosteroids/year</a:t>
            </a:r>
          </a:p>
        </p:txBody>
      </p:sp>
      <p:sp>
        <p:nvSpPr>
          <p:cNvPr id="95" name="TextBox 22">
            <a:extLst>
              <a:ext uri="{FF2B5EF4-FFF2-40B4-BE49-F238E27FC236}">
                <a16:creationId xmlns:a16="http://schemas.microsoft.com/office/drawing/2014/main" id="{E78B5F20-9088-CE76-33A0-ECFBB05F24A4}"/>
              </a:ext>
            </a:extLst>
          </p:cNvPr>
          <p:cNvSpPr txBox="1"/>
          <p:nvPr/>
        </p:nvSpPr>
        <p:spPr>
          <a:xfrm>
            <a:off x="8229600" y="2903893"/>
            <a:ext cx="3161100" cy="176651"/>
          </a:xfrm>
          <a:prstGeom prst="rect">
            <a:avLst/>
          </a:prstGeom>
          <a:noFill/>
        </p:spPr>
        <p:txBody>
          <a:bodyPr wrap="square" lIns="0" tIns="0" rIns="14400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Negative impact on quality of life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96" name="Ovale 8">
            <a:extLst>
              <a:ext uri="{FF2B5EF4-FFF2-40B4-BE49-F238E27FC236}">
                <a16:creationId xmlns:a16="http://schemas.microsoft.com/office/drawing/2014/main" id="{0F599EAC-F2F8-CD45-9FEC-7570C01C7F40}"/>
              </a:ext>
            </a:extLst>
          </p:cNvPr>
          <p:cNvSpPr>
            <a:spLocks noChangeAspect="1"/>
          </p:cNvSpPr>
          <p:nvPr/>
        </p:nvSpPr>
        <p:spPr>
          <a:xfrm>
            <a:off x="7589164" y="2753027"/>
            <a:ext cx="468000" cy="468001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Ovale 8">
            <a:extLst>
              <a:ext uri="{FF2B5EF4-FFF2-40B4-BE49-F238E27FC236}">
                <a16:creationId xmlns:a16="http://schemas.microsoft.com/office/drawing/2014/main" id="{D225A2C4-6C0A-1FCD-273E-7C08285AFC30}"/>
              </a:ext>
            </a:extLst>
          </p:cNvPr>
          <p:cNvSpPr>
            <a:spLocks noChangeAspect="1"/>
          </p:cNvSpPr>
          <p:nvPr/>
        </p:nvSpPr>
        <p:spPr>
          <a:xfrm>
            <a:off x="7589164" y="3376615"/>
            <a:ext cx="468000" cy="468001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Ovale 8">
            <a:extLst>
              <a:ext uri="{FF2B5EF4-FFF2-40B4-BE49-F238E27FC236}">
                <a16:creationId xmlns:a16="http://schemas.microsoft.com/office/drawing/2014/main" id="{3AAA90E3-B3D0-8A7B-5948-B77997E1183F}"/>
              </a:ext>
            </a:extLst>
          </p:cNvPr>
          <p:cNvSpPr>
            <a:spLocks noChangeAspect="1"/>
          </p:cNvSpPr>
          <p:nvPr/>
        </p:nvSpPr>
        <p:spPr>
          <a:xfrm>
            <a:off x="7589164" y="4000203"/>
            <a:ext cx="468000" cy="468001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TextBox 22">
            <a:extLst>
              <a:ext uri="{FF2B5EF4-FFF2-40B4-BE49-F238E27FC236}">
                <a16:creationId xmlns:a16="http://schemas.microsoft.com/office/drawing/2014/main" id="{56AE8B1E-9663-7CE0-3979-4D5E922144FA}"/>
              </a:ext>
            </a:extLst>
          </p:cNvPr>
          <p:cNvSpPr txBox="1"/>
          <p:nvPr/>
        </p:nvSpPr>
        <p:spPr>
          <a:xfrm>
            <a:off x="8229600" y="3534136"/>
            <a:ext cx="3161100" cy="176651"/>
          </a:xfrm>
          <a:prstGeom prst="rect">
            <a:avLst/>
          </a:prstGeom>
          <a:noFill/>
        </p:spPr>
        <p:txBody>
          <a:bodyPr wrap="square" lIns="0" tIns="0" rIns="14400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Anxious about days missed at work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106" name="TextBox 22">
            <a:extLst>
              <a:ext uri="{FF2B5EF4-FFF2-40B4-BE49-F238E27FC236}">
                <a16:creationId xmlns:a16="http://schemas.microsoft.com/office/drawing/2014/main" id="{38BF5C05-60BE-17A9-1B61-AEB5B7496027}"/>
              </a:ext>
            </a:extLst>
          </p:cNvPr>
          <p:cNvSpPr txBox="1"/>
          <p:nvPr/>
        </p:nvSpPr>
        <p:spPr>
          <a:xfrm>
            <a:off x="8229600" y="4078202"/>
            <a:ext cx="3161100" cy="349006"/>
          </a:xfrm>
          <a:prstGeom prst="rect">
            <a:avLst/>
          </a:prstGeom>
          <a:noFill/>
        </p:spPr>
        <p:txBody>
          <a:bodyPr wrap="square" lIns="0" tIns="0" rIns="14400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Serum IgA close to the inferior limit 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</a:b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(78 mg/dL)</a:t>
            </a:r>
            <a:endParaRPr kumimoji="0" lang="en-GB" sz="14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107" name="Ovale 8">
            <a:extLst>
              <a:ext uri="{FF2B5EF4-FFF2-40B4-BE49-F238E27FC236}">
                <a16:creationId xmlns:a16="http://schemas.microsoft.com/office/drawing/2014/main" id="{65FBE32B-1F86-81A2-4C5A-35475B46D71A}"/>
              </a:ext>
            </a:extLst>
          </p:cNvPr>
          <p:cNvSpPr>
            <a:spLocks noChangeAspect="1"/>
          </p:cNvSpPr>
          <p:nvPr/>
        </p:nvSpPr>
        <p:spPr>
          <a:xfrm>
            <a:off x="7589164" y="4623790"/>
            <a:ext cx="468000" cy="468001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22">
            <a:extLst>
              <a:ext uri="{FF2B5EF4-FFF2-40B4-BE49-F238E27FC236}">
                <a16:creationId xmlns:a16="http://schemas.microsoft.com/office/drawing/2014/main" id="{9143E09C-D7C0-3B42-FAC8-5CCA38491C20}"/>
              </a:ext>
            </a:extLst>
          </p:cNvPr>
          <p:cNvSpPr txBox="1"/>
          <p:nvPr/>
        </p:nvSpPr>
        <p:spPr>
          <a:xfrm>
            <a:off x="8229600" y="4794621"/>
            <a:ext cx="3161100" cy="176651"/>
          </a:xfrm>
          <a:prstGeom prst="rect">
            <a:avLst/>
          </a:prstGeom>
          <a:noFill/>
        </p:spPr>
        <p:txBody>
          <a:bodyPr wrap="square" lIns="0" tIns="0" rIns="14400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Deficit of IgG1</a:t>
            </a: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(300 mg/dL)</a:t>
            </a:r>
            <a:endParaRPr kumimoji="0" lang="en-GB" sz="14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21" name="Gruppo 120">
            <a:extLst>
              <a:ext uri="{FF2B5EF4-FFF2-40B4-BE49-F238E27FC236}">
                <a16:creationId xmlns:a16="http://schemas.microsoft.com/office/drawing/2014/main" id="{8CEEE755-8F06-8815-BB39-EDE005ADC98D}"/>
              </a:ext>
            </a:extLst>
          </p:cNvPr>
          <p:cNvGrpSpPr>
            <a:grpSpLocks noChangeAspect="1"/>
          </p:cNvGrpSpPr>
          <p:nvPr/>
        </p:nvGrpSpPr>
        <p:grpSpPr>
          <a:xfrm>
            <a:off x="7691364" y="4697734"/>
            <a:ext cx="280754" cy="305958"/>
            <a:chOff x="8341678" y="5237797"/>
            <a:chExt cx="452156" cy="492748"/>
          </a:xfrm>
        </p:grpSpPr>
        <p:sp>
          <p:nvSpPr>
            <p:cNvPr id="112" name="Figura a mano libera: forma 111">
              <a:extLst>
                <a:ext uri="{FF2B5EF4-FFF2-40B4-BE49-F238E27FC236}">
                  <a16:creationId xmlns:a16="http://schemas.microsoft.com/office/drawing/2014/main" id="{58A77CFE-5834-283A-4680-6A49F4F05093}"/>
                </a:ext>
              </a:extLst>
            </p:cNvPr>
            <p:cNvSpPr/>
            <p:nvPr/>
          </p:nvSpPr>
          <p:spPr>
            <a:xfrm flipH="1">
              <a:off x="8341678" y="5278389"/>
              <a:ext cx="452156" cy="452156"/>
            </a:xfrm>
            <a:custGeom>
              <a:avLst/>
              <a:gdLst>
                <a:gd name="connsiteX0" fmla="*/ 412260 w 452156"/>
                <a:gd name="connsiteY0" fmla="*/ 0 h 452156"/>
                <a:gd name="connsiteX1" fmla="*/ 452156 w 452156"/>
                <a:gd name="connsiteY1" fmla="*/ 0 h 452156"/>
                <a:gd name="connsiteX2" fmla="*/ 452156 w 452156"/>
                <a:gd name="connsiteY2" fmla="*/ 452156 h 452156"/>
                <a:gd name="connsiteX3" fmla="*/ 0 w 452156"/>
                <a:gd name="connsiteY3" fmla="*/ 452156 h 452156"/>
                <a:gd name="connsiteX4" fmla="*/ 0 w 452156"/>
                <a:gd name="connsiteY4" fmla="*/ 412260 h 452156"/>
                <a:gd name="connsiteX5" fmla="*/ 412260 w 452156"/>
                <a:gd name="connsiteY5" fmla="*/ 412260 h 452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156" h="452156">
                  <a:moveTo>
                    <a:pt x="412260" y="0"/>
                  </a:moveTo>
                  <a:lnTo>
                    <a:pt x="452156" y="0"/>
                  </a:lnTo>
                  <a:lnTo>
                    <a:pt x="452156" y="452156"/>
                  </a:lnTo>
                  <a:lnTo>
                    <a:pt x="0" y="452156"/>
                  </a:lnTo>
                  <a:lnTo>
                    <a:pt x="0" y="412260"/>
                  </a:lnTo>
                  <a:lnTo>
                    <a:pt x="412260" y="41226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" name="Figura a mano libera: forma 113">
              <a:extLst>
                <a:ext uri="{FF2B5EF4-FFF2-40B4-BE49-F238E27FC236}">
                  <a16:creationId xmlns:a16="http://schemas.microsoft.com/office/drawing/2014/main" id="{C0B6721E-E4E4-8014-7F88-CDDED5EB4C6F}"/>
                </a:ext>
              </a:extLst>
            </p:cNvPr>
            <p:cNvSpPr/>
            <p:nvPr/>
          </p:nvSpPr>
          <p:spPr>
            <a:xfrm flipH="1">
              <a:off x="8446473" y="5376738"/>
              <a:ext cx="73142" cy="274014"/>
            </a:xfrm>
            <a:custGeom>
              <a:avLst/>
              <a:gdLst>
                <a:gd name="connsiteX0" fmla="*/ 0 w 73142"/>
                <a:gd name="connsiteY0" fmla="*/ 0 h 372363"/>
                <a:gd name="connsiteX1" fmla="*/ 73143 w 73142"/>
                <a:gd name="connsiteY1" fmla="*/ 0 h 372363"/>
                <a:gd name="connsiteX2" fmla="*/ 73143 w 73142"/>
                <a:gd name="connsiteY2" fmla="*/ 372364 h 372363"/>
                <a:gd name="connsiteX3" fmla="*/ 0 w 73142"/>
                <a:gd name="connsiteY3" fmla="*/ 372364 h 37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142" h="372363">
                  <a:moveTo>
                    <a:pt x="0" y="0"/>
                  </a:moveTo>
                  <a:lnTo>
                    <a:pt x="73143" y="0"/>
                  </a:lnTo>
                  <a:lnTo>
                    <a:pt x="73143" y="372364"/>
                  </a:lnTo>
                  <a:lnTo>
                    <a:pt x="0" y="37236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igura a mano libera: forma 114">
              <a:extLst>
                <a:ext uri="{FF2B5EF4-FFF2-40B4-BE49-F238E27FC236}">
                  <a16:creationId xmlns:a16="http://schemas.microsoft.com/office/drawing/2014/main" id="{CA4D54ED-1F60-B52D-51A7-377FEF85153E}"/>
                </a:ext>
              </a:extLst>
            </p:cNvPr>
            <p:cNvSpPr/>
            <p:nvPr/>
          </p:nvSpPr>
          <p:spPr>
            <a:xfrm flipH="1">
              <a:off x="8546213" y="5479494"/>
              <a:ext cx="73142" cy="171259"/>
            </a:xfrm>
            <a:custGeom>
              <a:avLst/>
              <a:gdLst>
                <a:gd name="connsiteX0" fmla="*/ 0 w 73142"/>
                <a:gd name="connsiteY0" fmla="*/ 0 h 232727"/>
                <a:gd name="connsiteX1" fmla="*/ 73143 w 73142"/>
                <a:gd name="connsiteY1" fmla="*/ 0 h 232727"/>
                <a:gd name="connsiteX2" fmla="*/ 73143 w 73142"/>
                <a:gd name="connsiteY2" fmla="*/ 232727 h 232727"/>
                <a:gd name="connsiteX3" fmla="*/ 0 w 73142"/>
                <a:gd name="connsiteY3" fmla="*/ 232727 h 232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142" h="232727">
                  <a:moveTo>
                    <a:pt x="0" y="0"/>
                  </a:moveTo>
                  <a:lnTo>
                    <a:pt x="73143" y="0"/>
                  </a:lnTo>
                  <a:lnTo>
                    <a:pt x="73143" y="232727"/>
                  </a:lnTo>
                  <a:lnTo>
                    <a:pt x="0" y="23272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igura a mano libera: forma 115">
              <a:extLst>
                <a:ext uri="{FF2B5EF4-FFF2-40B4-BE49-F238E27FC236}">
                  <a16:creationId xmlns:a16="http://schemas.microsoft.com/office/drawing/2014/main" id="{9ABCE3A8-FCBF-7959-DB8D-8873FF5EBF14}"/>
                </a:ext>
              </a:extLst>
            </p:cNvPr>
            <p:cNvSpPr/>
            <p:nvPr/>
          </p:nvSpPr>
          <p:spPr>
            <a:xfrm flipH="1">
              <a:off x="8645954" y="5562676"/>
              <a:ext cx="73142" cy="88076"/>
            </a:xfrm>
            <a:custGeom>
              <a:avLst/>
              <a:gdLst>
                <a:gd name="connsiteX0" fmla="*/ 0 w 73142"/>
                <a:gd name="connsiteY0" fmla="*/ 0 h 119688"/>
                <a:gd name="connsiteX1" fmla="*/ 73143 w 73142"/>
                <a:gd name="connsiteY1" fmla="*/ 0 h 119688"/>
                <a:gd name="connsiteX2" fmla="*/ 73143 w 73142"/>
                <a:gd name="connsiteY2" fmla="*/ 119688 h 119688"/>
                <a:gd name="connsiteX3" fmla="*/ 0 w 73142"/>
                <a:gd name="connsiteY3" fmla="*/ 119688 h 119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142" h="119688">
                  <a:moveTo>
                    <a:pt x="0" y="0"/>
                  </a:moveTo>
                  <a:lnTo>
                    <a:pt x="73143" y="0"/>
                  </a:lnTo>
                  <a:lnTo>
                    <a:pt x="73143" y="119688"/>
                  </a:lnTo>
                  <a:lnTo>
                    <a:pt x="0" y="11968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cxnSp>
          <p:nvCxnSpPr>
            <p:cNvPr id="118" name="Connettore 2 117">
              <a:extLst>
                <a:ext uri="{FF2B5EF4-FFF2-40B4-BE49-F238E27FC236}">
                  <a16:creationId xmlns:a16="http://schemas.microsoft.com/office/drawing/2014/main" id="{0B023158-3F5F-4709-248D-AC7E30AA9C09}"/>
                </a:ext>
              </a:extLst>
            </p:cNvPr>
            <p:cNvCxnSpPr>
              <a:cxnSpLocks/>
            </p:cNvCxnSpPr>
            <p:nvPr/>
          </p:nvCxnSpPr>
          <p:spPr>
            <a:xfrm>
              <a:off x="8446474" y="5237797"/>
              <a:ext cx="307003" cy="223933"/>
            </a:xfrm>
            <a:prstGeom prst="straightConnector1">
              <a:avLst/>
            </a:prstGeom>
            <a:ln w="12700">
              <a:solidFill>
                <a:schemeClr val="accent1">
                  <a:lumMod val="75000"/>
                </a:schemeClr>
              </a:solidFill>
              <a:tailEnd type="triangl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2" name="Graphic 70">
            <a:extLst>
              <a:ext uri="{FF2B5EF4-FFF2-40B4-BE49-F238E27FC236}">
                <a16:creationId xmlns:a16="http://schemas.microsoft.com/office/drawing/2014/main" id="{3B0EC222-B72A-09FF-9FD4-421EACF960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22196" y="4078604"/>
            <a:ext cx="323245" cy="323245"/>
          </a:xfrm>
          <a:prstGeom prst="rect">
            <a:avLst/>
          </a:prstGeom>
        </p:spPr>
      </p:pic>
      <p:pic>
        <p:nvPicPr>
          <p:cNvPr id="124" name="Elemento grafico 123" descr="Calendario giornaliero con riempimento a tinta unita">
            <a:extLst>
              <a:ext uri="{FF2B5EF4-FFF2-40B4-BE49-F238E27FC236}">
                <a16:creationId xmlns:a16="http://schemas.microsoft.com/office/drawing/2014/main" id="{8EB7740D-0D9F-A7C1-09FE-3F425C6553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57711" y="3445928"/>
            <a:ext cx="330873" cy="330873"/>
          </a:xfrm>
          <a:prstGeom prst="rect">
            <a:avLst/>
          </a:prstGeom>
        </p:spPr>
      </p:pic>
      <p:pic>
        <p:nvPicPr>
          <p:cNvPr id="5" name="Graphic 4" descr="Water with solid fill">
            <a:extLst>
              <a:ext uri="{FF2B5EF4-FFF2-40B4-BE49-F238E27FC236}">
                <a16:creationId xmlns:a16="http://schemas.microsoft.com/office/drawing/2014/main" id="{7AB47C1C-172B-442E-AA3B-D849CE370FB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722392" y="4083841"/>
            <a:ext cx="297657" cy="297657"/>
          </a:xfrm>
          <a:prstGeom prst="rect">
            <a:avLst/>
          </a:prstGeom>
        </p:spPr>
      </p:pic>
      <p:pic>
        <p:nvPicPr>
          <p:cNvPr id="6" name="Graphic 15" descr="Lungs with solid fill">
            <a:extLst>
              <a:ext uri="{FF2B5EF4-FFF2-40B4-BE49-F238E27FC236}">
                <a16:creationId xmlns:a16="http://schemas.microsoft.com/office/drawing/2014/main" id="{87C8A723-2BBB-B636-EDBD-4A527253E52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646009" y="2800350"/>
            <a:ext cx="347504" cy="347505"/>
          </a:xfrm>
          <a:prstGeom prst="rect">
            <a:avLst/>
          </a:prstGeom>
        </p:spPr>
      </p:pic>
      <p:sp>
        <p:nvSpPr>
          <p:cNvPr id="126" name="Saetta 125">
            <a:extLst>
              <a:ext uri="{FF2B5EF4-FFF2-40B4-BE49-F238E27FC236}">
                <a16:creationId xmlns:a16="http://schemas.microsoft.com/office/drawing/2014/main" id="{AE84201E-ACFB-0949-10C9-8376CCD6AE9C}"/>
              </a:ext>
            </a:extLst>
          </p:cNvPr>
          <p:cNvSpPr/>
          <p:nvPr/>
        </p:nvSpPr>
        <p:spPr>
          <a:xfrm rot="20575267" flipH="1">
            <a:off x="7837667" y="2870906"/>
            <a:ext cx="173079" cy="162807"/>
          </a:xfrm>
          <a:prstGeom prst="lightningBolt">
            <a:avLst/>
          </a:prstGeom>
          <a:solidFill>
            <a:schemeClr val="bg1"/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9BE7E02-3048-75D5-23E4-F5EC3DFBCCCD}"/>
              </a:ext>
            </a:extLst>
          </p:cNvPr>
          <p:cNvGrpSpPr/>
          <p:nvPr/>
        </p:nvGrpSpPr>
        <p:grpSpPr>
          <a:xfrm>
            <a:off x="293895" y="3803566"/>
            <a:ext cx="2171008" cy="2216339"/>
            <a:chOff x="293895" y="3803566"/>
            <a:chExt cx="2171008" cy="2216339"/>
          </a:xfrm>
        </p:grpSpPr>
        <p:grpSp>
          <p:nvGrpSpPr>
            <p:cNvPr id="82" name="Gruppo 81">
              <a:extLst>
                <a:ext uri="{FF2B5EF4-FFF2-40B4-BE49-F238E27FC236}">
                  <a16:creationId xmlns:a16="http://schemas.microsoft.com/office/drawing/2014/main" id="{0829053E-F0B3-310D-BCFE-88C7F0B45272}"/>
                </a:ext>
              </a:extLst>
            </p:cNvPr>
            <p:cNvGrpSpPr/>
            <p:nvPr/>
          </p:nvGrpSpPr>
          <p:grpSpPr>
            <a:xfrm>
              <a:off x="293895" y="3803566"/>
              <a:ext cx="2171008" cy="2216339"/>
              <a:chOff x="293895" y="3803566"/>
              <a:chExt cx="2171008" cy="2216339"/>
            </a:xfrm>
          </p:grpSpPr>
          <p:sp>
            <p:nvSpPr>
              <p:cNvPr id="66" name="TextBox 23">
                <a:extLst>
                  <a:ext uri="{FF2B5EF4-FFF2-40B4-BE49-F238E27FC236}">
                    <a16:creationId xmlns:a16="http://schemas.microsoft.com/office/drawing/2014/main" id="{7F8C2DFE-9A0C-205A-FE1B-4D1F3E0CA00F}"/>
                  </a:ext>
                </a:extLst>
              </p:cNvPr>
              <p:cNvSpPr txBox="1"/>
              <p:nvPr/>
            </p:nvSpPr>
            <p:spPr>
              <a:xfrm>
                <a:off x="293895" y="5435652"/>
                <a:ext cx="2171008" cy="584253"/>
              </a:xfrm>
              <a:prstGeom prst="rect">
                <a:avLst/>
              </a:prstGeom>
              <a:noFill/>
            </p:spPr>
            <p:txBody>
              <a:bodyPr wrap="square" lIns="0" tIns="7200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Azienda Ospedaliera Universitaria,</a:t>
                </a:r>
                <a:br>
                  <a:rPr kumimoji="0" lang="it-IT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ea typeface="+mn-ea"/>
                    <a:cs typeface="+mn-cs"/>
                  </a:rPr>
                </a:br>
                <a:r>
                  <a:rPr kumimoji="0" lang="it-IT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Careggi di Firenze, Florence, </a:t>
                </a:r>
                <a:r>
                  <a:rPr kumimoji="0" lang="it-IT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Italy</a:t>
                </a:r>
                <a:endParaRPr kumimoji="0" lang="en-GB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grpSp>
            <p:nvGrpSpPr>
              <p:cNvPr id="81" name="Gruppo 80">
                <a:extLst>
                  <a:ext uri="{FF2B5EF4-FFF2-40B4-BE49-F238E27FC236}">
                    <a16:creationId xmlns:a16="http://schemas.microsoft.com/office/drawing/2014/main" id="{141585CE-9526-BCC7-D8A6-A9332E91B895}"/>
                  </a:ext>
                </a:extLst>
              </p:cNvPr>
              <p:cNvGrpSpPr/>
              <p:nvPr/>
            </p:nvGrpSpPr>
            <p:grpSpPr>
              <a:xfrm>
                <a:off x="416949" y="3803566"/>
                <a:ext cx="1905373" cy="1301352"/>
                <a:chOff x="461399" y="3816266"/>
                <a:chExt cx="1905373" cy="1301352"/>
              </a:xfrm>
            </p:grpSpPr>
            <p:pic>
              <p:nvPicPr>
                <p:cNvPr id="79" name="object 29">
                  <a:extLst>
                    <a:ext uri="{FF2B5EF4-FFF2-40B4-BE49-F238E27FC236}">
                      <a16:creationId xmlns:a16="http://schemas.microsoft.com/office/drawing/2014/main" id="{9E5CFDE8-8DF7-A1DE-3638-6F42EBEC019C}"/>
                    </a:ext>
                  </a:extLst>
                </p:cNvPr>
                <p:cNvPicPr/>
                <p:nvPr/>
              </p:nvPicPr>
              <p:blipFill>
                <a:blip r:embed="rId1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1993" t="3997" r="4965" b="4228"/>
                <a:stretch/>
              </p:blipFill>
              <p:spPr>
                <a:xfrm>
                  <a:off x="1214772" y="3816266"/>
                  <a:ext cx="1152000" cy="1152000"/>
                </a:xfrm>
                <a:prstGeom prst="ellipse">
                  <a:avLst/>
                </a:prstGeom>
                <a:noFill/>
                <a:ln w="19050">
                  <a:solidFill>
                    <a:schemeClr val="accent1"/>
                  </a:solidFill>
                </a:ln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</p:spPr>
            </p:pic>
            <p:pic>
              <p:nvPicPr>
                <p:cNvPr id="80" name="object 32">
                  <a:extLst>
                    <a:ext uri="{FF2B5EF4-FFF2-40B4-BE49-F238E27FC236}">
                      <a16:creationId xmlns:a16="http://schemas.microsoft.com/office/drawing/2014/main" id="{530B23A1-D4E6-8948-C1EA-A35F8235FCE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3653" t="7024" r="12327" b="7206"/>
                <a:stretch/>
              </p:blipFill>
              <p:spPr>
                <a:xfrm>
                  <a:off x="461399" y="3965618"/>
                  <a:ext cx="1151707" cy="1152000"/>
                </a:xfrm>
                <a:prstGeom prst="ellipse">
                  <a:avLst/>
                </a:prstGeom>
                <a:noFill/>
                <a:ln w="19050">
                  <a:solidFill>
                    <a:schemeClr val="accent1"/>
                  </a:solidFill>
                </a:ln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</p:spPr>
            </p:pic>
            <p:sp>
              <p:nvSpPr>
                <p:cNvPr id="67" name="object 30">
                  <a:extLst>
                    <a:ext uri="{FF2B5EF4-FFF2-40B4-BE49-F238E27FC236}">
                      <a16:creationId xmlns:a16="http://schemas.microsoft.com/office/drawing/2014/main" id="{F53E2950-0006-127F-3AE3-A90088D07689}"/>
                    </a:ext>
                  </a:extLst>
                </p:cNvPr>
                <p:cNvSpPr txBox="1"/>
                <p:nvPr/>
              </p:nvSpPr>
              <p:spPr>
                <a:xfrm>
                  <a:off x="1165074" y="4966545"/>
                  <a:ext cx="1044000" cy="144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vert="horz" wrap="square" lIns="0" tIns="0" rIns="0" bIns="7200" rtlCol="0" anchor="ctr" anchorCtr="0">
                  <a:noAutofit/>
                </a:bodyPr>
                <a:lstStyle>
                  <a:defPPr>
                    <a:defRPr kern="0"/>
                  </a:defPPr>
                </a:lstStyle>
                <a:p>
                  <a:pPr algn="ctr"/>
                  <a:r>
                    <a:rPr sz="900" dirty="0">
                      <a:solidFill>
                        <a:schemeClr val="accent1">
                          <a:lumMod val="50000"/>
                        </a:schemeClr>
                      </a:solidFill>
                      <a:cs typeface="Arial"/>
                    </a:rPr>
                    <a:t>Case presented by</a:t>
                  </a:r>
                </a:p>
              </p:txBody>
            </p:sp>
          </p:grpSp>
          <p:cxnSp>
            <p:nvCxnSpPr>
              <p:cNvPr id="68" name="Connettore diritto 67">
                <a:extLst>
                  <a:ext uri="{FF2B5EF4-FFF2-40B4-BE49-F238E27FC236}">
                    <a16:creationId xmlns:a16="http://schemas.microsoft.com/office/drawing/2014/main" id="{07074DFF-95EE-D5EC-61EB-95ACFA57FB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1399" y="5676862"/>
                <a:ext cx="1836000" cy="0"/>
              </a:xfrm>
              <a:prstGeom prst="line">
                <a:avLst/>
              </a:prstGeom>
              <a:ln w="15875" cap="rnd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TextBox 23">
              <a:extLst>
                <a:ext uri="{FF2B5EF4-FFF2-40B4-BE49-F238E27FC236}">
                  <a16:creationId xmlns:a16="http://schemas.microsoft.com/office/drawing/2014/main" id="{C8D4AED5-F40E-8E3E-DE44-803946834160}"/>
                </a:ext>
              </a:extLst>
            </p:cNvPr>
            <p:cNvSpPr txBox="1"/>
            <p:nvPr/>
          </p:nvSpPr>
          <p:spPr>
            <a:xfrm>
              <a:off x="416949" y="5176481"/>
              <a:ext cx="2016000" cy="43196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Prof Oliviero Rossi</a:t>
              </a:r>
              <a:br>
                <a:rPr kumimoji="0" lang="it-IT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it-IT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 and Dr Elena Milanese</a:t>
              </a:r>
              <a:endPara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61832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uppo 95">
            <a:extLst>
              <a:ext uri="{FF2B5EF4-FFF2-40B4-BE49-F238E27FC236}">
                <a16:creationId xmlns:a16="http://schemas.microsoft.com/office/drawing/2014/main" id="{BB1B28F0-85D4-CDD4-3A72-4F8962397115}"/>
              </a:ext>
            </a:extLst>
          </p:cNvPr>
          <p:cNvGrpSpPr/>
          <p:nvPr/>
        </p:nvGrpSpPr>
        <p:grpSpPr>
          <a:xfrm>
            <a:off x="3075322" y="2026256"/>
            <a:ext cx="4108760" cy="3980843"/>
            <a:chOff x="3104198" y="2026256"/>
            <a:chExt cx="4108760" cy="3980843"/>
          </a:xfrm>
        </p:grpSpPr>
        <p:sp>
          <p:nvSpPr>
            <p:cNvPr id="97" name="Rectangle 46">
              <a:extLst>
                <a:ext uri="{FF2B5EF4-FFF2-40B4-BE49-F238E27FC236}">
                  <a16:creationId xmlns:a16="http://schemas.microsoft.com/office/drawing/2014/main" id="{6B3917D1-4317-7C68-F122-F1E06C233A47}"/>
                </a:ext>
              </a:extLst>
            </p:cNvPr>
            <p:cNvSpPr/>
            <p:nvPr/>
          </p:nvSpPr>
          <p:spPr>
            <a:xfrm>
              <a:off x="3108958" y="2048316"/>
              <a:ext cx="4104000" cy="39587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98" name="Left Bracket 246">
              <a:extLst>
                <a:ext uri="{FF2B5EF4-FFF2-40B4-BE49-F238E27FC236}">
                  <a16:creationId xmlns:a16="http://schemas.microsoft.com/office/drawing/2014/main" id="{A59EA4AA-C01E-6E60-1D75-6E589F7CC738}"/>
                </a:ext>
              </a:extLst>
            </p:cNvPr>
            <p:cNvSpPr/>
            <p:nvPr/>
          </p:nvSpPr>
          <p:spPr>
            <a:xfrm rot="5400000">
              <a:off x="4993354" y="1371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99" name="Left Bracket 246">
              <a:extLst>
                <a:ext uri="{FF2B5EF4-FFF2-40B4-BE49-F238E27FC236}">
                  <a16:creationId xmlns:a16="http://schemas.microsoft.com/office/drawing/2014/main" id="{034ECD4E-2B50-CD33-37B0-143935F04D99}"/>
                </a:ext>
              </a:extLst>
            </p:cNvPr>
            <p:cNvSpPr/>
            <p:nvPr/>
          </p:nvSpPr>
          <p:spPr>
            <a:xfrm rot="16200000">
              <a:off x="4993355" y="3794699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grpSp>
        <p:nvGrpSpPr>
          <p:cNvPr id="100" name="Gruppo 99">
            <a:extLst>
              <a:ext uri="{FF2B5EF4-FFF2-40B4-BE49-F238E27FC236}">
                <a16:creationId xmlns:a16="http://schemas.microsoft.com/office/drawing/2014/main" id="{BD3FB417-55A3-74C2-2736-A752D5DDFF85}"/>
              </a:ext>
            </a:extLst>
          </p:cNvPr>
          <p:cNvGrpSpPr/>
          <p:nvPr/>
        </p:nvGrpSpPr>
        <p:grpSpPr>
          <a:xfrm>
            <a:off x="7430700" y="2026257"/>
            <a:ext cx="4104239" cy="3980843"/>
            <a:chOff x="7392199" y="2026257"/>
            <a:chExt cx="4104239" cy="3980843"/>
          </a:xfrm>
        </p:grpSpPr>
        <p:sp>
          <p:nvSpPr>
            <p:cNvPr id="101" name="Rectangle 46">
              <a:extLst>
                <a:ext uri="{FF2B5EF4-FFF2-40B4-BE49-F238E27FC236}">
                  <a16:creationId xmlns:a16="http://schemas.microsoft.com/office/drawing/2014/main" id="{DA8FA4A9-63BC-ECC0-AB12-2B8A12D142B4}"/>
                </a:ext>
              </a:extLst>
            </p:cNvPr>
            <p:cNvSpPr/>
            <p:nvPr/>
          </p:nvSpPr>
          <p:spPr>
            <a:xfrm>
              <a:off x="7392199" y="2048316"/>
              <a:ext cx="4104000" cy="39587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102" name="Left Bracket 246">
              <a:extLst>
                <a:ext uri="{FF2B5EF4-FFF2-40B4-BE49-F238E27FC236}">
                  <a16:creationId xmlns:a16="http://schemas.microsoft.com/office/drawing/2014/main" id="{05C43876-57BF-A2FA-FE2C-7C69EB4838E2}"/>
                </a:ext>
              </a:extLst>
            </p:cNvPr>
            <p:cNvSpPr/>
            <p:nvPr/>
          </p:nvSpPr>
          <p:spPr>
            <a:xfrm rot="5400000">
              <a:off x="9284038" y="137101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103" name="Left Bracket 246">
              <a:extLst>
                <a:ext uri="{FF2B5EF4-FFF2-40B4-BE49-F238E27FC236}">
                  <a16:creationId xmlns:a16="http://schemas.microsoft.com/office/drawing/2014/main" id="{0F2E5C4A-37AE-207A-CBAE-2E15C06D21C4}"/>
                </a:ext>
              </a:extLst>
            </p:cNvPr>
            <p:cNvSpPr/>
            <p:nvPr/>
          </p:nvSpPr>
          <p:spPr>
            <a:xfrm rot="16200000">
              <a:off x="9284039" y="37947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sp>
        <p:nvSpPr>
          <p:cNvPr id="104" name="Rettangolo 2">
            <a:extLst>
              <a:ext uri="{FF2B5EF4-FFF2-40B4-BE49-F238E27FC236}">
                <a16:creationId xmlns:a16="http://schemas.microsoft.com/office/drawing/2014/main" id="{E3CE2FD9-8F92-1F62-12FE-D7B0A19A91D0}"/>
              </a:ext>
            </a:extLst>
          </p:cNvPr>
          <p:cNvSpPr/>
          <p:nvPr/>
        </p:nvSpPr>
        <p:spPr>
          <a:xfrm>
            <a:off x="3224082" y="2168888"/>
            <a:ext cx="3816000" cy="54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Management</a:t>
            </a:r>
            <a:b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</a:br>
            <a:r>
              <a:rPr kumimoji="0" lang="en-GB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(Sept–Nov 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2022 </a:t>
            </a:r>
            <a:r>
              <a:rPr kumimoji="0" lang="en-GB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and Apr–Jun 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2023)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105" name="Rettangolo 2">
            <a:extLst>
              <a:ext uri="{FF2B5EF4-FFF2-40B4-BE49-F238E27FC236}">
                <a16:creationId xmlns:a16="http://schemas.microsoft.com/office/drawing/2014/main" id="{B4CE82E8-D732-6ABF-9DE8-33AA2951BC05}"/>
              </a:ext>
            </a:extLst>
          </p:cNvPr>
          <p:cNvSpPr/>
          <p:nvPr/>
        </p:nvSpPr>
        <p:spPr>
          <a:xfrm>
            <a:off x="7574700" y="2168888"/>
            <a:ext cx="3816000" cy="504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Follow-up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 (2023)</a:t>
            </a:r>
          </a:p>
        </p:txBody>
      </p:sp>
      <p:sp>
        <p:nvSpPr>
          <p:cNvPr id="106" name="TextBox 6">
            <a:extLst>
              <a:ext uri="{FF2B5EF4-FFF2-40B4-BE49-F238E27FC236}">
                <a16:creationId xmlns:a16="http://schemas.microsoft.com/office/drawing/2014/main" id="{00311814-1A55-CA3E-D0A1-1F3DE0A22306}"/>
              </a:ext>
            </a:extLst>
          </p:cNvPr>
          <p:cNvSpPr txBox="1"/>
          <p:nvPr/>
        </p:nvSpPr>
        <p:spPr>
          <a:xfrm>
            <a:off x="3224082" y="5016188"/>
            <a:ext cx="3816000" cy="792781"/>
          </a:xfrm>
          <a:prstGeom prst="rect">
            <a:avLst/>
          </a:prstGeom>
          <a:noFill/>
        </p:spPr>
        <p:txBody>
          <a:bodyPr wrap="square" lIns="72000" tIns="0" rIns="72000" bIns="0" rtlCol="0">
            <a:spAutoFit/>
          </a:bodyPr>
          <a:lstStyle/>
          <a:p>
            <a:pPr marL="144000" marR="0" lvl="0" indent="-1440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Topical antibiotic therapy for rhinosinusitis exacerbations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(fluocinolone acetonide + neomycin sulfate, 3 drops/ nostril three times/day for 5 days)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107" name="Gruppo 106">
            <a:extLst>
              <a:ext uri="{FF2B5EF4-FFF2-40B4-BE49-F238E27FC236}">
                <a16:creationId xmlns:a16="http://schemas.microsoft.com/office/drawing/2014/main" id="{7961F72A-5FC4-4267-D354-87ECE149E2D4}"/>
              </a:ext>
            </a:extLst>
          </p:cNvPr>
          <p:cNvGrpSpPr/>
          <p:nvPr/>
        </p:nvGrpSpPr>
        <p:grpSpPr>
          <a:xfrm>
            <a:off x="3178427" y="3506052"/>
            <a:ext cx="3916070" cy="1345681"/>
            <a:chOff x="3178427" y="3184414"/>
            <a:chExt cx="3916070" cy="1345681"/>
          </a:xfrm>
        </p:grpSpPr>
        <p:pic>
          <p:nvPicPr>
            <p:cNvPr id="108" name="Elemento grafico 107" descr="Calendario pieghevole con riempimento a tinta unita">
              <a:extLst>
                <a:ext uri="{FF2B5EF4-FFF2-40B4-BE49-F238E27FC236}">
                  <a16:creationId xmlns:a16="http://schemas.microsoft.com/office/drawing/2014/main" id="{D57041DB-798E-3A52-7E53-990A04486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178427" y="3184414"/>
              <a:ext cx="720000" cy="720000"/>
            </a:xfrm>
            <a:prstGeom prst="rect">
              <a:avLst/>
            </a:prstGeom>
          </p:spPr>
        </p:pic>
        <p:pic>
          <p:nvPicPr>
            <p:cNvPr id="109" name="Elemento grafico 108" descr="Calendario pieghevole con riempimento a tinta unita">
              <a:extLst>
                <a:ext uri="{FF2B5EF4-FFF2-40B4-BE49-F238E27FC236}">
                  <a16:creationId xmlns:a16="http://schemas.microsoft.com/office/drawing/2014/main" id="{D93E9F43-8F9B-95D4-06D9-5941F345E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817641" y="3184414"/>
              <a:ext cx="720000" cy="720000"/>
            </a:xfrm>
            <a:prstGeom prst="rect">
              <a:avLst/>
            </a:prstGeom>
          </p:spPr>
        </p:pic>
        <p:pic>
          <p:nvPicPr>
            <p:cNvPr id="110" name="Elemento grafico 109" descr="Calendario pieghevole con riempimento a tinta unita">
              <a:extLst>
                <a:ext uri="{FF2B5EF4-FFF2-40B4-BE49-F238E27FC236}">
                  <a16:creationId xmlns:a16="http://schemas.microsoft.com/office/drawing/2014/main" id="{E0F603DA-6B81-FFE4-0FD8-8DAF6759C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456855" y="3184414"/>
              <a:ext cx="720000" cy="720000"/>
            </a:xfrm>
            <a:prstGeom prst="rect">
              <a:avLst/>
            </a:prstGeom>
          </p:spPr>
        </p:pic>
        <p:pic>
          <p:nvPicPr>
            <p:cNvPr id="111" name="Elemento grafico 110" descr="Calendario pieghevole con riempimento a tinta unita">
              <a:extLst>
                <a:ext uri="{FF2B5EF4-FFF2-40B4-BE49-F238E27FC236}">
                  <a16:creationId xmlns:a16="http://schemas.microsoft.com/office/drawing/2014/main" id="{3BB672B7-BA31-A8D2-2C85-9717FD1E9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96069" y="3184414"/>
              <a:ext cx="720000" cy="720000"/>
            </a:xfrm>
            <a:prstGeom prst="rect">
              <a:avLst/>
            </a:prstGeom>
          </p:spPr>
        </p:pic>
        <p:pic>
          <p:nvPicPr>
            <p:cNvPr id="112" name="Elemento grafico 111" descr="Calendario pieghevole con riempimento a tinta unita">
              <a:extLst>
                <a:ext uri="{FF2B5EF4-FFF2-40B4-BE49-F238E27FC236}">
                  <a16:creationId xmlns:a16="http://schemas.microsoft.com/office/drawing/2014/main" id="{DF2AF0B9-E144-1DBA-32A8-CB52B6ABE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735283" y="3184414"/>
              <a:ext cx="720000" cy="720000"/>
            </a:xfrm>
            <a:prstGeom prst="rect">
              <a:avLst/>
            </a:prstGeom>
          </p:spPr>
        </p:pic>
        <p:pic>
          <p:nvPicPr>
            <p:cNvPr id="113" name="Elemento grafico 112" descr="Calendario pieghevole con riempimento a tinta unita">
              <a:extLst>
                <a:ext uri="{FF2B5EF4-FFF2-40B4-BE49-F238E27FC236}">
                  <a16:creationId xmlns:a16="http://schemas.microsoft.com/office/drawing/2014/main" id="{6DF64C92-EDBF-2A1B-E893-75BF7CC64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74497" y="3184414"/>
              <a:ext cx="720000" cy="720000"/>
            </a:xfrm>
            <a:prstGeom prst="rect">
              <a:avLst/>
            </a:prstGeom>
          </p:spPr>
        </p:pic>
        <p:pic>
          <p:nvPicPr>
            <p:cNvPr id="114" name="Elemento grafico 113" descr="Calendario pieghevole con riempimento a tinta unita">
              <a:extLst>
                <a:ext uri="{FF2B5EF4-FFF2-40B4-BE49-F238E27FC236}">
                  <a16:creationId xmlns:a16="http://schemas.microsoft.com/office/drawing/2014/main" id="{1196DBB4-F2FD-7783-8AA5-7DB1A2090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178427" y="3810095"/>
              <a:ext cx="720000" cy="720000"/>
            </a:xfrm>
            <a:prstGeom prst="rect">
              <a:avLst/>
            </a:prstGeom>
          </p:spPr>
        </p:pic>
        <p:pic>
          <p:nvPicPr>
            <p:cNvPr id="115" name="Elemento grafico 114" descr="Calendario pieghevole con riempimento a tinta unita">
              <a:extLst>
                <a:ext uri="{FF2B5EF4-FFF2-40B4-BE49-F238E27FC236}">
                  <a16:creationId xmlns:a16="http://schemas.microsoft.com/office/drawing/2014/main" id="{47CC5994-3CB3-6223-5A9D-A9425CCD3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817641" y="3810095"/>
              <a:ext cx="720000" cy="720000"/>
            </a:xfrm>
            <a:prstGeom prst="rect">
              <a:avLst/>
            </a:prstGeom>
          </p:spPr>
        </p:pic>
        <p:pic>
          <p:nvPicPr>
            <p:cNvPr id="116" name="Elemento grafico 115" descr="Calendario pieghevole con riempimento a tinta unita">
              <a:extLst>
                <a:ext uri="{FF2B5EF4-FFF2-40B4-BE49-F238E27FC236}">
                  <a16:creationId xmlns:a16="http://schemas.microsoft.com/office/drawing/2014/main" id="{3F8A3FFA-03A0-B4B1-0152-51B8182A5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456855" y="3810095"/>
              <a:ext cx="720000" cy="720000"/>
            </a:xfrm>
            <a:prstGeom prst="rect">
              <a:avLst/>
            </a:prstGeom>
          </p:spPr>
        </p:pic>
        <p:pic>
          <p:nvPicPr>
            <p:cNvPr id="117" name="Elemento grafico 116" descr="Calendario pieghevole con riempimento a tinta unita">
              <a:extLst>
                <a:ext uri="{FF2B5EF4-FFF2-40B4-BE49-F238E27FC236}">
                  <a16:creationId xmlns:a16="http://schemas.microsoft.com/office/drawing/2014/main" id="{3F40C337-02E9-8208-3573-62CB9329D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96069" y="3810095"/>
              <a:ext cx="720000" cy="720000"/>
            </a:xfrm>
            <a:prstGeom prst="rect">
              <a:avLst/>
            </a:prstGeom>
          </p:spPr>
        </p:pic>
        <p:pic>
          <p:nvPicPr>
            <p:cNvPr id="118" name="Elemento grafico 117" descr="Calendario pieghevole con riempimento a tinta unita">
              <a:extLst>
                <a:ext uri="{FF2B5EF4-FFF2-40B4-BE49-F238E27FC236}">
                  <a16:creationId xmlns:a16="http://schemas.microsoft.com/office/drawing/2014/main" id="{C1FF8C96-F449-C26F-9716-2888F8580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735283" y="3810095"/>
              <a:ext cx="720000" cy="720000"/>
            </a:xfrm>
            <a:prstGeom prst="rect">
              <a:avLst/>
            </a:prstGeom>
          </p:spPr>
        </p:pic>
        <p:pic>
          <p:nvPicPr>
            <p:cNvPr id="119" name="Elemento grafico 118" descr="Calendario pieghevole con riempimento a tinta unita">
              <a:extLst>
                <a:ext uri="{FF2B5EF4-FFF2-40B4-BE49-F238E27FC236}">
                  <a16:creationId xmlns:a16="http://schemas.microsoft.com/office/drawing/2014/main" id="{436BD407-41E1-B1D4-25CF-865D88D5B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74497" y="3810095"/>
              <a:ext cx="720000" cy="720000"/>
            </a:xfrm>
            <a:prstGeom prst="rect">
              <a:avLst/>
            </a:prstGeom>
          </p:spPr>
        </p:pic>
        <p:sp>
          <p:nvSpPr>
            <p:cNvPr id="120" name="CasellaDiTesto 119">
              <a:extLst>
                <a:ext uri="{FF2B5EF4-FFF2-40B4-BE49-F238E27FC236}">
                  <a16:creationId xmlns:a16="http://schemas.microsoft.com/office/drawing/2014/main" id="{4A7BDA39-CB60-F512-5F85-5517537167B5}"/>
                </a:ext>
              </a:extLst>
            </p:cNvPr>
            <p:cNvSpPr txBox="1"/>
            <p:nvPr/>
          </p:nvSpPr>
          <p:spPr>
            <a:xfrm>
              <a:off x="3326878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JAN</a:t>
              </a:r>
            </a:p>
          </p:txBody>
        </p:sp>
        <p:sp>
          <p:nvSpPr>
            <p:cNvPr id="121" name="CasellaDiTesto 120">
              <a:extLst>
                <a:ext uri="{FF2B5EF4-FFF2-40B4-BE49-F238E27FC236}">
                  <a16:creationId xmlns:a16="http://schemas.microsoft.com/office/drawing/2014/main" id="{8BBCE93B-4E94-6EFF-7AEC-B87979C5675E}"/>
                </a:ext>
              </a:extLst>
            </p:cNvPr>
            <p:cNvSpPr txBox="1"/>
            <p:nvPr/>
          </p:nvSpPr>
          <p:spPr>
            <a:xfrm>
              <a:off x="3964954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FEB</a:t>
              </a:r>
            </a:p>
          </p:txBody>
        </p:sp>
        <p:sp>
          <p:nvSpPr>
            <p:cNvPr id="122" name="CasellaDiTesto 121">
              <a:extLst>
                <a:ext uri="{FF2B5EF4-FFF2-40B4-BE49-F238E27FC236}">
                  <a16:creationId xmlns:a16="http://schemas.microsoft.com/office/drawing/2014/main" id="{24A05D43-99A5-D39A-0AB4-E9DF7A6333CE}"/>
                </a:ext>
              </a:extLst>
            </p:cNvPr>
            <p:cNvSpPr txBox="1"/>
            <p:nvPr/>
          </p:nvSpPr>
          <p:spPr>
            <a:xfrm>
              <a:off x="4603030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MAR</a:t>
              </a:r>
            </a:p>
          </p:txBody>
        </p:sp>
        <p:sp>
          <p:nvSpPr>
            <p:cNvPr id="123" name="CasellaDiTesto 122">
              <a:extLst>
                <a:ext uri="{FF2B5EF4-FFF2-40B4-BE49-F238E27FC236}">
                  <a16:creationId xmlns:a16="http://schemas.microsoft.com/office/drawing/2014/main" id="{82A08288-B428-2598-1E75-6E8F80A955D3}"/>
                </a:ext>
              </a:extLst>
            </p:cNvPr>
            <p:cNvSpPr txBox="1"/>
            <p:nvPr/>
          </p:nvSpPr>
          <p:spPr>
            <a:xfrm>
              <a:off x="5241106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/>
                <a:t>APR</a:t>
              </a:r>
            </a:p>
          </p:txBody>
        </p:sp>
        <p:sp>
          <p:nvSpPr>
            <p:cNvPr id="124" name="CasellaDiTesto 123">
              <a:extLst>
                <a:ext uri="{FF2B5EF4-FFF2-40B4-BE49-F238E27FC236}">
                  <a16:creationId xmlns:a16="http://schemas.microsoft.com/office/drawing/2014/main" id="{89893747-D6AA-05B4-4E29-4A6B9F602401}"/>
                </a:ext>
              </a:extLst>
            </p:cNvPr>
            <p:cNvSpPr txBox="1"/>
            <p:nvPr/>
          </p:nvSpPr>
          <p:spPr>
            <a:xfrm>
              <a:off x="5879182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/>
                <a:t>MAY</a:t>
              </a:r>
            </a:p>
          </p:txBody>
        </p:sp>
        <p:sp>
          <p:nvSpPr>
            <p:cNvPr id="125" name="CasellaDiTesto 124">
              <a:extLst>
                <a:ext uri="{FF2B5EF4-FFF2-40B4-BE49-F238E27FC236}">
                  <a16:creationId xmlns:a16="http://schemas.microsoft.com/office/drawing/2014/main" id="{4EF0C30B-72CB-82C3-CC8F-AE1B5C9FB3A2}"/>
                </a:ext>
              </a:extLst>
            </p:cNvPr>
            <p:cNvSpPr txBox="1"/>
            <p:nvPr/>
          </p:nvSpPr>
          <p:spPr>
            <a:xfrm>
              <a:off x="6517260" y="3527636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/>
                <a:t>JUN</a:t>
              </a:r>
            </a:p>
          </p:txBody>
        </p:sp>
        <p:sp>
          <p:nvSpPr>
            <p:cNvPr id="126" name="CasellaDiTesto 125">
              <a:extLst>
                <a:ext uri="{FF2B5EF4-FFF2-40B4-BE49-F238E27FC236}">
                  <a16:creationId xmlns:a16="http://schemas.microsoft.com/office/drawing/2014/main" id="{B20F907C-48EB-69D2-A6AB-CDE56CF64885}"/>
                </a:ext>
              </a:extLst>
            </p:cNvPr>
            <p:cNvSpPr txBox="1"/>
            <p:nvPr/>
          </p:nvSpPr>
          <p:spPr>
            <a:xfrm>
              <a:off x="3326878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JUL</a:t>
              </a:r>
            </a:p>
          </p:txBody>
        </p:sp>
        <p:sp>
          <p:nvSpPr>
            <p:cNvPr id="127" name="CasellaDiTesto 126">
              <a:extLst>
                <a:ext uri="{FF2B5EF4-FFF2-40B4-BE49-F238E27FC236}">
                  <a16:creationId xmlns:a16="http://schemas.microsoft.com/office/drawing/2014/main" id="{FCBBCABA-59FB-6E92-FD85-10B96BC2B8F3}"/>
                </a:ext>
              </a:extLst>
            </p:cNvPr>
            <p:cNvSpPr txBox="1"/>
            <p:nvPr/>
          </p:nvSpPr>
          <p:spPr>
            <a:xfrm>
              <a:off x="3964954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AUG</a:t>
              </a:r>
            </a:p>
          </p:txBody>
        </p:sp>
        <p:sp>
          <p:nvSpPr>
            <p:cNvPr id="128" name="CasellaDiTesto 127">
              <a:extLst>
                <a:ext uri="{FF2B5EF4-FFF2-40B4-BE49-F238E27FC236}">
                  <a16:creationId xmlns:a16="http://schemas.microsoft.com/office/drawing/2014/main" id="{5AE91BB7-97B4-28F3-4EF9-39FE8725C9A0}"/>
                </a:ext>
              </a:extLst>
            </p:cNvPr>
            <p:cNvSpPr txBox="1"/>
            <p:nvPr/>
          </p:nvSpPr>
          <p:spPr>
            <a:xfrm>
              <a:off x="4603030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/>
                <a:t>SEPT</a:t>
              </a:r>
            </a:p>
          </p:txBody>
        </p:sp>
        <p:sp>
          <p:nvSpPr>
            <p:cNvPr id="129" name="CasellaDiTesto 128">
              <a:extLst>
                <a:ext uri="{FF2B5EF4-FFF2-40B4-BE49-F238E27FC236}">
                  <a16:creationId xmlns:a16="http://schemas.microsoft.com/office/drawing/2014/main" id="{FE2CC09F-02A6-4977-D14F-70E18F572031}"/>
                </a:ext>
              </a:extLst>
            </p:cNvPr>
            <p:cNvSpPr txBox="1"/>
            <p:nvPr/>
          </p:nvSpPr>
          <p:spPr>
            <a:xfrm>
              <a:off x="5241106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/>
                <a:t>OCT</a:t>
              </a:r>
            </a:p>
          </p:txBody>
        </p:sp>
        <p:sp>
          <p:nvSpPr>
            <p:cNvPr id="130" name="CasellaDiTesto 129">
              <a:extLst>
                <a:ext uri="{FF2B5EF4-FFF2-40B4-BE49-F238E27FC236}">
                  <a16:creationId xmlns:a16="http://schemas.microsoft.com/office/drawing/2014/main" id="{54D7BFFE-1E65-6521-5921-CEBB6A8FA241}"/>
                </a:ext>
              </a:extLst>
            </p:cNvPr>
            <p:cNvSpPr txBox="1"/>
            <p:nvPr/>
          </p:nvSpPr>
          <p:spPr>
            <a:xfrm>
              <a:off x="5879182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/>
                <a:t>NOV</a:t>
              </a:r>
            </a:p>
          </p:txBody>
        </p:sp>
        <p:sp>
          <p:nvSpPr>
            <p:cNvPr id="131" name="CasellaDiTesto 130">
              <a:extLst>
                <a:ext uri="{FF2B5EF4-FFF2-40B4-BE49-F238E27FC236}">
                  <a16:creationId xmlns:a16="http://schemas.microsoft.com/office/drawing/2014/main" id="{6FC464B5-3657-E621-B875-6AD016DC7049}"/>
                </a:ext>
              </a:extLst>
            </p:cNvPr>
            <p:cNvSpPr txBox="1"/>
            <p:nvPr/>
          </p:nvSpPr>
          <p:spPr>
            <a:xfrm>
              <a:off x="6517260" y="4153111"/>
              <a:ext cx="432000" cy="21600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Autofit/>
            </a:bodyPr>
            <a:lstStyle/>
            <a:p>
              <a:pPr algn="ctr"/>
              <a:r>
                <a:rPr lang="en-GB" sz="1000" b="1" dirty="0">
                  <a:solidFill>
                    <a:schemeClr val="bg1">
                      <a:lumMod val="75000"/>
                    </a:schemeClr>
                  </a:solidFill>
                </a:rPr>
                <a:t>DEC</a:t>
              </a:r>
            </a:p>
          </p:txBody>
        </p:sp>
      </p:grpSp>
      <p:sp>
        <p:nvSpPr>
          <p:cNvPr id="132" name="TextBox 31">
            <a:extLst>
              <a:ext uri="{FF2B5EF4-FFF2-40B4-BE49-F238E27FC236}">
                <a16:creationId xmlns:a16="http://schemas.microsoft.com/office/drawing/2014/main" id="{77646226-8DB1-7827-2BC4-DCC866AAA7BA}"/>
              </a:ext>
            </a:extLst>
          </p:cNvPr>
          <p:cNvSpPr txBox="1"/>
          <p:nvPr/>
        </p:nvSpPr>
        <p:spPr>
          <a:xfrm>
            <a:off x="4410200" y="3187378"/>
            <a:ext cx="1431800" cy="216000"/>
          </a:xfrm>
          <a:prstGeom prst="roundRect">
            <a:avLst>
              <a:gd name="adj" fmla="val 50000"/>
            </a:avLst>
          </a:prstGeom>
          <a:solidFill>
            <a:srgbClr val="316185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OM-85*</a:t>
            </a:r>
          </a:p>
        </p:txBody>
      </p:sp>
      <p:sp>
        <p:nvSpPr>
          <p:cNvPr id="133" name="TextBox 6">
            <a:extLst>
              <a:ext uri="{FF2B5EF4-FFF2-40B4-BE49-F238E27FC236}">
                <a16:creationId xmlns:a16="http://schemas.microsoft.com/office/drawing/2014/main" id="{6DF173E2-1F5C-F832-8190-4144D4947031}"/>
              </a:ext>
            </a:extLst>
          </p:cNvPr>
          <p:cNvSpPr txBox="1"/>
          <p:nvPr/>
        </p:nvSpPr>
        <p:spPr>
          <a:xfrm>
            <a:off x="8489100" y="5179818"/>
            <a:ext cx="1556626" cy="201850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pPr marL="144000" marR="0" lvl="0" indent="-1440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IgA: 103 mg/dL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4" name="TextBox 24">
            <a:extLst>
              <a:ext uri="{FF2B5EF4-FFF2-40B4-BE49-F238E27FC236}">
                <a16:creationId xmlns:a16="http://schemas.microsoft.com/office/drawing/2014/main" id="{06FCB4B5-5D95-7084-BDD1-2020AB89EE36}"/>
              </a:ext>
            </a:extLst>
          </p:cNvPr>
          <p:cNvSpPr txBox="1"/>
          <p:nvPr/>
        </p:nvSpPr>
        <p:spPr>
          <a:xfrm>
            <a:off x="8562618" y="4589128"/>
            <a:ext cx="2624747" cy="227113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COURSE OF ANTIBIOTICS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7" name="TextBox 23">
            <a:extLst>
              <a:ext uri="{FF2B5EF4-FFF2-40B4-BE49-F238E27FC236}">
                <a16:creationId xmlns:a16="http://schemas.microsoft.com/office/drawing/2014/main" id="{CB3003D3-3251-E3E2-C5EF-0F5F5C17D24E}"/>
              </a:ext>
            </a:extLst>
          </p:cNvPr>
          <p:cNvSpPr txBox="1">
            <a:spLocks noChangeAspect="1"/>
          </p:cNvSpPr>
          <p:nvPr/>
        </p:nvSpPr>
        <p:spPr>
          <a:xfrm>
            <a:off x="7940434" y="4399396"/>
            <a:ext cx="577541" cy="577541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C24FAAF-A3AB-3DBC-5A9E-185EB6B962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/>
              <a:t>Disease management &amp; follow-up</a:t>
            </a:r>
          </a:p>
        </p:txBody>
      </p:sp>
      <p:sp>
        <p:nvSpPr>
          <p:cNvPr id="78" name="Title 22">
            <a:extLst>
              <a:ext uri="{FF2B5EF4-FFF2-40B4-BE49-F238E27FC236}">
                <a16:creationId xmlns:a16="http://schemas.microsoft.com/office/drawing/2014/main" id="{65379146-D47F-2548-A6A2-6719724DA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Clinical example:</a:t>
            </a:r>
            <a:br>
              <a:rPr lang="en-GB" noProof="0" dirty="0"/>
            </a:br>
            <a:r>
              <a:rPr lang="en-GB" b="0" noProof="0" dirty="0"/>
              <a:t>Recurrent RTIs in a 50-year-old woman with allergies and asthma</a:t>
            </a:r>
            <a:endParaRPr lang="en-GB" b="0" dirty="0"/>
          </a:p>
        </p:txBody>
      </p:sp>
      <p:sp>
        <p:nvSpPr>
          <p:cNvPr id="81" name="Segnaposto testo 80">
            <a:extLst>
              <a:ext uri="{FF2B5EF4-FFF2-40B4-BE49-F238E27FC236}">
                <a16:creationId xmlns:a16="http://schemas.microsoft.com/office/drawing/2014/main" id="{443BC2D1-7D19-478E-4AB5-FDBA48B75B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*OM-85 was administered 10 days per month during 3 consecutive months.</a:t>
            </a:r>
            <a:endParaRPr lang="en-US" dirty="0"/>
          </a:p>
          <a:p>
            <a:r>
              <a:rPr lang="en-US" dirty="0"/>
              <a:t>Ig, immunoglobulin; RTI, respiratory tract infection.</a:t>
            </a:r>
          </a:p>
          <a:p>
            <a:r>
              <a:rPr lang="en-US" dirty="0"/>
              <a:t>Please note that while these cases cover real data and circumstances, the patient names and images used are fictitious. This case is based on local prescription guidelines.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B69106B5-47E8-F1D9-EDA6-2CF0A0BD89BC}"/>
              </a:ext>
            </a:extLst>
          </p:cNvPr>
          <p:cNvGrpSpPr/>
          <p:nvPr/>
        </p:nvGrpSpPr>
        <p:grpSpPr>
          <a:xfrm>
            <a:off x="10864948" y="151993"/>
            <a:ext cx="1327052" cy="876886"/>
            <a:chOff x="10864948" y="151993"/>
            <a:chExt cx="1327052" cy="876886"/>
          </a:xfrm>
        </p:grpSpPr>
        <p:sp>
          <p:nvSpPr>
            <p:cNvPr id="33" name="TextBox 138">
              <a:extLst>
                <a:ext uri="{FF2B5EF4-FFF2-40B4-BE49-F238E27FC236}">
                  <a16:creationId xmlns:a16="http://schemas.microsoft.com/office/drawing/2014/main" id="{283F7841-8171-1122-7142-0DA9E2F2C5AF}"/>
                </a:ext>
              </a:extLst>
            </p:cNvPr>
            <p:cNvSpPr txBox="1"/>
            <p:nvPr/>
          </p:nvSpPr>
          <p:spPr>
            <a:xfrm>
              <a:off x="11229795" y="287001"/>
              <a:ext cx="875240" cy="1388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0" cap="none" spc="-50" normalizeH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</a:rPr>
                <a:t>Allergy &amp; asthma</a:t>
              </a:r>
            </a:p>
          </p:txBody>
        </p:sp>
        <p:sp>
          <p:nvSpPr>
            <p:cNvPr id="34" name="Freeform: Shape 7">
              <a:extLst>
                <a:ext uri="{FF2B5EF4-FFF2-40B4-BE49-F238E27FC236}">
                  <a16:creationId xmlns:a16="http://schemas.microsoft.com/office/drawing/2014/main" id="{725738A2-5AEE-AE47-80C7-F8F95A04FBD7}"/>
                </a:ext>
              </a:extLst>
            </p:cNvPr>
            <p:cNvSpPr/>
            <p:nvPr/>
          </p:nvSpPr>
          <p:spPr>
            <a:xfrm rot="16200000">
              <a:off x="11090031" y="-73090"/>
              <a:ext cx="876886" cy="1327052"/>
            </a:xfrm>
            <a:custGeom>
              <a:avLst/>
              <a:gdLst>
                <a:gd name="connsiteX0" fmla="*/ 876886 w 876886"/>
                <a:gd name="connsiteY0" fmla="*/ 438443 h 1327052"/>
                <a:gd name="connsiteX1" fmla="*/ 876886 w 876886"/>
                <a:gd name="connsiteY1" fmla="*/ 1327052 h 1327052"/>
                <a:gd name="connsiteX2" fmla="*/ 784085 w 876886"/>
                <a:gd name="connsiteY2" fmla="*/ 1327052 h 1327052"/>
                <a:gd name="connsiteX3" fmla="*/ 784085 w 876886"/>
                <a:gd name="connsiteY3" fmla="*/ 444908 h 1327052"/>
                <a:gd name="connsiteX4" fmla="*/ 438443 w 876886"/>
                <a:gd name="connsiteY4" fmla="*/ 99266 h 1327052"/>
                <a:gd name="connsiteX5" fmla="*/ 92801 w 876886"/>
                <a:gd name="connsiteY5" fmla="*/ 444908 h 1327052"/>
                <a:gd name="connsiteX6" fmla="*/ 92801 w 876886"/>
                <a:gd name="connsiteY6" fmla="*/ 454855 h 1327052"/>
                <a:gd name="connsiteX7" fmla="*/ 0 w 876886"/>
                <a:gd name="connsiteY7" fmla="*/ 454855 h 1327052"/>
                <a:gd name="connsiteX8" fmla="*/ 0 w 876886"/>
                <a:gd name="connsiteY8" fmla="*/ 438443 h 1327052"/>
                <a:gd name="connsiteX9" fmla="*/ 438443 w 876886"/>
                <a:gd name="connsiteY9" fmla="*/ 0 h 1327052"/>
                <a:gd name="connsiteX10" fmla="*/ 876886 w 876886"/>
                <a:gd name="connsiteY10" fmla="*/ 438443 h 132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6886" h="1327052">
                  <a:moveTo>
                    <a:pt x="876886" y="438443"/>
                  </a:moveTo>
                  <a:lnTo>
                    <a:pt x="876886" y="1327052"/>
                  </a:lnTo>
                  <a:lnTo>
                    <a:pt x="784085" y="1327052"/>
                  </a:lnTo>
                  <a:lnTo>
                    <a:pt x="784085" y="444908"/>
                  </a:lnTo>
                  <a:cubicBezTo>
                    <a:pt x="784085" y="254015"/>
                    <a:pt x="629336" y="99266"/>
                    <a:pt x="438443" y="99266"/>
                  </a:cubicBezTo>
                  <a:cubicBezTo>
                    <a:pt x="247550" y="99266"/>
                    <a:pt x="92801" y="254015"/>
                    <a:pt x="92801" y="444908"/>
                  </a:cubicBezTo>
                  <a:lnTo>
                    <a:pt x="92801" y="454855"/>
                  </a:lnTo>
                  <a:lnTo>
                    <a:pt x="0" y="454855"/>
                  </a:lnTo>
                  <a:lnTo>
                    <a:pt x="0" y="438443"/>
                  </a:lnTo>
                  <a:cubicBezTo>
                    <a:pt x="0" y="196298"/>
                    <a:pt x="196298" y="0"/>
                    <a:pt x="438443" y="0"/>
                  </a:cubicBezTo>
                  <a:cubicBezTo>
                    <a:pt x="680588" y="0"/>
                    <a:pt x="876886" y="196298"/>
                    <a:pt x="876886" y="43844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5" name="Group 30">
              <a:extLst>
                <a:ext uri="{FF2B5EF4-FFF2-40B4-BE49-F238E27FC236}">
                  <a16:creationId xmlns:a16="http://schemas.microsoft.com/office/drawing/2014/main" id="{3754AAE3-2591-1E34-B7D6-F9E69DBCA5EE}"/>
                </a:ext>
              </a:extLst>
            </p:cNvPr>
            <p:cNvGrpSpPr/>
            <p:nvPr/>
          </p:nvGrpSpPr>
          <p:grpSpPr>
            <a:xfrm rot="20917827" flipH="1">
              <a:off x="11350732" y="655258"/>
              <a:ext cx="428006" cy="372107"/>
              <a:chOff x="9755181" y="2582710"/>
              <a:chExt cx="663756" cy="577068"/>
            </a:xfrm>
            <a:noFill/>
          </p:grpSpPr>
          <p:grpSp>
            <p:nvGrpSpPr>
              <p:cNvPr id="43" name="Group 31">
                <a:extLst>
                  <a:ext uri="{FF2B5EF4-FFF2-40B4-BE49-F238E27FC236}">
                    <a16:creationId xmlns:a16="http://schemas.microsoft.com/office/drawing/2014/main" id="{036C2E10-4248-0B27-DB16-FFABBA4E6430}"/>
                  </a:ext>
                </a:extLst>
              </p:cNvPr>
              <p:cNvGrpSpPr/>
              <p:nvPr/>
            </p:nvGrpSpPr>
            <p:grpSpPr>
              <a:xfrm>
                <a:off x="9853077" y="2582710"/>
                <a:ext cx="565860" cy="562916"/>
                <a:chOff x="9762707" y="2529673"/>
                <a:chExt cx="657478" cy="654058"/>
              </a:xfrm>
              <a:grpFill/>
            </p:grpSpPr>
            <p:sp>
              <p:nvSpPr>
                <p:cNvPr id="51" name="Freeform: Shape 33">
                  <a:extLst>
                    <a:ext uri="{FF2B5EF4-FFF2-40B4-BE49-F238E27FC236}">
                      <a16:creationId xmlns:a16="http://schemas.microsoft.com/office/drawing/2014/main" id="{52136414-A344-DB06-E699-1FADCDB99F03}"/>
                    </a:ext>
                  </a:extLst>
                </p:cNvPr>
                <p:cNvSpPr/>
                <p:nvPr/>
              </p:nvSpPr>
              <p:spPr>
                <a:xfrm>
                  <a:off x="10017754" y="2667000"/>
                  <a:ext cx="402431" cy="516731"/>
                </a:xfrm>
                <a:custGeom>
                  <a:avLst/>
                  <a:gdLst>
                    <a:gd name="connsiteX0" fmla="*/ 0 w 402431"/>
                    <a:gd name="connsiteY0" fmla="*/ 314325 h 516731"/>
                    <a:gd name="connsiteX1" fmla="*/ 119063 w 402431"/>
                    <a:gd name="connsiteY1" fmla="*/ 309563 h 516731"/>
                    <a:gd name="connsiteX2" fmla="*/ 176213 w 402431"/>
                    <a:gd name="connsiteY2" fmla="*/ 69056 h 516731"/>
                    <a:gd name="connsiteX3" fmla="*/ 402431 w 402431"/>
                    <a:gd name="connsiteY3" fmla="*/ 0 h 516731"/>
                    <a:gd name="connsiteX4" fmla="*/ 271463 w 402431"/>
                    <a:gd name="connsiteY4" fmla="*/ 516731 h 516731"/>
                    <a:gd name="connsiteX5" fmla="*/ 2381 w 402431"/>
                    <a:gd name="connsiteY5" fmla="*/ 516731 h 516731"/>
                    <a:gd name="connsiteX6" fmla="*/ 0 w 402431"/>
                    <a:gd name="connsiteY6" fmla="*/ 314325 h 516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2431" h="516731">
                      <a:moveTo>
                        <a:pt x="0" y="314325"/>
                      </a:moveTo>
                      <a:lnTo>
                        <a:pt x="119063" y="309563"/>
                      </a:lnTo>
                      <a:lnTo>
                        <a:pt x="176213" y="69056"/>
                      </a:lnTo>
                      <a:lnTo>
                        <a:pt x="402431" y="0"/>
                      </a:lnTo>
                      <a:lnTo>
                        <a:pt x="271463" y="516731"/>
                      </a:lnTo>
                      <a:lnTo>
                        <a:pt x="2381" y="516731"/>
                      </a:lnTo>
                      <a:cubicBezTo>
                        <a:pt x="1587" y="449262"/>
                        <a:pt x="794" y="381794"/>
                        <a:pt x="0" y="314325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2700" cap="rnd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Freeform: Shape 34">
                  <a:extLst>
                    <a:ext uri="{FF2B5EF4-FFF2-40B4-BE49-F238E27FC236}">
                      <a16:creationId xmlns:a16="http://schemas.microsoft.com/office/drawing/2014/main" id="{688B1373-4F4D-91A6-86E4-30EB54A66619}"/>
                    </a:ext>
                  </a:extLst>
                </p:cNvPr>
                <p:cNvSpPr/>
                <p:nvPr/>
              </p:nvSpPr>
              <p:spPr>
                <a:xfrm>
                  <a:off x="10214892" y="2529673"/>
                  <a:ext cx="202406" cy="164307"/>
                </a:xfrm>
                <a:custGeom>
                  <a:avLst/>
                  <a:gdLst>
                    <a:gd name="connsiteX0" fmla="*/ 0 w 202406"/>
                    <a:gd name="connsiteY0" fmla="*/ 164306 h 164306"/>
                    <a:gd name="connsiteX1" fmla="*/ 180975 w 202406"/>
                    <a:gd name="connsiteY1" fmla="*/ 104775 h 164306"/>
                    <a:gd name="connsiteX2" fmla="*/ 202406 w 202406"/>
                    <a:gd name="connsiteY2" fmla="*/ 40481 h 164306"/>
                    <a:gd name="connsiteX3" fmla="*/ 50006 w 202406"/>
                    <a:gd name="connsiteY3" fmla="*/ 0 h 164306"/>
                    <a:gd name="connsiteX4" fmla="*/ 0 w 202406"/>
                    <a:gd name="connsiteY4" fmla="*/ 164306 h 1643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2406" h="164306">
                      <a:moveTo>
                        <a:pt x="0" y="164306"/>
                      </a:moveTo>
                      <a:lnTo>
                        <a:pt x="180975" y="104775"/>
                      </a:lnTo>
                      <a:lnTo>
                        <a:pt x="202406" y="40481"/>
                      </a:lnTo>
                      <a:lnTo>
                        <a:pt x="50006" y="0"/>
                      </a:lnTo>
                      <a:lnTo>
                        <a:pt x="0" y="164306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2700" cap="rnd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Rectangle: Top Corners Rounded 35">
                  <a:extLst>
                    <a:ext uri="{FF2B5EF4-FFF2-40B4-BE49-F238E27FC236}">
                      <a16:creationId xmlns:a16="http://schemas.microsoft.com/office/drawing/2014/main" id="{581B5199-2586-51AC-75F0-108AC8AA0E56}"/>
                    </a:ext>
                  </a:extLst>
                </p:cNvPr>
                <p:cNvSpPr/>
                <p:nvPr/>
              </p:nvSpPr>
              <p:spPr>
                <a:xfrm rot="16200000">
                  <a:off x="9860601" y="3043283"/>
                  <a:ext cx="151894" cy="89889"/>
                </a:xfrm>
                <a:prstGeom prst="round2SameRect">
                  <a:avLst>
                    <a:gd name="adj1" fmla="val 19318"/>
                    <a:gd name="adj2" fmla="val 0"/>
                  </a:avLst>
                </a:prstGeom>
                <a:solidFill>
                  <a:schemeClr val="accent1">
                    <a:lumMod val="75000"/>
                  </a:schemeClr>
                </a:solidFill>
                <a:ln w="12700" cap="rnd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57" name="Straight Connector 36">
                  <a:extLst>
                    <a:ext uri="{FF2B5EF4-FFF2-40B4-BE49-F238E27FC236}">
                      <a16:creationId xmlns:a16="http://schemas.microsoft.com/office/drawing/2014/main" id="{2DF64BCB-2811-FFCC-DF61-7C270610B5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9762708" y="3012280"/>
                  <a:ext cx="98049" cy="19051"/>
                </a:xfrm>
                <a:prstGeom prst="line">
                  <a:avLst/>
                </a:prstGeom>
                <a:grpFill/>
                <a:ln w="15875" cap="rnd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5"/>
                </a:lnRef>
                <a:fillRef idx="0">
                  <a:schemeClr val="accent5"/>
                </a:fillRef>
                <a:effectRef idx="0">
                  <a:schemeClr val="accent5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37">
                  <a:extLst>
                    <a:ext uri="{FF2B5EF4-FFF2-40B4-BE49-F238E27FC236}">
                      <a16:creationId xmlns:a16="http://schemas.microsoft.com/office/drawing/2014/main" id="{83B3FAE6-97D0-66B2-A0B8-E07EE321C0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767733" y="3145124"/>
                  <a:ext cx="93024" cy="19051"/>
                </a:xfrm>
                <a:prstGeom prst="line">
                  <a:avLst/>
                </a:prstGeom>
                <a:grpFill/>
                <a:ln w="15875" cap="rnd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5"/>
                </a:lnRef>
                <a:fillRef idx="0">
                  <a:schemeClr val="accent5"/>
                </a:fillRef>
                <a:effectRef idx="0">
                  <a:schemeClr val="accent5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38">
                  <a:extLst>
                    <a:ext uri="{FF2B5EF4-FFF2-40B4-BE49-F238E27FC236}">
                      <a16:creationId xmlns:a16="http://schemas.microsoft.com/office/drawing/2014/main" id="{7D8EEE42-1497-B619-6581-71890F9FAC8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762707" y="3088227"/>
                  <a:ext cx="98049" cy="0"/>
                </a:xfrm>
                <a:prstGeom prst="line">
                  <a:avLst/>
                </a:prstGeom>
                <a:grpFill/>
                <a:ln w="15875" cap="rnd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5"/>
                </a:lnRef>
                <a:fillRef idx="0">
                  <a:schemeClr val="accent5"/>
                </a:fillRef>
                <a:effectRef idx="0">
                  <a:schemeClr val="accent5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Freeform: Shape 32">
                <a:extLst>
                  <a:ext uri="{FF2B5EF4-FFF2-40B4-BE49-F238E27FC236}">
                    <a16:creationId xmlns:a16="http://schemas.microsoft.com/office/drawing/2014/main" id="{6F8B9F4B-11DA-B9B1-DEBC-84CA74CB6722}"/>
                  </a:ext>
                </a:extLst>
              </p:cNvPr>
              <p:cNvSpPr/>
              <p:nvPr/>
            </p:nvSpPr>
            <p:spPr>
              <a:xfrm rot="2164224">
                <a:off x="9755181" y="2957738"/>
                <a:ext cx="165194" cy="202040"/>
              </a:xfrm>
              <a:custGeom>
                <a:avLst/>
                <a:gdLst>
                  <a:gd name="connsiteX0" fmla="*/ 38696 w 244627"/>
                  <a:gd name="connsiteY0" fmla="*/ 0 h 302791"/>
                  <a:gd name="connsiteX1" fmla="*/ 244627 w 244627"/>
                  <a:gd name="connsiteY1" fmla="*/ 282709 h 302791"/>
                  <a:gd name="connsiteX2" fmla="*/ 220624 w 244627"/>
                  <a:gd name="connsiteY2" fmla="*/ 300424 h 302791"/>
                  <a:gd name="connsiteX3" fmla="*/ 153729 w 244627"/>
                  <a:gd name="connsiteY3" fmla="*/ 264683 h 302791"/>
                  <a:gd name="connsiteX4" fmla="*/ 54361 w 244627"/>
                  <a:gd name="connsiteY4" fmla="*/ 229370 h 302791"/>
                  <a:gd name="connsiteX5" fmla="*/ 10671 w 244627"/>
                  <a:gd name="connsiteY5" fmla="*/ 190073 h 302791"/>
                  <a:gd name="connsiteX6" fmla="*/ 20007 w 244627"/>
                  <a:gd name="connsiteY6" fmla="*/ 137029 h 302791"/>
                  <a:gd name="connsiteX7" fmla="*/ 293 w 244627"/>
                  <a:gd name="connsiteY7" fmla="*/ 82607 h 302791"/>
                  <a:gd name="connsiteX8" fmla="*/ 36295 w 244627"/>
                  <a:gd name="connsiteY8" fmla="*/ 34236 h 302791"/>
                  <a:gd name="connsiteX9" fmla="*/ 36640 w 244627"/>
                  <a:gd name="connsiteY9" fmla="*/ 32960 h 302791"/>
                  <a:gd name="connsiteX0" fmla="*/ 38696 w 244627"/>
                  <a:gd name="connsiteY0" fmla="*/ 0 h 302791"/>
                  <a:gd name="connsiteX1" fmla="*/ 244627 w 244627"/>
                  <a:gd name="connsiteY1" fmla="*/ 282709 h 302791"/>
                  <a:gd name="connsiteX2" fmla="*/ 220624 w 244627"/>
                  <a:gd name="connsiteY2" fmla="*/ 300424 h 302791"/>
                  <a:gd name="connsiteX3" fmla="*/ 153729 w 244627"/>
                  <a:gd name="connsiteY3" fmla="*/ 264683 h 302791"/>
                  <a:gd name="connsiteX4" fmla="*/ 54361 w 244627"/>
                  <a:gd name="connsiteY4" fmla="*/ 229370 h 302791"/>
                  <a:gd name="connsiteX5" fmla="*/ 10671 w 244627"/>
                  <a:gd name="connsiteY5" fmla="*/ 190073 h 302791"/>
                  <a:gd name="connsiteX6" fmla="*/ 20007 w 244627"/>
                  <a:gd name="connsiteY6" fmla="*/ 137029 h 302791"/>
                  <a:gd name="connsiteX7" fmla="*/ 293 w 244627"/>
                  <a:gd name="connsiteY7" fmla="*/ 82607 h 302791"/>
                  <a:gd name="connsiteX8" fmla="*/ 36295 w 244627"/>
                  <a:gd name="connsiteY8" fmla="*/ 34236 h 302791"/>
                  <a:gd name="connsiteX9" fmla="*/ 36640 w 244627"/>
                  <a:gd name="connsiteY9" fmla="*/ 32960 h 302791"/>
                  <a:gd name="connsiteX10" fmla="*/ 130136 w 244627"/>
                  <a:gd name="connsiteY10" fmla="*/ 91440 h 302791"/>
                  <a:gd name="connsiteX0" fmla="*/ 244627 w 244627"/>
                  <a:gd name="connsiteY0" fmla="*/ 250928 h 271010"/>
                  <a:gd name="connsiteX1" fmla="*/ 220624 w 244627"/>
                  <a:gd name="connsiteY1" fmla="*/ 268643 h 271010"/>
                  <a:gd name="connsiteX2" fmla="*/ 153729 w 244627"/>
                  <a:gd name="connsiteY2" fmla="*/ 232902 h 271010"/>
                  <a:gd name="connsiteX3" fmla="*/ 54361 w 244627"/>
                  <a:gd name="connsiteY3" fmla="*/ 197589 h 271010"/>
                  <a:gd name="connsiteX4" fmla="*/ 10671 w 244627"/>
                  <a:gd name="connsiteY4" fmla="*/ 158292 h 271010"/>
                  <a:gd name="connsiteX5" fmla="*/ 20007 w 244627"/>
                  <a:gd name="connsiteY5" fmla="*/ 105248 h 271010"/>
                  <a:gd name="connsiteX6" fmla="*/ 293 w 244627"/>
                  <a:gd name="connsiteY6" fmla="*/ 50826 h 271010"/>
                  <a:gd name="connsiteX7" fmla="*/ 36295 w 244627"/>
                  <a:gd name="connsiteY7" fmla="*/ 2455 h 271010"/>
                  <a:gd name="connsiteX8" fmla="*/ 36640 w 244627"/>
                  <a:gd name="connsiteY8" fmla="*/ 1179 h 271010"/>
                  <a:gd name="connsiteX9" fmla="*/ 130136 w 244627"/>
                  <a:gd name="connsiteY9" fmla="*/ 59659 h 271010"/>
                  <a:gd name="connsiteX0" fmla="*/ 244627 w 244627"/>
                  <a:gd name="connsiteY0" fmla="*/ 249749 h 269831"/>
                  <a:gd name="connsiteX1" fmla="*/ 220624 w 244627"/>
                  <a:gd name="connsiteY1" fmla="*/ 267464 h 269831"/>
                  <a:gd name="connsiteX2" fmla="*/ 153729 w 244627"/>
                  <a:gd name="connsiteY2" fmla="*/ 231723 h 269831"/>
                  <a:gd name="connsiteX3" fmla="*/ 54361 w 244627"/>
                  <a:gd name="connsiteY3" fmla="*/ 196410 h 269831"/>
                  <a:gd name="connsiteX4" fmla="*/ 10671 w 244627"/>
                  <a:gd name="connsiteY4" fmla="*/ 157113 h 269831"/>
                  <a:gd name="connsiteX5" fmla="*/ 20007 w 244627"/>
                  <a:gd name="connsiteY5" fmla="*/ 104069 h 269831"/>
                  <a:gd name="connsiteX6" fmla="*/ 293 w 244627"/>
                  <a:gd name="connsiteY6" fmla="*/ 49647 h 269831"/>
                  <a:gd name="connsiteX7" fmla="*/ 36295 w 244627"/>
                  <a:gd name="connsiteY7" fmla="*/ 1276 h 269831"/>
                  <a:gd name="connsiteX8" fmla="*/ 36640 w 244627"/>
                  <a:gd name="connsiteY8" fmla="*/ 0 h 269831"/>
                  <a:gd name="connsiteX0" fmla="*/ 220624 w 220624"/>
                  <a:gd name="connsiteY0" fmla="*/ 267464 h 269831"/>
                  <a:gd name="connsiteX1" fmla="*/ 153729 w 220624"/>
                  <a:gd name="connsiteY1" fmla="*/ 231723 h 269831"/>
                  <a:gd name="connsiteX2" fmla="*/ 54361 w 220624"/>
                  <a:gd name="connsiteY2" fmla="*/ 196410 h 269831"/>
                  <a:gd name="connsiteX3" fmla="*/ 10671 w 220624"/>
                  <a:gd name="connsiteY3" fmla="*/ 157113 h 269831"/>
                  <a:gd name="connsiteX4" fmla="*/ 20007 w 220624"/>
                  <a:gd name="connsiteY4" fmla="*/ 104069 h 269831"/>
                  <a:gd name="connsiteX5" fmla="*/ 293 w 220624"/>
                  <a:gd name="connsiteY5" fmla="*/ 49647 h 269831"/>
                  <a:gd name="connsiteX6" fmla="*/ 36295 w 220624"/>
                  <a:gd name="connsiteY6" fmla="*/ 1276 h 269831"/>
                  <a:gd name="connsiteX7" fmla="*/ 36640 w 220624"/>
                  <a:gd name="connsiteY7" fmla="*/ 0 h 269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0624" h="269831">
                    <a:moveTo>
                      <a:pt x="220624" y="267464"/>
                    </a:moveTo>
                    <a:cubicBezTo>
                      <a:pt x="195046" y="275832"/>
                      <a:pt x="168352" y="261572"/>
                      <a:pt x="153729" y="231723"/>
                    </a:cubicBezTo>
                    <a:cubicBezTo>
                      <a:pt x="119216" y="260055"/>
                      <a:pt x="74392" y="244130"/>
                      <a:pt x="54361" y="196410"/>
                    </a:cubicBezTo>
                    <a:cubicBezTo>
                      <a:pt x="34685" y="199547"/>
                      <a:pt x="16210" y="182932"/>
                      <a:pt x="10671" y="157113"/>
                    </a:cubicBezTo>
                    <a:cubicBezTo>
                      <a:pt x="6660" y="138433"/>
                      <a:pt x="10206" y="118273"/>
                      <a:pt x="20007" y="104069"/>
                    </a:cubicBezTo>
                    <a:cubicBezTo>
                      <a:pt x="6101" y="92928"/>
                      <a:pt x="-1642" y="71548"/>
                      <a:pt x="293" y="49647"/>
                    </a:cubicBezTo>
                    <a:cubicBezTo>
                      <a:pt x="2565" y="24004"/>
                      <a:pt x="17513" y="3919"/>
                      <a:pt x="36295" y="1276"/>
                    </a:cubicBezTo>
                    <a:cubicBezTo>
                      <a:pt x="36407" y="847"/>
                      <a:pt x="36528" y="429"/>
                      <a:pt x="36640" y="0"/>
                    </a:cubicBezTo>
                  </a:path>
                </a:pathLst>
              </a:cu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39" name="Graphic 99" descr="Dandelion outline">
              <a:extLst>
                <a:ext uri="{FF2B5EF4-FFF2-40B4-BE49-F238E27FC236}">
                  <a16:creationId xmlns:a16="http://schemas.microsoft.com/office/drawing/2014/main" id="{D080AF8B-69EA-CD91-3576-6B3E9D24B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11503231" y="456560"/>
              <a:ext cx="500718" cy="500718"/>
            </a:xfrm>
            <a:prstGeom prst="rect">
              <a:avLst/>
            </a:prstGeom>
          </p:spPr>
        </p:pic>
      </p:grpSp>
      <p:grpSp>
        <p:nvGrpSpPr>
          <p:cNvPr id="89" name="Gruppo 88">
            <a:extLst>
              <a:ext uri="{FF2B5EF4-FFF2-40B4-BE49-F238E27FC236}">
                <a16:creationId xmlns:a16="http://schemas.microsoft.com/office/drawing/2014/main" id="{2F7D7211-55AB-FFD9-1DBF-F87158D1EBE2}"/>
              </a:ext>
            </a:extLst>
          </p:cNvPr>
          <p:cNvGrpSpPr/>
          <p:nvPr/>
        </p:nvGrpSpPr>
        <p:grpSpPr>
          <a:xfrm>
            <a:off x="371399" y="1520825"/>
            <a:ext cx="2016000" cy="2100994"/>
            <a:chOff x="371399" y="1520825"/>
            <a:chExt cx="2016000" cy="2100994"/>
          </a:xfrm>
        </p:grpSpPr>
        <p:sp>
          <p:nvSpPr>
            <p:cNvPr id="90" name="TextBox 23">
              <a:extLst>
                <a:ext uri="{FF2B5EF4-FFF2-40B4-BE49-F238E27FC236}">
                  <a16:creationId xmlns:a16="http://schemas.microsoft.com/office/drawing/2014/main" id="{D9514E22-A3B8-7592-81AB-7CF1E45A8BD8}"/>
                </a:ext>
              </a:extLst>
            </p:cNvPr>
            <p:cNvSpPr txBox="1"/>
            <p:nvPr/>
          </p:nvSpPr>
          <p:spPr>
            <a:xfrm>
              <a:off x="371399" y="2785566"/>
              <a:ext cx="2016000" cy="252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Maria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91" name="TextBox 23">
              <a:extLst>
                <a:ext uri="{FF2B5EF4-FFF2-40B4-BE49-F238E27FC236}">
                  <a16:creationId xmlns:a16="http://schemas.microsoft.com/office/drawing/2014/main" id="{8A529307-56BF-E3BE-D129-7E01F18D7294}"/>
                </a:ext>
              </a:extLst>
            </p:cNvPr>
            <p:cNvSpPr txBox="1"/>
            <p:nvPr/>
          </p:nvSpPr>
          <p:spPr>
            <a:xfrm>
              <a:off x="371399" y="3037566"/>
              <a:ext cx="2016000" cy="584253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50 YEARS OLD</a:t>
              </a:r>
              <a:endPara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Allergies and asthma;</a:t>
              </a:r>
              <a:b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singer and frequent traveler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92" name="Connettore diritto 91">
              <a:extLst>
                <a:ext uri="{FF2B5EF4-FFF2-40B4-BE49-F238E27FC236}">
                  <a16:creationId xmlns:a16="http://schemas.microsoft.com/office/drawing/2014/main" id="{BC274516-F98B-E31C-6EB4-F5784575216C}"/>
                </a:ext>
              </a:extLst>
            </p:cNvPr>
            <p:cNvCxnSpPr/>
            <p:nvPr/>
          </p:nvCxnSpPr>
          <p:spPr>
            <a:xfrm>
              <a:off x="461399" y="3269794"/>
              <a:ext cx="1836000" cy="0"/>
            </a:xfrm>
            <a:prstGeom prst="line">
              <a:avLst/>
            </a:prstGeom>
            <a:ln w="15875" cap="rnd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93" name="Picture 3">
              <a:extLst>
                <a:ext uri="{FF2B5EF4-FFF2-40B4-BE49-F238E27FC236}">
                  <a16:creationId xmlns:a16="http://schemas.microsoft.com/office/drawing/2014/main" id="{F6360076-00CA-1459-A789-171DC7C837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40509" t="803" r="3856" b="8105"/>
            <a:stretch/>
          </p:blipFill>
          <p:spPr>
            <a:xfrm>
              <a:off x="803399" y="1520825"/>
              <a:ext cx="1152000" cy="115200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  <a:effectLst>
              <a:outerShdw blurRad="127000" algn="ctr" rotWithShape="0">
                <a:schemeClr val="accent6">
                  <a:alpha val="40000"/>
                </a:schemeClr>
              </a:outerShdw>
            </a:effectLst>
          </p:spPr>
        </p:pic>
      </p:grpSp>
      <p:sp>
        <p:nvSpPr>
          <p:cNvPr id="94" name="TextBox 21">
            <a:extLst>
              <a:ext uri="{FF2B5EF4-FFF2-40B4-BE49-F238E27FC236}">
                <a16:creationId xmlns:a16="http://schemas.microsoft.com/office/drawing/2014/main" id="{4500B3CC-F8DD-D41B-6D40-B98EE14AC027}"/>
              </a:ext>
            </a:extLst>
          </p:cNvPr>
          <p:cNvSpPr txBox="1"/>
          <p:nvPr/>
        </p:nvSpPr>
        <p:spPr>
          <a:xfrm>
            <a:off x="2881640" y="1520825"/>
            <a:ext cx="8813664" cy="360000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Proactive prevention with OM-85</a:t>
            </a:r>
            <a:endParaRPr lang="en-GB" dirty="0"/>
          </a:p>
        </p:txBody>
      </p:sp>
      <p:sp>
        <p:nvSpPr>
          <p:cNvPr id="142" name="TextBox 24">
            <a:extLst>
              <a:ext uri="{FF2B5EF4-FFF2-40B4-BE49-F238E27FC236}">
                <a16:creationId xmlns:a16="http://schemas.microsoft.com/office/drawing/2014/main" id="{A7D4CE95-6AB2-4BA9-6245-1D679E4D1267}"/>
              </a:ext>
            </a:extLst>
          </p:cNvPr>
          <p:cNvSpPr txBox="1"/>
          <p:nvPr/>
        </p:nvSpPr>
        <p:spPr>
          <a:xfrm>
            <a:off x="8562618" y="3812769"/>
            <a:ext cx="2624747" cy="227113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ORAL CORTICOSTEROIDS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5" name="TextBox 23">
            <a:extLst>
              <a:ext uri="{FF2B5EF4-FFF2-40B4-BE49-F238E27FC236}">
                <a16:creationId xmlns:a16="http://schemas.microsoft.com/office/drawing/2014/main" id="{051F19E7-44B3-9DDB-B1D1-28A81F57A4DE}"/>
              </a:ext>
            </a:extLst>
          </p:cNvPr>
          <p:cNvSpPr txBox="1">
            <a:spLocks noChangeAspect="1"/>
          </p:cNvSpPr>
          <p:nvPr/>
        </p:nvSpPr>
        <p:spPr>
          <a:xfrm>
            <a:off x="7940434" y="3623037"/>
            <a:ext cx="577541" cy="577541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0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6" name="TextBox 24">
            <a:extLst>
              <a:ext uri="{FF2B5EF4-FFF2-40B4-BE49-F238E27FC236}">
                <a16:creationId xmlns:a16="http://schemas.microsoft.com/office/drawing/2014/main" id="{73B81EBA-89A1-F6B1-6D6A-361AF2AF0A3B}"/>
              </a:ext>
            </a:extLst>
          </p:cNvPr>
          <p:cNvSpPr txBox="1"/>
          <p:nvPr/>
        </p:nvSpPr>
        <p:spPr>
          <a:xfrm>
            <a:off x="8562618" y="3036409"/>
            <a:ext cx="2624747" cy="227113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ASTHMA EXACERBATIONS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7" name="TextBox 23">
            <a:extLst>
              <a:ext uri="{FF2B5EF4-FFF2-40B4-BE49-F238E27FC236}">
                <a16:creationId xmlns:a16="http://schemas.microsoft.com/office/drawing/2014/main" id="{6C598128-B735-14B6-5A6A-F3ADB8C856A6}"/>
              </a:ext>
            </a:extLst>
          </p:cNvPr>
          <p:cNvSpPr txBox="1">
            <a:spLocks noChangeAspect="1"/>
          </p:cNvSpPr>
          <p:nvPr/>
        </p:nvSpPr>
        <p:spPr>
          <a:xfrm>
            <a:off x="7940434" y="2846677"/>
            <a:ext cx="577541" cy="577541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0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3" name="Gruppo 81">
            <a:extLst>
              <a:ext uri="{FF2B5EF4-FFF2-40B4-BE49-F238E27FC236}">
                <a16:creationId xmlns:a16="http://schemas.microsoft.com/office/drawing/2014/main" id="{7779C58D-445D-7644-BB85-3C24EF2A1740}"/>
              </a:ext>
            </a:extLst>
          </p:cNvPr>
          <p:cNvGrpSpPr/>
          <p:nvPr/>
        </p:nvGrpSpPr>
        <p:grpSpPr>
          <a:xfrm>
            <a:off x="293895" y="3803566"/>
            <a:ext cx="2171008" cy="2216339"/>
            <a:chOff x="293895" y="3803566"/>
            <a:chExt cx="2171008" cy="2216339"/>
          </a:xfrm>
        </p:grpSpPr>
        <p:sp>
          <p:nvSpPr>
            <p:cNvPr id="4" name="TextBox 23">
              <a:extLst>
                <a:ext uri="{FF2B5EF4-FFF2-40B4-BE49-F238E27FC236}">
                  <a16:creationId xmlns:a16="http://schemas.microsoft.com/office/drawing/2014/main" id="{CE6DDCF5-6E1D-8438-7499-D182D631777F}"/>
                </a:ext>
              </a:extLst>
            </p:cNvPr>
            <p:cNvSpPr txBox="1"/>
            <p:nvPr/>
          </p:nvSpPr>
          <p:spPr>
            <a:xfrm>
              <a:off x="293895" y="5435652"/>
              <a:ext cx="2171008" cy="584253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Azienda Ospedaliera Universitaria,</a:t>
              </a:r>
              <a:br>
                <a:rPr kumimoji="0" lang="it-IT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it-IT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Careggi di Firenze, Florence, </a:t>
              </a:r>
              <a:r>
                <a:rPr kumimoji="0" lang="it-IT" sz="1200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Italy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5" name="Gruppo 80">
              <a:extLst>
                <a:ext uri="{FF2B5EF4-FFF2-40B4-BE49-F238E27FC236}">
                  <a16:creationId xmlns:a16="http://schemas.microsoft.com/office/drawing/2014/main" id="{C066437D-C49D-63B0-05DD-1035E246D6CC}"/>
                </a:ext>
              </a:extLst>
            </p:cNvPr>
            <p:cNvGrpSpPr/>
            <p:nvPr/>
          </p:nvGrpSpPr>
          <p:grpSpPr>
            <a:xfrm>
              <a:off x="416949" y="3803566"/>
              <a:ext cx="1905373" cy="1301352"/>
              <a:chOff x="461399" y="3816266"/>
              <a:chExt cx="1905373" cy="1301352"/>
            </a:xfrm>
          </p:grpSpPr>
          <p:pic>
            <p:nvPicPr>
              <p:cNvPr id="8" name="object 29">
                <a:extLst>
                  <a:ext uri="{FF2B5EF4-FFF2-40B4-BE49-F238E27FC236}">
                    <a16:creationId xmlns:a16="http://schemas.microsoft.com/office/drawing/2014/main" id="{4B804DB8-9DD8-47AA-FA62-A0851100CF00}"/>
                  </a:ext>
                </a:extLst>
              </p:cNvPr>
              <p:cNvPicPr/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993" t="3997" r="4965" b="4228"/>
              <a:stretch/>
            </p:blipFill>
            <p:spPr>
              <a:xfrm>
                <a:off x="1214772" y="3816266"/>
                <a:ext cx="1152000" cy="1152000"/>
              </a:xfrm>
              <a:prstGeom prst="ellipse">
                <a:avLst/>
              </a:prstGeom>
              <a:noFill/>
              <a:ln w="19050">
                <a:solidFill>
                  <a:schemeClr val="accent1"/>
                </a:solidFill>
              </a:ln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9" name="object 32">
                <a:extLst>
                  <a:ext uri="{FF2B5EF4-FFF2-40B4-BE49-F238E27FC236}">
                    <a16:creationId xmlns:a16="http://schemas.microsoft.com/office/drawing/2014/main" id="{E08724EA-4D5B-80F7-2BC6-502F4DFDDD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3653" t="7024" r="12327" b="7206"/>
              <a:stretch/>
            </p:blipFill>
            <p:spPr>
              <a:xfrm>
                <a:off x="461399" y="3965618"/>
                <a:ext cx="1151707" cy="1152000"/>
              </a:xfrm>
              <a:prstGeom prst="ellipse">
                <a:avLst/>
              </a:prstGeom>
              <a:noFill/>
              <a:ln w="19050">
                <a:solidFill>
                  <a:schemeClr val="accent1"/>
                </a:solidFill>
              </a:ln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0" name="object 30">
                <a:extLst>
                  <a:ext uri="{FF2B5EF4-FFF2-40B4-BE49-F238E27FC236}">
                    <a16:creationId xmlns:a16="http://schemas.microsoft.com/office/drawing/2014/main" id="{4F70A7FC-8F88-E275-E785-3FACC340A73B}"/>
                  </a:ext>
                </a:extLst>
              </p:cNvPr>
              <p:cNvSpPr txBox="1"/>
              <p:nvPr/>
            </p:nvSpPr>
            <p:spPr>
              <a:xfrm>
                <a:off x="1165074" y="4966545"/>
                <a:ext cx="1044000" cy="144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vert="horz" wrap="square" lIns="0" tIns="0" rIns="0" bIns="7200" rtlCol="0" anchor="ctr" anchorCtr="0">
                <a:noAutofit/>
              </a:bodyPr>
              <a:lstStyle>
                <a:defPPr>
                  <a:defRPr kern="0"/>
                </a:defPPr>
              </a:lstStyle>
              <a:p>
                <a:pPr algn="ctr"/>
                <a:r>
                  <a:rPr sz="900" dirty="0">
                    <a:solidFill>
                      <a:schemeClr val="accent1">
                        <a:lumMod val="50000"/>
                      </a:schemeClr>
                    </a:solidFill>
                    <a:cs typeface="Arial"/>
                  </a:rPr>
                  <a:t>Case presented by</a:t>
                </a:r>
              </a:p>
            </p:txBody>
          </p:sp>
        </p:grpSp>
        <p:cxnSp>
          <p:nvCxnSpPr>
            <p:cNvPr id="7" name="Connettore diritto 67">
              <a:extLst>
                <a:ext uri="{FF2B5EF4-FFF2-40B4-BE49-F238E27FC236}">
                  <a16:creationId xmlns:a16="http://schemas.microsoft.com/office/drawing/2014/main" id="{17106ED6-CB77-887A-9ABB-45CFD66A4B64}"/>
                </a:ext>
              </a:extLst>
            </p:cNvPr>
            <p:cNvCxnSpPr>
              <a:cxnSpLocks/>
            </p:cNvCxnSpPr>
            <p:nvPr/>
          </p:nvCxnSpPr>
          <p:spPr>
            <a:xfrm>
              <a:off x="461399" y="5676862"/>
              <a:ext cx="1836000" cy="0"/>
            </a:xfrm>
            <a:prstGeom prst="line">
              <a:avLst/>
            </a:prstGeom>
            <a:ln w="15875" cap="rnd">
              <a:solidFill>
                <a:schemeClr val="accent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23">
            <a:extLst>
              <a:ext uri="{FF2B5EF4-FFF2-40B4-BE49-F238E27FC236}">
                <a16:creationId xmlns:a16="http://schemas.microsoft.com/office/drawing/2014/main" id="{A2228B59-CF43-38C0-F247-E6B3574B8429}"/>
              </a:ext>
            </a:extLst>
          </p:cNvPr>
          <p:cNvSpPr txBox="1"/>
          <p:nvPr/>
        </p:nvSpPr>
        <p:spPr>
          <a:xfrm>
            <a:off x="416949" y="5176481"/>
            <a:ext cx="2016000" cy="4319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tIns="3600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Prof Oliviero Rossi</a:t>
            </a:r>
            <a:b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 and Dr Elena Milanese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3341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ruppo 91">
            <a:extLst>
              <a:ext uri="{FF2B5EF4-FFF2-40B4-BE49-F238E27FC236}">
                <a16:creationId xmlns:a16="http://schemas.microsoft.com/office/drawing/2014/main" id="{1A2ADBFE-8885-2128-CCA6-89CF5BE1B394}"/>
              </a:ext>
            </a:extLst>
          </p:cNvPr>
          <p:cNvGrpSpPr/>
          <p:nvPr/>
        </p:nvGrpSpPr>
        <p:grpSpPr>
          <a:xfrm>
            <a:off x="3075322" y="2331057"/>
            <a:ext cx="4108760" cy="3676043"/>
            <a:chOff x="3104198" y="2026256"/>
            <a:chExt cx="4108760" cy="3676043"/>
          </a:xfrm>
        </p:grpSpPr>
        <p:sp>
          <p:nvSpPr>
            <p:cNvPr id="93" name="Rectangle 46">
              <a:extLst>
                <a:ext uri="{FF2B5EF4-FFF2-40B4-BE49-F238E27FC236}">
                  <a16:creationId xmlns:a16="http://schemas.microsoft.com/office/drawing/2014/main" id="{D797FDE7-71D6-8DCF-7495-A2E03C258B5E}"/>
                </a:ext>
              </a:extLst>
            </p:cNvPr>
            <p:cNvSpPr/>
            <p:nvPr/>
          </p:nvSpPr>
          <p:spPr>
            <a:xfrm>
              <a:off x="3108958" y="2048316"/>
              <a:ext cx="4104000" cy="36539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94" name="Left Bracket 246">
              <a:extLst>
                <a:ext uri="{FF2B5EF4-FFF2-40B4-BE49-F238E27FC236}">
                  <a16:creationId xmlns:a16="http://schemas.microsoft.com/office/drawing/2014/main" id="{35AF7345-7D3F-7E70-D592-B6E5F334876A}"/>
                </a:ext>
              </a:extLst>
            </p:cNvPr>
            <p:cNvSpPr/>
            <p:nvPr/>
          </p:nvSpPr>
          <p:spPr>
            <a:xfrm rot="5400000">
              <a:off x="4993354" y="1371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95" name="Left Bracket 246">
              <a:extLst>
                <a:ext uri="{FF2B5EF4-FFF2-40B4-BE49-F238E27FC236}">
                  <a16:creationId xmlns:a16="http://schemas.microsoft.com/office/drawing/2014/main" id="{CDEF6F76-E645-3407-93F5-6218C9AF0DA8}"/>
                </a:ext>
              </a:extLst>
            </p:cNvPr>
            <p:cNvSpPr/>
            <p:nvPr/>
          </p:nvSpPr>
          <p:spPr>
            <a:xfrm rot="16200000">
              <a:off x="4993357" y="3489899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rgbClr val="E2E2E2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grpSp>
        <p:nvGrpSpPr>
          <p:cNvPr id="96" name="Gruppo 95">
            <a:extLst>
              <a:ext uri="{FF2B5EF4-FFF2-40B4-BE49-F238E27FC236}">
                <a16:creationId xmlns:a16="http://schemas.microsoft.com/office/drawing/2014/main" id="{57C3F481-BA3B-3D62-D463-85441A86EC6C}"/>
              </a:ext>
            </a:extLst>
          </p:cNvPr>
          <p:cNvGrpSpPr/>
          <p:nvPr/>
        </p:nvGrpSpPr>
        <p:grpSpPr>
          <a:xfrm>
            <a:off x="7430700" y="2331057"/>
            <a:ext cx="4104241" cy="3676043"/>
            <a:chOff x="7392199" y="2026257"/>
            <a:chExt cx="4104241" cy="3676043"/>
          </a:xfrm>
        </p:grpSpPr>
        <p:sp>
          <p:nvSpPr>
            <p:cNvPr id="97" name="Rectangle 46">
              <a:extLst>
                <a:ext uri="{FF2B5EF4-FFF2-40B4-BE49-F238E27FC236}">
                  <a16:creationId xmlns:a16="http://schemas.microsoft.com/office/drawing/2014/main" id="{683D8CC2-02F0-3B0C-0F48-89995F9A9A85}"/>
                </a:ext>
              </a:extLst>
            </p:cNvPr>
            <p:cNvSpPr/>
            <p:nvPr/>
          </p:nvSpPr>
          <p:spPr>
            <a:xfrm>
              <a:off x="7392199" y="2048317"/>
              <a:ext cx="4104000" cy="36539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lt1"/>
                </a:solidFill>
              </a:endParaRPr>
            </a:p>
          </p:txBody>
        </p:sp>
        <p:sp>
          <p:nvSpPr>
            <p:cNvPr id="98" name="Left Bracket 246">
              <a:extLst>
                <a:ext uri="{FF2B5EF4-FFF2-40B4-BE49-F238E27FC236}">
                  <a16:creationId xmlns:a16="http://schemas.microsoft.com/office/drawing/2014/main" id="{F881C97F-7EBF-4927-B0AF-74F3475413C9}"/>
                </a:ext>
              </a:extLst>
            </p:cNvPr>
            <p:cNvSpPr/>
            <p:nvPr/>
          </p:nvSpPr>
          <p:spPr>
            <a:xfrm rot="5400000">
              <a:off x="9284038" y="137101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99" name="Left Bracket 246">
              <a:extLst>
                <a:ext uri="{FF2B5EF4-FFF2-40B4-BE49-F238E27FC236}">
                  <a16:creationId xmlns:a16="http://schemas.microsoft.com/office/drawing/2014/main" id="{4D11E313-D23B-DD2A-AE42-633D80486ACB}"/>
                </a:ext>
              </a:extLst>
            </p:cNvPr>
            <p:cNvSpPr/>
            <p:nvPr/>
          </p:nvSpPr>
          <p:spPr>
            <a:xfrm rot="16200000">
              <a:off x="9284041" y="3489900"/>
              <a:ext cx="323244" cy="4101555"/>
            </a:xfrm>
            <a:prstGeom prst="leftBracket">
              <a:avLst>
                <a:gd name="adj" fmla="val 0"/>
              </a:avLst>
            </a:prstGeom>
            <a:noFill/>
            <a:ln w="571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00" tIns="109602" rIns="36000" bIns="109602" numCol="1" spcCol="1270" anchor="ctr" anchorCtr="0">
              <a:noAutofit/>
            </a:bodyPr>
            <a:lstStyle/>
            <a:p>
              <a:pPr algn="ctr" defTabSz="533400">
                <a:lnSpc>
                  <a:spcPct val="80000"/>
                </a:lnSpc>
                <a:spcBef>
                  <a:spcPts val="300"/>
                </a:spcBef>
              </a:pPr>
              <a:endParaRPr lang="en-US" sz="13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sp>
        <p:nvSpPr>
          <p:cNvPr id="100" name="Rettangolo 2">
            <a:extLst>
              <a:ext uri="{FF2B5EF4-FFF2-40B4-BE49-F238E27FC236}">
                <a16:creationId xmlns:a16="http://schemas.microsoft.com/office/drawing/2014/main" id="{6E238165-EF71-7A17-213F-D726B18797AB}"/>
              </a:ext>
            </a:extLst>
          </p:cNvPr>
          <p:cNvSpPr/>
          <p:nvPr/>
        </p:nvSpPr>
        <p:spPr>
          <a:xfrm>
            <a:off x="3224082" y="2473688"/>
            <a:ext cx="38160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Before </a:t>
            </a:r>
            <a:r>
              <a:rPr kumimoji="0" lang="en-GB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(2021–2023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)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101" name="Rettangolo 2">
            <a:extLst>
              <a:ext uri="{FF2B5EF4-FFF2-40B4-BE49-F238E27FC236}">
                <a16:creationId xmlns:a16="http://schemas.microsoft.com/office/drawing/2014/main" id="{44530718-6ADA-0173-DAF4-B633033CF1ED}"/>
              </a:ext>
            </a:extLst>
          </p:cNvPr>
          <p:cNvSpPr/>
          <p:nvPr/>
        </p:nvSpPr>
        <p:spPr>
          <a:xfrm>
            <a:off x="7574700" y="2473688"/>
            <a:ext cx="3816000" cy="36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After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 (2023)</a:t>
            </a:r>
            <a:endParaRPr kumimoji="0" lang="en-GB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grpSp>
        <p:nvGrpSpPr>
          <p:cNvPr id="102" name="Gruppo 4">
            <a:extLst>
              <a:ext uri="{FF2B5EF4-FFF2-40B4-BE49-F238E27FC236}">
                <a16:creationId xmlns:a16="http://schemas.microsoft.com/office/drawing/2014/main" id="{DB3FBE69-B2AA-9658-5826-484D15A9BB49}"/>
              </a:ext>
            </a:extLst>
          </p:cNvPr>
          <p:cNvGrpSpPr/>
          <p:nvPr/>
        </p:nvGrpSpPr>
        <p:grpSpPr>
          <a:xfrm>
            <a:off x="7129542" y="3973703"/>
            <a:ext cx="390751" cy="390751"/>
            <a:chOff x="3859409" y="2073678"/>
            <a:chExt cx="390751" cy="390751"/>
          </a:xfrm>
        </p:grpSpPr>
        <p:sp>
          <p:nvSpPr>
            <p:cNvPr id="103" name="Ovale 37">
              <a:extLst>
                <a:ext uri="{FF2B5EF4-FFF2-40B4-BE49-F238E27FC236}">
                  <a16:creationId xmlns:a16="http://schemas.microsoft.com/office/drawing/2014/main" id="{ED6E3AFF-C678-196A-E256-C9A3CDB7A588}"/>
                </a:ext>
              </a:extLst>
            </p:cNvPr>
            <p:cNvSpPr/>
            <p:nvPr/>
          </p:nvSpPr>
          <p:spPr>
            <a:xfrm>
              <a:off x="3859409" y="2073678"/>
              <a:ext cx="390751" cy="390751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1"/>
              </a:solidFill>
            </a:ln>
            <a:effectLst>
              <a:outerShdw blurRad="169865" dist="38100" dir="2700000" algn="tl" rotWithShape="0">
                <a:prstClr val="black">
                  <a:alpha val="21934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reeform 26">
              <a:extLst>
                <a:ext uri="{FF2B5EF4-FFF2-40B4-BE49-F238E27FC236}">
                  <a16:creationId xmlns:a16="http://schemas.microsoft.com/office/drawing/2014/main" id="{E9C734BA-EA95-D161-DA69-0A90484E8FD6}"/>
                </a:ext>
              </a:extLst>
            </p:cNvPr>
            <p:cNvSpPr/>
            <p:nvPr/>
          </p:nvSpPr>
          <p:spPr>
            <a:xfrm>
              <a:off x="4012108" y="2107344"/>
              <a:ext cx="162106" cy="323419"/>
            </a:xfrm>
            <a:custGeom>
              <a:avLst/>
              <a:gdLst>
                <a:gd name="connsiteX0" fmla="*/ 0 w 280249"/>
                <a:gd name="connsiteY0" fmla="*/ 0 h 559132"/>
                <a:gd name="connsiteX1" fmla="*/ 278883 w 280249"/>
                <a:gd name="connsiteY1" fmla="*/ 278883 h 559132"/>
                <a:gd name="connsiteX2" fmla="*/ 280249 w 280249"/>
                <a:gd name="connsiteY2" fmla="*/ 278883 h 559132"/>
                <a:gd name="connsiteX3" fmla="*/ 279566 w 280249"/>
                <a:gd name="connsiteY3" fmla="*/ 279566 h 559132"/>
                <a:gd name="connsiteX4" fmla="*/ 280249 w 280249"/>
                <a:gd name="connsiteY4" fmla="*/ 280249 h 559132"/>
                <a:gd name="connsiteX5" fmla="*/ 278883 w 280249"/>
                <a:gd name="connsiteY5" fmla="*/ 280249 h 559132"/>
                <a:gd name="connsiteX6" fmla="*/ 0 w 280249"/>
                <a:gd name="connsiteY6" fmla="*/ 559132 h 559132"/>
                <a:gd name="connsiteX7" fmla="*/ 0 w 280249"/>
                <a:gd name="connsiteY7" fmla="*/ 419008 h 559132"/>
                <a:gd name="connsiteX8" fmla="*/ 139442 w 280249"/>
                <a:gd name="connsiteY8" fmla="*/ 279566 h 559132"/>
                <a:gd name="connsiteX9" fmla="*/ 0 w 280249"/>
                <a:gd name="connsiteY9" fmla="*/ 140124 h 55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0249" h="559132">
                  <a:moveTo>
                    <a:pt x="0" y="0"/>
                  </a:moveTo>
                  <a:lnTo>
                    <a:pt x="278883" y="278883"/>
                  </a:lnTo>
                  <a:lnTo>
                    <a:pt x="280249" y="278883"/>
                  </a:lnTo>
                  <a:lnTo>
                    <a:pt x="279566" y="279566"/>
                  </a:lnTo>
                  <a:lnTo>
                    <a:pt x="280249" y="280249"/>
                  </a:lnTo>
                  <a:lnTo>
                    <a:pt x="278883" y="280249"/>
                  </a:lnTo>
                  <a:lnTo>
                    <a:pt x="0" y="559132"/>
                  </a:lnTo>
                  <a:lnTo>
                    <a:pt x="0" y="419008"/>
                  </a:lnTo>
                  <a:lnTo>
                    <a:pt x="139442" y="279566"/>
                  </a:lnTo>
                  <a:lnTo>
                    <a:pt x="0" y="140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5" name="TextBox 43">
            <a:extLst>
              <a:ext uri="{FF2B5EF4-FFF2-40B4-BE49-F238E27FC236}">
                <a16:creationId xmlns:a16="http://schemas.microsoft.com/office/drawing/2014/main" id="{CCF31DE2-055B-CE66-04E9-52F386F4208E}"/>
              </a:ext>
            </a:extLst>
          </p:cNvPr>
          <p:cNvSpPr txBox="1"/>
          <p:nvPr/>
        </p:nvSpPr>
        <p:spPr>
          <a:xfrm>
            <a:off x="2881640" y="1891390"/>
            <a:ext cx="8813664" cy="282573"/>
          </a:xfrm>
          <a:prstGeom prst="rect">
            <a:avLst/>
          </a:prstGeom>
          <a:noFill/>
        </p:spPr>
        <p:txBody>
          <a:bodyPr wrap="square" t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+ topical antibiotics for rhinosinusitis exacerbations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6" name="TextBox 21">
            <a:extLst>
              <a:ext uri="{FF2B5EF4-FFF2-40B4-BE49-F238E27FC236}">
                <a16:creationId xmlns:a16="http://schemas.microsoft.com/office/drawing/2014/main" id="{39E74A11-076A-ECC2-597A-30D7B6291832}"/>
              </a:ext>
            </a:extLst>
          </p:cNvPr>
          <p:cNvSpPr txBox="1"/>
          <p:nvPr/>
        </p:nvSpPr>
        <p:spPr>
          <a:xfrm>
            <a:off x="2881640" y="1520825"/>
            <a:ext cx="8813664" cy="360000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Recurrent respiratory infection prevention with OM-85</a:t>
            </a:r>
            <a:endParaRPr lang="en-GB" dirty="0"/>
          </a:p>
        </p:txBody>
      </p:sp>
      <p:sp>
        <p:nvSpPr>
          <p:cNvPr id="107" name="TextBox 24">
            <a:extLst>
              <a:ext uri="{FF2B5EF4-FFF2-40B4-BE49-F238E27FC236}">
                <a16:creationId xmlns:a16="http://schemas.microsoft.com/office/drawing/2014/main" id="{4E0B2FA5-3CB5-EAE9-5DC5-8AD9A23C50D0}"/>
              </a:ext>
            </a:extLst>
          </p:cNvPr>
          <p:cNvSpPr txBox="1"/>
          <p:nvPr/>
        </p:nvSpPr>
        <p:spPr>
          <a:xfrm>
            <a:off x="8697372" y="3628591"/>
            <a:ext cx="2624747" cy="227113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COURSE OF ANTIBIOTICS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0" name="TextBox 23">
            <a:extLst>
              <a:ext uri="{FF2B5EF4-FFF2-40B4-BE49-F238E27FC236}">
                <a16:creationId xmlns:a16="http://schemas.microsoft.com/office/drawing/2014/main" id="{689E00F1-58A1-F2D5-0B73-61FCED4C0F8E}"/>
              </a:ext>
            </a:extLst>
          </p:cNvPr>
          <p:cNvSpPr txBox="1">
            <a:spLocks noChangeAspect="1"/>
          </p:cNvSpPr>
          <p:nvPr/>
        </p:nvSpPr>
        <p:spPr>
          <a:xfrm>
            <a:off x="7787179" y="3291264"/>
            <a:ext cx="792000" cy="792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1" name="TextBox 24">
            <a:extLst>
              <a:ext uri="{FF2B5EF4-FFF2-40B4-BE49-F238E27FC236}">
                <a16:creationId xmlns:a16="http://schemas.microsoft.com/office/drawing/2014/main" id="{415A3C98-FEAA-4971-E621-148F93C4372A}"/>
              </a:ext>
            </a:extLst>
          </p:cNvPr>
          <p:cNvSpPr txBox="1"/>
          <p:nvPr/>
        </p:nvSpPr>
        <p:spPr>
          <a:xfrm>
            <a:off x="4218040" y="3517791"/>
            <a:ext cx="2769099" cy="448713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RESPIRATORY INFECTIONS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PER YEAR</a:t>
            </a:r>
            <a:endParaRPr kumimoji="0" lang="en-GB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2" name="TextBox 23">
            <a:extLst>
              <a:ext uri="{FF2B5EF4-FFF2-40B4-BE49-F238E27FC236}">
                <a16:creationId xmlns:a16="http://schemas.microsoft.com/office/drawing/2014/main" id="{F7D1C157-054E-F166-13BC-4C11F93A053A}"/>
              </a:ext>
            </a:extLst>
          </p:cNvPr>
          <p:cNvSpPr txBox="1">
            <a:spLocks noChangeAspect="1"/>
          </p:cNvSpPr>
          <p:nvPr/>
        </p:nvSpPr>
        <p:spPr>
          <a:xfrm>
            <a:off x="3361665" y="3288397"/>
            <a:ext cx="792000" cy="792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7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ED49E5E-8589-05C1-B94C-F12752D696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/>
              <a:t>Summary</a:t>
            </a:r>
          </a:p>
        </p:txBody>
      </p:sp>
      <p:sp>
        <p:nvSpPr>
          <p:cNvPr id="66" name="Title 22">
            <a:extLst>
              <a:ext uri="{FF2B5EF4-FFF2-40B4-BE49-F238E27FC236}">
                <a16:creationId xmlns:a16="http://schemas.microsoft.com/office/drawing/2014/main" id="{CB1242A0-D95B-BDF0-57A4-284A73385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Clinical example:</a:t>
            </a:r>
            <a:br>
              <a:rPr lang="en-GB" noProof="0" dirty="0"/>
            </a:br>
            <a:r>
              <a:rPr lang="en-GB" b="0" noProof="0" dirty="0"/>
              <a:t>Recurrent RTIs in a 50-year-old woman with allergies and asthma</a:t>
            </a:r>
            <a:endParaRPr lang="en-GB" b="0" dirty="0"/>
          </a:p>
        </p:txBody>
      </p:sp>
      <p:sp>
        <p:nvSpPr>
          <p:cNvPr id="58" name="Segnaposto testo 57">
            <a:extLst>
              <a:ext uri="{FF2B5EF4-FFF2-40B4-BE49-F238E27FC236}">
                <a16:creationId xmlns:a16="http://schemas.microsoft.com/office/drawing/2014/main" id="{94DB9C37-D313-316B-4BC7-26D144CA921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RTI, respiratory tract infection.</a:t>
            </a:r>
          </a:p>
          <a:p>
            <a:r>
              <a:rPr lang="en-US" dirty="0"/>
              <a:t>Please note that while these cases cover real data and circumstances, the patient names and images used are fictitious. This case is based on local prescription guidelines.</a:t>
            </a:r>
            <a:endParaRPr lang="en-GB" dirty="0"/>
          </a:p>
        </p:txBody>
      </p: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702AF239-1430-F77D-D5F0-A9AD549E6F32}"/>
              </a:ext>
            </a:extLst>
          </p:cNvPr>
          <p:cNvGrpSpPr/>
          <p:nvPr/>
        </p:nvGrpSpPr>
        <p:grpSpPr>
          <a:xfrm>
            <a:off x="10864948" y="151993"/>
            <a:ext cx="1327052" cy="876886"/>
            <a:chOff x="10864948" y="151993"/>
            <a:chExt cx="1327052" cy="876886"/>
          </a:xfrm>
        </p:grpSpPr>
        <p:sp>
          <p:nvSpPr>
            <p:cNvPr id="61" name="TextBox 138">
              <a:extLst>
                <a:ext uri="{FF2B5EF4-FFF2-40B4-BE49-F238E27FC236}">
                  <a16:creationId xmlns:a16="http://schemas.microsoft.com/office/drawing/2014/main" id="{29CB5733-F95A-4BB1-DD98-81CC74BF9DE2}"/>
                </a:ext>
              </a:extLst>
            </p:cNvPr>
            <p:cNvSpPr txBox="1"/>
            <p:nvPr/>
          </p:nvSpPr>
          <p:spPr>
            <a:xfrm>
              <a:off x="11229795" y="287001"/>
              <a:ext cx="875240" cy="1388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i="0" u="none" strike="noStrike" kern="0" cap="none" spc="-50" normalizeH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</a:rPr>
                <a:t>Allergy &amp; asthma</a:t>
              </a:r>
            </a:p>
          </p:txBody>
        </p:sp>
        <p:sp>
          <p:nvSpPr>
            <p:cNvPr id="62" name="Freeform: Shape 7">
              <a:extLst>
                <a:ext uri="{FF2B5EF4-FFF2-40B4-BE49-F238E27FC236}">
                  <a16:creationId xmlns:a16="http://schemas.microsoft.com/office/drawing/2014/main" id="{81264B8E-7924-EBCF-D869-E969967782DF}"/>
                </a:ext>
              </a:extLst>
            </p:cNvPr>
            <p:cNvSpPr/>
            <p:nvPr/>
          </p:nvSpPr>
          <p:spPr>
            <a:xfrm rot="16200000">
              <a:off x="11090031" y="-73090"/>
              <a:ext cx="876886" cy="1327052"/>
            </a:xfrm>
            <a:custGeom>
              <a:avLst/>
              <a:gdLst>
                <a:gd name="connsiteX0" fmla="*/ 876886 w 876886"/>
                <a:gd name="connsiteY0" fmla="*/ 438443 h 1327052"/>
                <a:gd name="connsiteX1" fmla="*/ 876886 w 876886"/>
                <a:gd name="connsiteY1" fmla="*/ 1327052 h 1327052"/>
                <a:gd name="connsiteX2" fmla="*/ 784085 w 876886"/>
                <a:gd name="connsiteY2" fmla="*/ 1327052 h 1327052"/>
                <a:gd name="connsiteX3" fmla="*/ 784085 w 876886"/>
                <a:gd name="connsiteY3" fmla="*/ 444908 h 1327052"/>
                <a:gd name="connsiteX4" fmla="*/ 438443 w 876886"/>
                <a:gd name="connsiteY4" fmla="*/ 99266 h 1327052"/>
                <a:gd name="connsiteX5" fmla="*/ 92801 w 876886"/>
                <a:gd name="connsiteY5" fmla="*/ 444908 h 1327052"/>
                <a:gd name="connsiteX6" fmla="*/ 92801 w 876886"/>
                <a:gd name="connsiteY6" fmla="*/ 454855 h 1327052"/>
                <a:gd name="connsiteX7" fmla="*/ 0 w 876886"/>
                <a:gd name="connsiteY7" fmla="*/ 454855 h 1327052"/>
                <a:gd name="connsiteX8" fmla="*/ 0 w 876886"/>
                <a:gd name="connsiteY8" fmla="*/ 438443 h 1327052"/>
                <a:gd name="connsiteX9" fmla="*/ 438443 w 876886"/>
                <a:gd name="connsiteY9" fmla="*/ 0 h 1327052"/>
                <a:gd name="connsiteX10" fmla="*/ 876886 w 876886"/>
                <a:gd name="connsiteY10" fmla="*/ 438443 h 132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6886" h="1327052">
                  <a:moveTo>
                    <a:pt x="876886" y="438443"/>
                  </a:moveTo>
                  <a:lnTo>
                    <a:pt x="876886" y="1327052"/>
                  </a:lnTo>
                  <a:lnTo>
                    <a:pt x="784085" y="1327052"/>
                  </a:lnTo>
                  <a:lnTo>
                    <a:pt x="784085" y="444908"/>
                  </a:lnTo>
                  <a:cubicBezTo>
                    <a:pt x="784085" y="254015"/>
                    <a:pt x="629336" y="99266"/>
                    <a:pt x="438443" y="99266"/>
                  </a:cubicBezTo>
                  <a:cubicBezTo>
                    <a:pt x="247550" y="99266"/>
                    <a:pt x="92801" y="254015"/>
                    <a:pt x="92801" y="444908"/>
                  </a:cubicBezTo>
                  <a:lnTo>
                    <a:pt x="92801" y="454855"/>
                  </a:lnTo>
                  <a:lnTo>
                    <a:pt x="0" y="454855"/>
                  </a:lnTo>
                  <a:lnTo>
                    <a:pt x="0" y="438443"/>
                  </a:lnTo>
                  <a:cubicBezTo>
                    <a:pt x="0" y="196298"/>
                    <a:pt x="196298" y="0"/>
                    <a:pt x="438443" y="0"/>
                  </a:cubicBezTo>
                  <a:cubicBezTo>
                    <a:pt x="680588" y="0"/>
                    <a:pt x="876886" y="196298"/>
                    <a:pt x="876886" y="43844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3" name="Group 30">
              <a:extLst>
                <a:ext uri="{FF2B5EF4-FFF2-40B4-BE49-F238E27FC236}">
                  <a16:creationId xmlns:a16="http://schemas.microsoft.com/office/drawing/2014/main" id="{24043BCB-7869-BFDC-8405-B205EE0E3F16}"/>
                </a:ext>
              </a:extLst>
            </p:cNvPr>
            <p:cNvGrpSpPr/>
            <p:nvPr/>
          </p:nvGrpSpPr>
          <p:grpSpPr>
            <a:xfrm rot="20917827" flipH="1">
              <a:off x="11350732" y="655258"/>
              <a:ext cx="428006" cy="372107"/>
              <a:chOff x="9755181" y="2582710"/>
              <a:chExt cx="663756" cy="577068"/>
            </a:xfrm>
            <a:noFill/>
          </p:grpSpPr>
          <p:grpSp>
            <p:nvGrpSpPr>
              <p:cNvPr id="65" name="Group 31">
                <a:extLst>
                  <a:ext uri="{FF2B5EF4-FFF2-40B4-BE49-F238E27FC236}">
                    <a16:creationId xmlns:a16="http://schemas.microsoft.com/office/drawing/2014/main" id="{A294B9E4-9C6C-3EBE-DC3C-3B7CECE6E310}"/>
                  </a:ext>
                </a:extLst>
              </p:cNvPr>
              <p:cNvGrpSpPr/>
              <p:nvPr/>
            </p:nvGrpSpPr>
            <p:grpSpPr>
              <a:xfrm>
                <a:off x="9853077" y="2582710"/>
                <a:ext cx="565860" cy="562916"/>
                <a:chOff x="9762707" y="2529673"/>
                <a:chExt cx="657478" cy="654058"/>
              </a:xfrm>
              <a:grpFill/>
            </p:grpSpPr>
            <p:sp>
              <p:nvSpPr>
                <p:cNvPr id="73" name="Freeform: Shape 33">
                  <a:extLst>
                    <a:ext uri="{FF2B5EF4-FFF2-40B4-BE49-F238E27FC236}">
                      <a16:creationId xmlns:a16="http://schemas.microsoft.com/office/drawing/2014/main" id="{3155EF52-8AAF-84AE-97C9-8FED724E9D19}"/>
                    </a:ext>
                  </a:extLst>
                </p:cNvPr>
                <p:cNvSpPr/>
                <p:nvPr/>
              </p:nvSpPr>
              <p:spPr>
                <a:xfrm>
                  <a:off x="10017754" y="2667000"/>
                  <a:ext cx="402431" cy="516731"/>
                </a:xfrm>
                <a:custGeom>
                  <a:avLst/>
                  <a:gdLst>
                    <a:gd name="connsiteX0" fmla="*/ 0 w 402431"/>
                    <a:gd name="connsiteY0" fmla="*/ 314325 h 516731"/>
                    <a:gd name="connsiteX1" fmla="*/ 119063 w 402431"/>
                    <a:gd name="connsiteY1" fmla="*/ 309563 h 516731"/>
                    <a:gd name="connsiteX2" fmla="*/ 176213 w 402431"/>
                    <a:gd name="connsiteY2" fmla="*/ 69056 h 516731"/>
                    <a:gd name="connsiteX3" fmla="*/ 402431 w 402431"/>
                    <a:gd name="connsiteY3" fmla="*/ 0 h 516731"/>
                    <a:gd name="connsiteX4" fmla="*/ 271463 w 402431"/>
                    <a:gd name="connsiteY4" fmla="*/ 516731 h 516731"/>
                    <a:gd name="connsiteX5" fmla="*/ 2381 w 402431"/>
                    <a:gd name="connsiteY5" fmla="*/ 516731 h 516731"/>
                    <a:gd name="connsiteX6" fmla="*/ 0 w 402431"/>
                    <a:gd name="connsiteY6" fmla="*/ 314325 h 516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02431" h="516731">
                      <a:moveTo>
                        <a:pt x="0" y="314325"/>
                      </a:moveTo>
                      <a:lnTo>
                        <a:pt x="119063" y="309563"/>
                      </a:lnTo>
                      <a:lnTo>
                        <a:pt x="176213" y="69056"/>
                      </a:lnTo>
                      <a:lnTo>
                        <a:pt x="402431" y="0"/>
                      </a:lnTo>
                      <a:lnTo>
                        <a:pt x="271463" y="516731"/>
                      </a:lnTo>
                      <a:lnTo>
                        <a:pt x="2381" y="516731"/>
                      </a:lnTo>
                      <a:cubicBezTo>
                        <a:pt x="1587" y="449262"/>
                        <a:pt x="794" y="381794"/>
                        <a:pt x="0" y="314325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2700" cap="rnd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Freeform: Shape 34">
                  <a:extLst>
                    <a:ext uri="{FF2B5EF4-FFF2-40B4-BE49-F238E27FC236}">
                      <a16:creationId xmlns:a16="http://schemas.microsoft.com/office/drawing/2014/main" id="{D54E4983-A201-6C29-6B78-49A60C41464C}"/>
                    </a:ext>
                  </a:extLst>
                </p:cNvPr>
                <p:cNvSpPr/>
                <p:nvPr/>
              </p:nvSpPr>
              <p:spPr>
                <a:xfrm>
                  <a:off x="10214892" y="2529673"/>
                  <a:ext cx="202406" cy="164307"/>
                </a:xfrm>
                <a:custGeom>
                  <a:avLst/>
                  <a:gdLst>
                    <a:gd name="connsiteX0" fmla="*/ 0 w 202406"/>
                    <a:gd name="connsiteY0" fmla="*/ 164306 h 164306"/>
                    <a:gd name="connsiteX1" fmla="*/ 180975 w 202406"/>
                    <a:gd name="connsiteY1" fmla="*/ 104775 h 164306"/>
                    <a:gd name="connsiteX2" fmla="*/ 202406 w 202406"/>
                    <a:gd name="connsiteY2" fmla="*/ 40481 h 164306"/>
                    <a:gd name="connsiteX3" fmla="*/ 50006 w 202406"/>
                    <a:gd name="connsiteY3" fmla="*/ 0 h 164306"/>
                    <a:gd name="connsiteX4" fmla="*/ 0 w 202406"/>
                    <a:gd name="connsiteY4" fmla="*/ 164306 h 1643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2406" h="164306">
                      <a:moveTo>
                        <a:pt x="0" y="164306"/>
                      </a:moveTo>
                      <a:lnTo>
                        <a:pt x="180975" y="104775"/>
                      </a:lnTo>
                      <a:lnTo>
                        <a:pt x="202406" y="40481"/>
                      </a:lnTo>
                      <a:lnTo>
                        <a:pt x="50006" y="0"/>
                      </a:lnTo>
                      <a:lnTo>
                        <a:pt x="0" y="164306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2700" cap="rnd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Rectangle: Top Corners Rounded 35">
                  <a:extLst>
                    <a:ext uri="{FF2B5EF4-FFF2-40B4-BE49-F238E27FC236}">
                      <a16:creationId xmlns:a16="http://schemas.microsoft.com/office/drawing/2014/main" id="{F3E6100C-ECC3-67BD-6F01-85F3FCBBAF1C}"/>
                    </a:ext>
                  </a:extLst>
                </p:cNvPr>
                <p:cNvSpPr/>
                <p:nvPr/>
              </p:nvSpPr>
              <p:spPr>
                <a:xfrm rot="16200000">
                  <a:off x="9860601" y="3043283"/>
                  <a:ext cx="151894" cy="89889"/>
                </a:xfrm>
                <a:prstGeom prst="round2SameRect">
                  <a:avLst>
                    <a:gd name="adj1" fmla="val 19318"/>
                    <a:gd name="adj2" fmla="val 0"/>
                  </a:avLst>
                </a:prstGeom>
                <a:solidFill>
                  <a:schemeClr val="accent1">
                    <a:lumMod val="75000"/>
                  </a:schemeClr>
                </a:solidFill>
                <a:ln w="12700" cap="rnd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76" name="Straight Connector 36">
                  <a:extLst>
                    <a:ext uri="{FF2B5EF4-FFF2-40B4-BE49-F238E27FC236}">
                      <a16:creationId xmlns:a16="http://schemas.microsoft.com/office/drawing/2014/main" id="{14DF1A38-99BB-92F1-FFFB-1797B3157A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9762708" y="3012280"/>
                  <a:ext cx="98049" cy="19051"/>
                </a:xfrm>
                <a:prstGeom prst="line">
                  <a:avLst/>
                </a:prstGeom>
                <a:grpFill/>
                <a:ln w="15875" cap="rnd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5"/>
                </a:lnRef>
                <a:fillRef idx="0">
                  <a:schemeClr val="accent5"/>
                </a:fillRef>
                <a:effectRef idx="0">
                  <a:schemeClr val="accent5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37">
                  <a:extLst>
                    <a:ext uri="{FF2B5EF4-FFF2-40B4-BE49-F238E27FC236}">
                      <a16:creationId xmlns:a16="http://schemas.microsoft.com/office/drawing/2014/main" id="{673E0217-0165-CEC6-F701-752EA367149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767733" y="3145124"/>
                  <a:ext cx="93024" cy="19051"/>
                </a:xfrm>
                <a:prstGeom prst="line">
                  <a:avLst/>
                </a:prstGeom>
                <a:grpFill/>
                <a:ln w="15875" cap="rnd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5"/>
                </a:lnRef>
                <a:fillRef idx="0">
                  <a:schemeClr val="accent5"/>
                </a:fillRef>
                <a:effectRef idx="0">
                  <a:schemeClr val="accent5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38">
                  <a:extLst>
                    <a:ext uri="{FF2B5EF4-FFF2-40B4-BE49-F238E27FC236}">
                      <a16:creationId xmlns:a16="http://schemas.microsoft.com/office/drawing/2014/main" id="{8C5B365C-5582-BF47-4C55-5343A0B23C9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762707" y="3088227"/>
                  <a:ext cx="98049" cy="0"/>
                </a:xfrm>
                <a:prstGeom prst="line">
                  <a:avLst/>
                </a:prstGeom>
                <a:grpFill/>
                <a:ln w="15875" cap="rnd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5"/>
                </a:lnRef>
                <a:fillRef idx="0">
                  <a:schemeClr val="accent5"/>
                </a:fillRef>
                <a:effectRef idx="0">
                  <a:schemeClr val="accent5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2" name="Freeform: Shape 32">
                <a:extLst>
                  <a:ext uri="{FF2B5EF4-FFF2-40B4-BE49-F238E27FC236}">
                    <a16:creationId xmlns:a16="http://schemas.microsoft.com/office/drawing/2014/main" id="{AEC860F5-0386-F369-F84E-D27AF9714D4C}"/>
                  </a:ext>
                </a:extLst>
              </p:cNvPr>
              <p:cNvSpPr/>
              <p:nvPr/>
            </p:nvSpPr>
            <p:spPr>
              <a:xfrm rot="2164224">
                <a:off x="9755181" y="2957738"/>
                <a:ext cx="165194" cy="202040"/>
              </a:xfrm>
              <a:custGeom>
                <a:avLst/>
                <a:gdLst>
                  <a:gd name="connsiteX0" fmla="*/ 38696 w 244627"/>
                  <a:gd name="connsiteY0" fmla="*/ 0 h 302791"/>
                  <a:gd name="connsiteX1" fmla="*/ 244627 w 244627"/>
                  <a:gd name="connsiteY1" fmla="*/ 282709 h 302791"/>
                  <a:gd name="connsiteX2" fmla="*/ 220624 w 244627"/>
                  <a:gd name="connsiteY2" fmla="*/ 300424 h 302791"/>
                  <a:gd name="connsiteX3" fmla="*/ 153729 w 244627"/>
                  <a:gd name="connsiteY3" fmla="*/ 264683 h 302791"/>
                  <a:gd name="connsiteX4" fmla="*/ 54361 w 244627"/>
                  <a:gd name="connsiteY4" fmla="*/ 229370 h 302791"/>
                  <a:gd name="connsiteX5" fmla="*/ 10671 w 244627"/>
                  <a:gd name="connsiteY5" fmla="*/ 190073 h 302791"/>
                  <a:gd name="connsiteX6" fmla="*/ 20007 w 244627"/>
                  <a:gd name="connsiteY6" fmla="*/ 137029 h 302791"/>
                  <a:gd name="connsiteX7" fmla="*/ 293 w 244627"/>
                  <a:gd name="connsiteY7" fmla="*/ 82607 h 302791"/>
                  <a:gd name="connsiteX8" fmla="*/ 36295 w 244627"/>
                  <a:gd name="connsiteY8" fmla="*/ 34236 h 302791"/>
                  <a:gd name="connsiteX9" fmla="*/ 36640 w 244627"/>
                  <a:gd name="connsiteY9" fmla="*/ 32960 h 302791"/>
                  <a:gd name="connsiteX0" fmla="*/ 38696 w 244627"/>
                  <a:gd name="connsiteY0" fmla="*/ 0 h 302791"/>
                  <a:gd name="connsiteX1" fmla="*/ 244627 w 244627"/>
                  <a:gd name="connsiteY1" fmla="*/ 282709 h 302791"/>
                  <a:gd name="connsiteX2" fmla="*/ 220624 w 244627"/>
                  <a:gd name="connsiteY2" fmla="*/ 300424 h 302791"/>
                  <a:gd name="connsiteX3" fmla="*/ 153729 w 244627"/>
                  <a:gd name="connsiteY3" fmla="*/ 264683 h 302791"/>
                  <a:gd name="connsiteX4" fmla="*/ 54361 w 244627"/>
                  <a:gd name="connsiteY4" fmla="*/ 229370 h 302791"/>
                  <a:gd name="connsiteX5" fmla="*/ 10671 w 244627"/>
                  <a:gd name="connsiteY5" fmla="*/ 190073 h 302791"/>
                  <a:gd name="connsiteX6" fmla="*/ 20007 w 244627"/>
                  <a:gd name="connsiteY6" fmla="*/ 137029 h 302791"/>
                  <a:gd name="connsiteX7" fmla="*/ 293 w 244627"/>
                  <a:gd name="connsiteY7" fmla="*/ 82607 h 302791"/>
                  <a:gd name="connsiteX8" fmla="*/ 36295 w 244627"/>
                  <a:gd name="connsiteY8" fmla="*/ 34236 h 302791"/>
                  <a:gd name="connsiteX9" fmla="*/ 36640 w 244627"/>
                  <a:gd name="connsiteY9" fmla="*/ 32960 h 302791"/>
                  <a:gd name="connsiteX10" fmla="*/ 130136 w 244627"/>
                  <a:gd name="connsiteY10" fmla="*/ 91440 h 302791"/>
                  <a:gd name="connsiteX0" fmla="*/ 244627 w 244627"/>
                  <a:gd name="connsiteY0" fmla="*/ 250928 h 271010"/>
                  <a:gd name="connsiteX1" fmla="*/ 220624 w 244627"/>
                  <a:gd name="connsiteY1" fmla="*/ 268643 h 271010"/>
                  <a:gd name="connsiteX2" fmla="*/ 153729 w 244627"/>
                  <a:gd name="connsiteY2" fmla="*/ 232902 h 271010"/>
                  <a:gd name="connsiteX3" fmla="*/ 54361 w 244627"/>
                  <a:gd name="connsiteY3" fmla="*/ 197589 h 271010"/>
                  <a:gd name="connsiteX4" fmla="*/ 10671 w 244627"/>
                  <a:gd name="connsiteY4" fmla="*/ 158292 h 271010"/>
                  <a:gd name="connsiteX5" fmla="*/ 20007 w 244627"/>
                  <a:gd name="connsiteY5" fmla="*/ 105248 h 271010"/>
                  <a:gd name="connsiteX6" fmla="*/ 293 w 244627"/>
                  <a:gd name="connsiteY6" fmla="*/ 50826 h 271010"/>
                  <a:gd name="connsiteX7" fmla="*/ 36295 w 244627"/>
                  <a:gd name="connsiteY7" fmla="*/ 2455 h 271010"/>
                  <a:gd name="connsiteX8" fmla="*/ 36640 w 244627"/>
                  <a:gd name="connsiteY8" fmla="*/ 1179 h 271010"/>
                  <a:gd name="connsiteX9" fmla="*/ 130136 w 244627"/>
                  <a:gd name="connsiteY9" fmla="*/ 59659 h 271010"/>
                  <a:gd name="connsiteX0" fmla="*/ 244627 w 244627"/>
                  <a:gd name="connsiteY0" fmla="*/ 249749 h 269831"/>
                  <a:gd name="connsiteX1" fmla="*/ 220624 w 244627"/>
                  <a:gd name="connsiteY1" fmla="*/ 267464 h 269831"/>
                  <a:gd name="connsiteX2" fmla="*/ 153729 w 244627"/>
                  <a:gd name="connsiteY2" fmla="*/ 231723 h 269831"/>
                  <a:gd name="connsiteX3" fmla="*/ 54361 w 244627"/>
                  <a:gd name="connsiteY3" fmla="*/ 196410 h 269831"/>
                  <a:gd name="connsiteX4" fmla="*/ 10671 w 244627"/>
                  <a:gd name="connsiteY4" fmla="*/ 157113 h 269831"/>
                  <a:gd name="connsiteX5" fmla="*/ 20007 w 244627"/>
                  <a:gd name="connsiteY5" fmla="*/ 104069 h 269831"/>
                  <a:gd name="connsiteX6" fmla="*/ 293 w 244627"/>
                  <a:gd name="connsiteY6" fmla="*/ 49647 h 269831"/>
                  <a:gd name="connsiteX7" fmla="*/ 36295 w 244627"/>
                  <a:gd name="connsiteY7" fmla="*/ 1276 h 269831"/>
                  <a:gd name="connsiteX8" fmla="*/ 36640 w 244627"/>
                  <a:gd name="connsiteY8" fmla="*/ 0 h 269831"/>
                  <a:gd name="connsiteX0" fmla="*/ 220624 w 220624"/>
                  <a:gd name="connsiteY0" fmla="*/ 267464 h 269831"/>
                  <a:gd name="connsiteX1" fmla="*/ 153729 w 220624"/>
                  <a:gd name="connsiteY1" fmla="*/ 231723 h 269831"/>
                  <a:gd name="connsiteX2" fmla="*/ 54361 w 220624"/>
                  <a:gd name="connsiteY2" fmla="*/ 196410 h 269831"/>
                  <a:gd name="connsiteX3" fmla="*/ 10671 w 220624"/>
                  <a:gd name="connsiteY3" fmla="*/ 157113 h 269831"/>
                  <a:gd name="connsiteX4" fmla="*/ 20007 w 220624"/>
                  <a:gd name="connsiteY4" fmla="*/ 104069 h 269831"/>
                  <a:gd name="connsiteX5" fmla="*/ 293 w 220624"/>
                  <a:gd name="connsiteY5" fmla="*/ 49647 h 269831"/>
                  <a:gd name="connsiteX6" fmla="*/ 36295 w 220624"/>
                  <a:gd name="connsiteY6" fmla="*/ 1276 h 269831"/>
                  <a:gd name="connsiteX7" fmla="*/ 36640 w 220624"/>
                  <a:gd name="connsiteY7" fmla="*/ 0 h 269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0624" h="269831">
                    <a:moveTo>
                      <a:pt x="220624" y="267464"/>
                    </a:moveTo>
                    <a:cubicBezTo>
                      <a:pt x="195046" y="275832"/>
                      <a:pt x="168352" y="261572"/>
                      <a:pt x="153729" y="231723"/>
                    </a:cubicBezTo>
                    <a:cubicBezTo>
                      <a:pt x="119216" y="260055"/>
                      <a:pt x="74392" y="244130"/>
                      <a:pt x="54361" y="196410"/>
                    </a:cubicBezTo>
                    <a:cubicBezTo>
                      <a:pt x="34685" y="199547"/>
                      <a:pt x="16210" y="182932"/>
                      <a:pt x="10671" y="157113"/>
                    </a:cubicBezTo>
                    <a:cubicBezTo>
                      <a:pt x="6660" y="138433"/>
                      <a:pt x="10206" y="118273"/>
                      <a:pt x="20007" y="104069"/>
                    </a:cubicBezTo>
                    <a:cubicBezTo>
                      <a:pt x="6101" y="92928"/>
                      <a:pt x="-1642" y="71548"/>
                      <a:pt x="293" y="49647"/>
                    </a:cubicBezTo>
                    <a:cubicBezTo>
                      <a:pt x="2565" y="24004"/>
                      <a:pt x="17513" y="3919"/>
                      <a:pt x="36295" y="1276"/>
                    </a:cubicBezTo>
                    <a:cubicBezTo>
                      <a:pt x="36407" y="847"/>
                      <a:pt x="36528" y="429"/>
                      <a:pt x="36640" y="0"/>
                    </a:cubicBezTo>
                  </a:path>
                </a:pathLst>
              </a:custGeom>
              <a:grpFill/>
              <a:ln w="15875" cap="rnd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64" name="Graphic 99" descr="Dandelion outline">
              <a:extLst>
                <a:ext uri="{FF2B5EF4-FFF2-40B4-BE49-F238E27FC236}">
                  <a16:creationId xmlns:a16="http://schemas.microsoft.com/office/drawing/2014/main" id="{1FB36FE1-EC67-8EA9-8F86-8945BB2FE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11503231" y="456560"/>
              <a:ext cx="500718" cy="500718"/>
            </a:xfrm>
            <a:prstGeom prst="rect">
              <a:avLst/>
            </a:prstGeom>
          </p:spPr>
        </p:pic>
      </p:grpSp>
      <p:grpSp>
        <p:nvGrpSpPr>
          <p:cNvPr id="87" name="Gruppo 86">
            <a:extLst>
              <a:ext uri="{FF2B5EF4-FFF2-40B4-BE49-F238E27FC236}">
                <a16:creationId xmlns:a16="http://schemas.microsoft.com/office/drawing/2014/main" id="{4B89F846-F25B-1DC9-C138-866C05174655}"/>
              </a:ext>
            </a:extLst>
          </p:cNvPr>
          <p:cNvGrpSpPr/>
          <p:nvPr/>
        </p:nvGrpSpPr>
        <p:grpSpPr>
          <a:xfrm>
            <a:off x="371399" y="1520825"/>
            <a:ext cx="2016000" cy="2100994"/>
            <a:chOff x="371399" y="1520825"/>
            <a:chExt cx="2016000" cy="2100994"/>
          </a:xfrm>
        </p:grpSpPr>
        <p:sp>
          <p:nvSpPr>
            <p:cNvPr id="88" name="TextBox 23">
              <a:extLst>
                <a:ext uri="{FF2B5EF4-FFF2-40B4-BE49-F238E27FC236}">
                  <a16:creationId xmlns:a16="http://schemas.microsoft.com/office/drawing/2014/main" id="{698886F0-8D2C-7701-F698-7546D8DC9015}"/>
                </a:ext>
              </a:extLst>
            </p:cNvPr>
            <p:cNvSpPr txBox="1"/>
            <p:nvPr/>
          </p:nvSpPr>
          <p:spPr>
            <a:xfrm>
              <a:off x="371399" y="2785566"/>
              <a:ext cx="2016000" cy="252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Maria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89" name="TextBox 23">
              <a:extLst>
                <a:ext uri="{FF2B5EF4-FFF2-40B4-BE49-F238E27FC236}">
                  <a16:creationId xmlns:a16="http://schemas.microsoft.com/office/drawing/2014/main" id="{E4926507-DB62-427D-2048-9BB469013B16}"/>
                </a:ext>
              </a:extLst>
            </p:cNvPr>
            <p:cNvSpPr txBox="1"/>
            <p:nvPr/>
          </p:nvSpPr>
          <p:spPr>
            <a:xfrm>
              <a:off x="371399" y="3037566"/>
              <a:ext cx="2016000" cy="584253"/>
            </a:xfrm>
            <a:prstGeom prst="rect">
              <a:avLst/>
            </a:prstGeom>
            <a:noFill/>
          </p:spPr>
          <p:txBody>
            <a:bodyPr wrap="square" lIns="0" tIns="7200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50 YEARS OLD</a:t>
              </a:r>
              <a:endPara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Allergies and asthma;</a:t>
              </a:r>
              <a:b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US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rPr>
                <a:t>singer and frequent traveler</a:t>
              </a:r>
              <a:endParaRPr kumimoji="0" lang="en-GB" sz="12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cxnSp>
          <p:nvCxnSpPr>
            <p:cNvPr id="90" name="Connettore diritto 89">
              <a:extLst>
                <a:ext uri="{FF2B5EF4-FFF2-40B4-BE49-F238E27FC236}">
                  <a16:creationId xmlns:a16="http://schemas.microsoft.com/office/drawing/2014/main" id="{C5E9ADC9-AEBB-2146-8215-ACDEC91D1622}"/>
                </a:ext>
              </a:extLst>
            </p:cNvPr>
            <p:cNvCxnSpPr/>
            <p:nvPr/>
          </p:nvCxnSpPr>
          <p:spPr>
            <a:xfrm>
              <a:off x="461399" y="3269794"/>
              <a:ext cx="1836000" cy="0"/>
            </a:xfrm>
            <a:prstGeom prst="line">
              <a:avLst/>
            </a:prstGeom>
            <a:ln w="15875" cap="rnd"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91" name="Picture 3">
              <a:extLst>
                <a:ext uri="{FF2B5EF4-FFF2-40B4-BE49-F238E27FC236}">
                  <a16:creationId xmlns:a16="http://schemas.microsoft.com/office/drawing/2014/main" id="{4CB03F49-649F-437A-8FA5-0377B64531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0509" t="803" r="3856" b="8105"/>
            <a:stretch/>
          </p:blipFill>
          <p:spPr>
            <a:xfrm>
              <a:off x="803399" y="1520825"/>
              <a:ext cx="1152000" cy="115200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  <a:effectLst>
              <a:outerShdw blurRad="127000" algn="ctr" rotWithShape="0">
                <a:schemeClr val="accent6">
                  <a:alpha val="40000"/>
                </a:schemeClr>
              </a:outerShdw>
            </a:effectLst>
          </p:spPr>
        </p:pic>
      </p:grpSp>
      <p:sp>
        <p:nvSpPr>
          <p:cNvPr id="113" name="TextBox 24">
            <a:extLst>
              <a:ext uri="{FF2B5EF4-FFF2-40B4-BE49-F238E27FC236}">
                <a16:creationId xmlns:a16="http://schemas.microsoft.com/office/drawing/2014/main" id="{4E83AFBF-772D-CDD4-8464-6542CAB40323}"/>
              </a:ext>
            </a:extLst>
          </p:cNvPr>
          <p:cNvSpPr txBox="1"/>
          <p:nvPr/>
        </p:nvSpPr>
        <p:spPr>
          <a:xfrm>
            <a:off x="8697372" y="4620624"/>
            <a:ext cx="2624747" cy="227113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ASTHMA EXACERBATIONS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6" name="TextBox 23">
            <a:extLst>
              <a:ext uri="{FF2B5EF4-FFF2-40B4-BE49-F238E27FC236}">
                <a16:creationId xmlns:a16="http://schemas.microsoft.com/office/drawing/2014/main" id="{D1988577-39CF-5ED1-62DB-9DA4717FF6A9}"/>
              </a:ext>
            </a:extLst>
          </p:cNvPr>
          <p:cNvSpPr txBox="1">
            <a:spLocks noChangeAspect="1"/>
          </p:cNvSpPr>
          <p:nvPr/>
        </p:nvSpPr>
        <p:spPr>
          <a:xfrm>
            <a:off x="7787179" y="4280430"/>
            <a:ext cx="792000" cy="792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0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7" name="TextBox 24">
            <a:extLst>
              <a:ext uri="{FF2B5EF4-FFF2-40B4-BE49-F238E27FC236}">
                <a16:creationId xmlns:a16="http://schemas.microsoft.com/office/drawing/2014/main" id="{A0D18B0B-B6C8-A466-9068-0B8D0D3A0939}"/>
              </a:ext>
            </a:extLst>
          </p:cNvPr>
          <p:cNvSpPr txBox="1"/>
          <p:nvPr/>
        </p:nvSpPr>
        <p:spPr>
          <a:xfrm>
            <a:off x="4218040" y="4509824"/>
            <a:ext cx="2769099" cy="448713"/>
          </a:xfrm>
          <a:prstGeom prst="rect">
            <a:avLst/>
          </a:prstGeom>
          <a:noFill/>
        </p:spPr>
        <p:txBody>
          <a:bodyPr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ea typeface="+mn-ea"/>
                <a:cs typeface="+mn-cs"/>
              </a:rPr>
              <a:t>COURSES OF ANTIBIOTICS 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ea typeface="+mn-ea"/>
                <a:cs typeface="+mn-cs"/>
              </a:rPr>
              <a:t>PER YEAR</a:t>
            </a:r>
            <a:endParaRPr kumimoji="0" lang="en-GB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8" name="TextBox 23">
            <a:extLst>
              <a:ext uri="{FF2B5EF4-FFF2-40B4-BE49-F238E27FC236}">
                <a16:creationId xmlns:a16="http://schemas.microsoft.com/office/drawing/2014/main" id="{DD9D3C39-842F-F749-2CBF-B4D9EBB71541}"/>
              </a:ext>
            </a:extLst>
          </p:cNvPr>
          <p:cNvSpPr txBox="1">
            <a:spLocks noChangeAspect="1"/>
          </p:cNvSpPr>
          <p:nvPr/>
        </p:nvSpPr>
        <p:spPr>
          <a:xfrm>
            <a:off x="3361665" y="4280430"/>
            <a:ext cx="792000" cy="792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lIns="0" tIns="0" rIns="0" bIns="3600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5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8B1F332-1117-CBAA-0C33-572BA8CA3B89}"/>
              </a:ext>
            </a:extLst>
          </p:cNvPr>
          <p:cNvGrpSpPr/>
          <p:nvPr/>
        </p:nvGrpSpPr>
        <p:grpSpPr>
          <a:xfrm>
            <a:off x="293895" y="3803566"/>
            <a:ext cx="2171008" cy="2216339"/>
            <a:chOff x="293895" y="3803566"/>
            <a:chExt cx="2171008" cy="2216339"/>
          </a:xfrm>
        </p:grpSpPr>
        <p:grpSp>
          <p:nvGrpSpPr>
            <p:cNvPr id="4" name="Gruppo 81">
              <a:extLst>
                <a:ext uri="{FF2B5EF4-FFF2-40B4-BE49-F238E27FC236}">
                  <a16:creationId xmlns:a16="http://schemas.microsoft.com/office/drawing/2014/main" id="{B07389BA-0EAE-F1A5-1B9F-EB4DA897DE2E}"/>
                </a:ext>
              </a:extLst>
            </p:cNvPr>
            <p:cNvGrpSpPr/>
            <p:nvPr/>
          </p:nvGrpSpPr>
          <p:grpSpPr>
            <a:xfrm>
              <a:off x="293895" y="3803566"/>
              <a:ext cx="2171008" cy="2216339"/>
              <a:chOff x="293895" y="3803566"/>
              <a:chExt cx="2171008" cy="2216339"/>
            </a:xfrm>
          </p:grpSpPr>
          <p:sp>
            <p:nvSpPr>
              <p:cNvPr id="6" name="TextBox 23">
                <a:extLst>
                  <a:ext uri="{FF2B5EF4-FFF2-40B4-BE49-F238E27FC236}">
                    <a16:creationId xmlns:a16="http://schemas.microsoft.com/office/drawing/2014/main" id="{247A52B1-0021-8840-4E33-7545A29813F9}"/>
                  </a:ext>
                </a:extLst>
              </p:cNvPr>
              <p:cNvSpPr txBox="1"/>
              <p:nvPr/>
            </p:nvSpPr>
            <p:spPr>
              <a:xfrm>
                <a:off x="293895" y="5435652"/>
                <a:ext cx="2171008" cy="584253"/>
              </a:xfrm>
              <a:prstGeom prst="rect">
                <a:avLst/>
              </a:prstGeom>
              <a:noFill/>
            </p:spPr>
            <p:txBody>
              <a:bodyPr wrap="square" lIns="0" tIns="7200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t-IT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Azienda Ospedaliera Universitaria,</a:t>
                </a:r>
                <a:br>
                  <a:rPr kumimoji="0" lang="it-IT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ea typeface="+mn-ea"/>
                    <a:cs typeface="+mn-cs"/>
                  </a:rPr>
                </a:br>
                <a:r>
                  <a:rPr kumimoji="0" lang="it-IT" sz="12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Careggi di Firenze, Florence, </a:t>
                </a:r>
                <a:r>
                  <a:rPr kumimoji="0" lang="it-IT" sz="12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Italy</a:t>
                </a:r>
                <a:endParaRPr kumimoji="0" lang="en-GB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grpSp>
            <p:nvGrpSpPr>
              <p:cNvPr id="7" name="Gruppo 80">
                <a:extLst>
                  <a:ext uri="{FF2B5EF4-FFF2-40B4-BE49-F238E27FC236}">
                    <a16:creationId xmlns:a16="http://schemas.microsoft.com/office/drawing/2014/main" id="{5D65430C-C1DF-06EA-7CCC-67B7CDB251E7}"/>
                  </a:ext>
                </a:extLst>
              </p:cNvPr>
              <p:cNvGrpSpPr/>
              <p:nvPr/>
            </p:nvGrpSpPr>
            <p:grpSpPr>
              <a:xfrm>
                <a:off x="416949" y="3803566"/>
                <a:ext cx="1905373" cy="1301352"/>
                <a:chOff x="461399" y="3816266"/>
                <a:chExt cx="1905373" cy="1301352"/>
              </a:xfrm>
            </p:grpSpPr>
            <p:pic>
              <p:nvPicPr>
                <p:cNvPr id="9" name="object 29">
                  <a:extLst>
                    <a:ext uri="{FF2B5EF4-FFF2-40B4-BE49-F238E27FC236}">
                      <a16:creationId xmlns:a16="http://schemas.microsoft.com/office/drawing/2014/main" id="{B8530473-1F12-027E-F269-54BB5733714B}"/>
                    </a:ext>
                  </a:extLst>
                </p:cNvPr>
                <p:cNvPicPr/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1993" t="3997" r="4965" b="4228"/>
                <a:stretch/>
              </p:blipFill>
              <p:spPr>
                <a:xfrm>
                  <a:off x="1214772" y="3816266"/>
                  <a:ext cx="1152000" cy="1152000"/>
                </a:xfrm>
                <a:prstGeom prst="ellipse">
                  <a:avLst/>
                </a:prstGeom>
                <a:noFill/>
                <a:ln w="19050">
                  <a:solidFill>
                    <a:schemeClr val="accent1"/>
                  </a:solidFill>
                </a:ln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</p:spPr>
            </p:pic>
            <p:pic>
              <p:nvPicPr>
                <p:cNvPr id="10" name="object 32">
                  <a:extLst>
                    <a:ext uri="{FF2B5EF4-FFF2-40B4-BE49-F238E27FC236}">
                      <a16:creationId xmlns:a16="http://schemas.microsoft.com/office/drawing/2014/main" id="{A57A80C8-F7FD-2371-118A-592B1ECCB1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3653" t="7024" r="12327" b="7206"/>
                <a:stretch/>
              </p:blipFill>
              <p:spPr>
                <a:xfrm>
                  <a:off x="461399" y="3965618"/>
                  <a:ext cx="1151707" cy="1152000"/>
                </a:xfrm>
                <a:prstGeom prst="ellipse">
                  <a:avLst/>
                </a:prstGeom>
                <a:noFill/>
                <a:ln w="19050">
                  <a:solidFill>
                    <a:schemeClr val="accent1"/>
                  </a:solidFill>
                </a:ln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</p:spPr>
            </p:pic>
            <p:sp>
              <p:nvSpPr>
                <p:cNvPr id="11" name="object 30">
                  <a:extLst>
                    <a:ext uri="{FF2B5EF4-FFF2-40B4-BE49-F238E27FC236}">
                      <a16:creationId xmlns:a16="http://schemas.microsoft.com/office/drawing/2014/main" id="{BB7F4452-A088-9A9E-1DC4-7941F1EC2F25}"/>
                    </a:ext>
                  </a:extLst>
                </p:cNvPr>
                <p:cNvSpPr txBox="1"/>
                <p:nvPr/>
              </p:nvSpPr>
              <p:spPr>
                <a:xfrm>
                  <a:off x="1165074" y="4966545"/>
                  <a:ext cx="1044000" cy="144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vert="horz" wrap="square" lIns="0" tIns="0" rIns="0" bIns="7200" rtlCol="0" anchor="ctr" anchorCtr="0">
                  <a:noAutofit/>
                </a:bodyPr>
                <a:lstStyle>
                  <a:defPPr>
                    <a:defRPr kern="0"/>
                  </a:defPPr>
                </a:lstStyle>
                <a:p>
                  <a:pPr algn="ctr"/>
                  <a:r>
                    <a:rPr sz="900" dirty="0">
                      <a:solidFill>
                        <a:schemeClr val="accent1">
                          <a:lumMod val="50000"/>
                        </a:schemeClr>
                      </a:solidFill>
                      <a:cs typeface="Arial"/>
                    </a:rPr>
                    <a:t>Case presented by</a:t>
                  </a:r>
                </a:p>
              </p:txBody>
            </p:sp>
          </p:grpSp>
          <p:cxnSp>
            <p:nvCxnSpPr>
              <p:cNvPr id="8" name="Connettore diritto 67">
                <a:extLst>
                  <a:ext uri="{FF2B5EF4-FFF2-40B4-BE49-F238E27FC236}">
                    <a16:creationId xmlns:a16="http://schemas.microsoft.com/office/drawing/2014/main" id="{DE6E3812-D3F1-25B3-4694-6618126599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1399" y="5676862"/>
                <a:ext cx="1836000" cy="0"/>
              </a:xfrm>
              <a:prstGeom prst="line">
                <a:avLst/>
              </a:prstGeom>
              <a:ln w="15875" cap="rnd">
                <a:solidFill>
                  <a:schemeClr val="accent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TextBox 23">
              <a:extLst>
                <a:ext uri="{FF2B5EF4-FFF2-40B4-BE49-F238E27FC236}">
                  <a16:creationId xmlns:a16="http://schemas.microsoft.com/office/drawing/2014/main" id="{B562C16A-FE99-D5AA-ACD9-9E98775765E3}"/>
                </a:ext>
              </a:extLst>
            </p:cNvPr>
            <p:cNvSpPr txBox="1"/>
            <p:nvPr/>
          </p:nvSpPr>
          <p:spPr>
            <a:xfrm>
              <a:off x="416949" y="5176481"/>
              <a:ext cx="2016000" cy="43196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square" tIns="3600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Prof Oliviero Rossi</a:t>
              </a:r>
              <a:br>
                <a:rPr kumimoji="0" lang="it-IT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it-IT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 and Dr Elena Milanese</a:t>
              </a:r>
              <a:endPara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71289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vale 8">
            <a:extLst>
              <a:ext uri="{FF2B5EF4-FFF2-40B4-BE49-F238E27FC236}">
                <a16:creationId xmlns:a16="http://schemas.microsoft.com/office/drawing/2014/main" id="{862911BB-DD0D-C9C2-C91D-3ADCC962E5A4}"/>
              </a:ext>
            </a:extLst>
          </p:cNvPr>
          <p:cNvSpPr>
            <a:spLocks/>
          </p:cNvSpPr>
          <p:nvPr/>
        </p:nvSpPr>
        <p:spPr>
          <a:xfrm>
            <a:off x="5078351" y="2377496"/>
            <a:ext cx="2035297" cy="203529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accent1"/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endParaRPr lang="en-GB" sz="2800" b="1" kern="0" dirty="0">
              <a:solidFill>
                <a:schemeClr val="accent1">
                  <a:lumMod val="75000"/>
                </a:schemeClr>
              </a:solidFill>
              <a:latin typeface="Calibri" panose="020F0502020204030204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38E243B-A4CA-E48D-D059-E32C895A8199}"/>
              </a:ext>
            </a:extLst>
          </p:cNvPr>
          <p:cNvGrpSpPr/>
          <p:nvPr/>
        </p:nvGrpSpPr>
        <p:grpSpPr>
          <a:xfrm>
            <a:off x="5284736" y="2752192"/>
            <a:ext cx="1560200" cy="1302150"/>
            <a:chOff x="1518512" y="2703756"/>
            <a:chExt cx="848822" cy="708430"/>
          </a:xfrm>
          <a:solidFill>
            <a:schemeClr val="accent1">
              <a:lumMod val="75000"/>
            </a:schemeClr>
          </a:solidFill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31CA6BB0-D5CB-A5DF-B96C-D2C1F4C34C47}"/>
                </a:ext>
              </a:extLst>
            </p:cNvPr>
            <p:cNvGrpSpPr/>
            <p:nvPr/>
          </p:nvGrpSpPr>
          <p:grpSpPr>
            <a:xfrm>
              <a:off x="1518512" y="2703756"/>
              <a:ext cx="660906" cy="578028"/>
              <a:chOff x="1306390" y="2585095"/>
              <a:chExt cx="951391" cy="832084"/>
            </a:xfrm>
            <a:grpFill/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238D21B1-1FA2-7C9B-84C5-F15DB0783F09}"/>
                  </a:ext>
                </a:extLst>
              </p:cNvPr>
              <p:cNvGrpSpPr/>
              <p:nvPr/>
            </p:nvGrpSpPr>
            <p:grpSpPr>
              <a:xfrm>
                <a:off x="1306390" y="2864118"/>
                <a:ext cx="489386" cy="553061"/>
                <a:chOff x="6615193" y="4648120"/>
                <a:chExt cx="419251" cy="581657"/>
              </a:xfrm>
              <a:grpFill/>
            </p:grpSpPr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718B819E-205D-2AAF-0841-4773C7BFBD0B}"/>
                    </a:ext>
                  </a:extLst>
                </p:cNvPr>
                <p:cNvSpPr/>
                <p:nvPr/>
              </p:nvSpPr>
              <p:spPr>
                <a:xfrm rot="2543808">
                  <a:off x="6998444" y="4715862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Rectangle: Rounded Corners 82">
                  <a:extLst>
                    <a:ext uri="{FF2B5EF4-FFF2-40B4-BE49-F238E27FC236}">
                      <a16:creationId xmlns:a16="http://schemas.microsoft.com/office/drawing/2014/main" id="{321CCF94-4807-A8E8-DE77-50206C9B5B20}"/>
                    </a:ext>
                  </a:extLst>
                </p:cNvPr>
                <p:cNvSpPr/>
                <p:nvPr/>
              </p:nvSpPr>
              <p:spPr>
                <a:xfrm rot="2543808">
                  <a:off x="69210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Rectangle: Rounded Corners 83">
                  <a:extLst>
                    <a:ext uri="{FF2B5EF4-FFF2-40B4-BE49-F238E27FC236}">
                      <a16:creationId xmlns:a16="http://schemas.microsoft.com/office/drawing/2014/main" id="{C4946139-36C5-B07F-575A-95F5F13F4C88}"/>
                    </a:ext>
                  </a:extLst>
                </p:cNvPr>
                <p:cNvSpPr/>
                <p:nvPr/>
              </p:nvSpPr>
              <p:spPr>
                <a:xfrm>
                  <a:off x="6844867" y="4833777"/>
                  <a:ext cx="67112" cy="39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Rectangle: Rounded Corners 84">
                  <a:extLst>
                    <a:ext uri="{FF2B5EF4-FFF2-40B4-BE49-F238E27FC236}">
                      <a16:creationId xmlns:a16="http://schemas.microsoft.com/office/drawing/2014/main" id="{0787D2DD-60B3-303D-5C8F-EE5838BFC5BA}"/>
                    </a:ext>
                  </a:extLst>
                </p:cNvPr>
                <p:cNvSpPr/>
                <p:nvPr/>
              </p:nvSpPr>
              <p:spPr>
                <a:xfrm rot="18557453">
                  <a:off x="67482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: Rounded Corners 85">
                  <a:extLst>
                    <a:ext uri="{FF2B5EF4-FFF2-40B4-BE49-F238E27FC236}">
                      <a16:creationId xmlns:a16="http://schemas.microsoft.com/office/drawing/2014/main" id="{69AD50A6-7430-FB43-7EB5-2816DAB15984}"/>
                    </a:ext>
                  </a:extLst>
                </p:cNvPr>
                <p:cNvSpPr/>
                <p:nvPr/>
              </p:nvSpPr>
              <p:spPr>
                <a:xfrm rot="18435845">
                  <a:off x="6705193" y="4720879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B26B52B9-08E3-ABB7-90CC-8DDE2C478730}"/>
                  </a:ext>
                </a:extLst>
              </p:cNvPr>
              <p:cNvGrpSpPr/>
              <p:nvPr/>
            </p:nvGrpSpPr>
            <p:grpSpPr>
              <a:xfrm>
                <a:off x="1641769" y="2585095"/>
                <a:ext cx="616012" cy="661456"/>
                <a:chOff x="6615193" y="4648120"/>
                <a:chExt cx="419251" cy="581657"/>
              </a:xfrm>
              <a:grpFill/>
            </p:grpSpPr>
            <p:sp>
              <p:nvSpPr>
                <p:cNvPr id="51" name="Rectangle: Rounded Corners 50">
                  <a:extLst>
                    <a:ext uri="{FF2B5EF4-FFF2-40B4-BE49-F238E27FC236}">
                      <a16:creationId xmlns:a16="http://schemas.microsoft.com/office/drawing/2014/main" id="{260E306D-E0DF-98EB-95BC-23E184BA7300}"/>
                    </a:ext>
                  </a:extLst>
                </p:cNvPr>
                <p:cNvSpPr/>
                <p:nvPr/>
              </p:nvSpPr>
              <p:spPr>
                <a:xfrm rot="2543808">
                  <a:off x="6998444" y="4715862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Rectangle: Rounded Corners 53">
                  <a:extLst>
                    <a:ext uri="{FF2B5EF4-FFF2-40B4-BE49-F238E27FC236}">
                      <a16:creationId xmlns:a16="http://schemas.microsoft.com/office/drawing/2014/main" id="{2E97AEBB-6393-886D-8A74-F2B7E5FC3424}"/>
                    </a:ext>
                  </a:extLst>
                </p:cNvPr>
                <p:cNvSpPr/>
                <p:nvPr/>
              </p:nvSpPr>
              <p:spPr>
                <a:xfrm rot="2543808">
                  <a:off x="69210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Rectangle: Rounded Corners 57">
                  <a:extLst>
                    <a:ext uri="{FF2B5EF4-FFF2-40B4-BE49-F238E27FC236}">
                      <a16:creationId xmlns:a16="http://schemas.microsoft.com/office/drawing/2014/main" id="{564DD3EE-C9F0-DBC8-34FD-8AF049D084B7}"/>
                    </a:ext>
                  </a:extLst>
                </p:cNvPr>
                <p:cNvSpPr/>
                <p:nvPr/>
              </p:nvSpPr>
              <p:spPr>
                <a:xfrm>
                  <a:off x="6844867" y="4833777"/>
                  <a:ext cx="67112" cy="39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Rectangle: Rounded Corners 79">
                  <a:extLst>
                    <a:ext uri="{FF2B5EF4-FFF2-40B4-BE49-F238E27FC236}">
                      <a16:creationId xmlns:a16="http://schemas.microsoft.com/office/drawing/2014/main" id="{9A8D2860-BD34-B2A0-29F8-967002DC4725}"/>
                    </a:ext>
                  </a:extLst>
                </p:cNvPr>
                <p:cNvSpPr/>
                <p:nvPr/>
              </p:nvSpPr>
              <p:spPr>
                <a:xfrm rot="18557453">
                  <a:off x="67482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Rectangle: Rounded Corners 80">
                  <a:extLst>
                    <a:ext uri="{FF2B5EF4-FFF2-40B4-BE49-F238E27FC236}">
                      <a16:creationId xmlns:a16="http://schemas.microsoft.com/office/drawing/2014/main" id="{9B73BDD3-CB61-F8F6-1365-F03E6B335A75}"/>
                    </a:ext>
                  </a:extLst>
                </p:cNvPr>
                <p:cNvSpPr/>
                <p:nvPr/>
              </p:nvSpPr>
              <p:spPr>
                <a:xfrm rot="18435845">
                  <a:off x="6705193" y="4720879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6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43" name="Arrow: Down 42">
              <a:extLst>
                <a:ext uri="{FF2B5EF4-FFF2-40B4-BE49-F238E27FC236}">
                  <a16:creationId xmlns:a16="http://schemas.microsoft.com/office/drawing/2014/main" id="{6B29A298-281D-9658-169D-38929E284CDB}"/>
                </a:ext>
              </a:extLst>
            </p:cNvPr>
            <p:cNvSpPr/>
            <p:nvPr/>
          </p:nvSpPr>
          <p:spPr>
            <a:xfrm>
              <a:off x="2060507" y="3055730"/>
              <a:ext cx="306827" cy="356456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</p:grpSp>
      <p:sp>
        <p:nvSpPr>
          <p:cNvPr id="14" name="Titolo 13">
            <a:extLst>
              <a:ext uri="{FF2B5EF4-FFF2-40B4-BE49-F238E27FC236}">
                <a16:creationId xmlns:a16="http://schemas.microsoft.com/office/drawing/2014/main" id="{3C5C83F3-0592-281A-FE42-CE70EFCFA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61925"/>
            <a:ext cx="11449049" cy="721805"/>
          </a:xfrm>
        </p:spPr>
        <p:txBody>
          <a:bodyPr/>
          <a:lstStyle/>
          <a:p>
            <a:r>
              <a:rPr lang="en-US" dirty="0"/>
              <a:t>Immunocompromised people have lower </a:t>
            </a:r>
            <a:br>
              <a:rPr lang="en-US" dirty="0"/>
            </a:br>
            <a:r>
              <a:rPr lang="en-US" dirty="0"/>
              <a:t>defenses against infections</a:t>
            </a:r>
            <a:endParaRPr lang="it-IT" dirty="0"/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E48DC73F-2C38-FFD5-3B59-5041E51E698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145823"/>
            <a:ext cx="10183580" cy="583370"/>
          </a:xfrm>
        </p:spPr>
        <p:txBody>
          <a:bodyPr/>
          <a:lstStyle/>
          <a:p>
            <a:r>
              <a:rPr lang="it-IT" dirty="0"/>
              <a:t>RTI, </a:t>
            </a:r>
            <a:r>
              <a:rPr lang="it-IT" dirty="0" err="1"/>
              <a:t>respiratory</a:t>
            </a:r>
            <a:r>
              <a:rPr lang="it-IT" dirty="0"/>
              <a:t> </a:t>
            </a:r>
            <a:r>
              <a:rPr lang="it-IT" dirty="0" err="1"/>
              <a:t>tract</a:t>
            </a:r>
            <a:r>
              <a:rPr lang="it-IT" dirty="0"/>
              <a:t> </a:t>
            </a:r>
            <a:r>
              <a:rPr lang="it-IT" dirty="0" err="1"/>
              <a:t>infection</a:t>
            </a:r>
            <a:r>
              <a:rPr lang="it-IT" dirty="0"/>
              <a:t>.</a:t>
            </a:r>
          </a:p>
          <a:p>
            <a:r>
              <a:rPr lang="en-GB" dirty="0"/>
              <a:t>1. Azoulay E, et al. Intensive Care Med. 2020;46(2):298-314. 2. AAAAI. Immunosuppressive Medication for the Treatment of Autoimmune Disease. Available at: https://www.aaaai.org/conditions-treatments/related-conditions/immunosuppressive. Accessed January 2025. 3. van </a:t>
            </a:r>
            <a:r>
              <a:rPr lang="en-GB" dirty="0" err="1"/>
              <a:t>Delden</a:t>
            </a:r>
            <a:r>
              <a:rPr lang="en-GB" dirty="0"/>
              <a:t> C, et al. Clin Infect Dis. 2020;71:e159-e169. 4. Vento S, et al. Lancet Oncol. 2008;9:982-992. 5. </a:t>
            </a:r>
            <a:r>
              <a:rPr lang="en-GB" dirty="0" err="1"/>
              <a:t>Eleftheriadis</a:t>
            </a:r>
            <a:r>
              <a:rPr lang="en-GB" dirty="0"/>
              <a:t> T, et al. </a:t>
            </a:r>
            <a:r>
              <a:rPr lang="en-GB" dirty="0" err="1"/>
              <a:t>Hippokratia</a:t>
            </a:r>
            <a:r>
              <a:rPr lang="en-GB" dirty="0"/>
              <a:t>. 2011;15(1):12-17. </a:t>
            </a:r>
            <a:br>
              <a:rPr lang="en-GB" dirty="0"/>
            </a:br>
            <a:r>
              <a:rPr lang="en-GB" dirty="0"/>
              <a:t>6. </a:t>
            </a:r>
            <a:r>
              <a:rPr lang="en-GB" dirty="0" err="1"/>
              <a:t>Salavert</a:t>
            </a:r>
            <a:r>
              <a:rPr lang="en-GB" dirty="0"/>
              <a:t> </a:t>
            </a:r>
            <a:r>
              <a:rPr lang="en-GB" dirty="0" err="1"/>
              <a:t>Lletí</a:t>
            </a:r>
            <a:r>
              <a:rPr lang="en-GB" dirty="0"/>
              <a:t> M, et al. Rev Esp </a:t>
            </a:r>
            <a:r>
              <a:rPr lang="en-GB" dirty="0" err="1"/>
              <a:t>Quimioter</a:t>
            </a:r>
            <a:r>
              <a:rPr lang="en-GB" dirty="0"/>
              <a:t>. 2022;35 </a:t>
            </a:r>
            <a:r>
              <a:rPr lang="en-GB" dirty="0" err="1"/>
              <a:t>Suppl</a:t>
            </a:r>
            <a:r>
              <a:rPr lang="en-GB" dirty="0"/>
              <a:t> 1(</a:t>
            </a:r>
            <a:r>
              <a:rPr lang="en-GB" dirty="0" err="1"/>
              <a:t>Suppl</a:t>
            </a:r>
            <a:r>
              <a:rPr lang="en-GB" dirty="0"/>
              <a:t> 1):89-96. 7. </a:t>
            </a:r>
            <a:r>
              <a:rPr lang="en-GB" dirty="0" err="1"/>
              <a:t>Franquet</a:t>
            </a:r>
            <a:r>
              <a:rPr lang="en-GB" dirty="0"/>
              <a:t>, T. </a:t>
            </a:r>
            <a:r>
              <a:rPr lang="en-GB" dirty="0" err="1"/>
              <a:t>Eur</a:t>
            </a:r>
            <a:r>
              <a:rPr lang="en-GB" dirty="0"/>
              <a:t> </a:t>
            </a:r>
            <a:r>
              <a:rPr lang="en-GB" dirty="0" err="1"/>
              <a:t>Radiol</a:t>
            </a:r>
            <a:r>
              <a:rPr lang="en-GB" dirty="0"/>
              <a:t> Suppl. 2004;14:E21-E23. 8. Gingo MR, et al. </a:t>
            </a:r>
            <a:r>
              <a:rPr lang="en-GB" dirty="0" err="1"/>
              <a:t>PLoS</a:t>
            </a:r>
            <a:r>
              <a:rPr lang="en-GB" dirty="0"/>
              <a:t> One. 2013; 8:e58812.</a:t>
            </a:r>
            <a:endParaRPr lang="it-IT" dirty="0"/>
          </a:p>
        </p:txBody>
      </p:sp>
      <p:sp>
        <p:nvSpPr>
          <p:cNvPr id="18" name="Rettangolo 4">
            <a:extLst>
              <a:ext uri="{FF2B5EF4-FFF2-40B4-BE49-F238E27FC236}">
                <a16:creationId xmlns:a16="http://schemas.microsoft.com/office/drawing/2014/main" id="{F9BAEB81-A6CC-1C27-707E-7E042E934EB3}"/>
              </a:ext>
            </a:extLst>
          </p:cNvPr>
          <p:cNvSpPr/>
          <p:nvPr/>
        </p:nvSpPr>
        <p:spPr>
          <a:xfrm>
            <a:off x="-1" y="1247023"/>
            <a:ext cx="1416051" cy="288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2">
            <a:extLst>
              <a:ext uri="{FF2B5EF4-FFF2-40B4-BE49-F238E27FC236}">
                <a16:creationId xmlns:a16="http://schemas.microsoft.com/office/drawing/2014/main" id="{4EAC7A5B-DA40-9875-3329-41E0374BE3E4}"/>
              </a:ext>
            </a:extLst>
          </p:cNvPr>
          <p:cNvSpPr txBox="1"/>
          <p:nvPr/>
        </p:nvSpPr>
        <p:spPr>
          <a:xfrm>
            <a:off x="371476" y="1243826"/>
            <a:ext cx="7210424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tx2"/>
                </a:solidFill>
                <a:latin typeface="Calibri" panose="020F0502020204030204"/>
              </a:rPr>
              <a:t>Examples of causes </a:t>
            </a:r>
            <a:r>
              <a:rPr lang="en-US" sz="2000" dirty="0">
                <a:solidFill>
                  <a:schemeClr val="tx2"/>
                </a:solidFill>
                <a:latin typeface="Calibri" panose="020F0502020204030204"/>
              </a:rPr>
              <a:t>for immunosuppression and immunodeficiency</a:t>
            </a:r>
          </a:p>
        </p:txBody>
      </p:sp>
      <p:sp>
        <p:nvSpPr>
          <p:cNvPr id="20" name="Rectangle 34">
            <a:extLst>
              <a:ext uri="{FF2B5EF4-FFF2-40B4-BE49-F238E27FC236}">
                <a16:creationId xmlns:a16="http://schemas.microsoft.com/office/drawing/2014/main" id="{450921C7-713F-F624-8BC6-7B810D82CF10}"/>
              </a:ext>
            </a:extLst>
          </p:cNvPr>
          <p:cNvSpPr/>
          <p:nvPr/>
        </p:nvSpPr>
        <p:spPr>
          <a:xfrm>
            <a:off x="1399047" y="5066100"/>
            <a:ext cx="9393906" cy="536332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Patients receiving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immunosuppressants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requiring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chemotherapy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primary immune deficiency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r>
              <a:rPr kumimoji="0" lang="en-US" sz="160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 on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hemodialysis are predisposed to infections</a:t>
            </a:r>
            <a:r>
              <a:rPr kumimoji="0" lang="en-US" sz="160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37DE53D3-C808-E881-FB75-2B74D9EDA283}"/>
              </a:ext>
            </a:extLst>
          </p:cNvPr>
          <p:cNvSpPr txBox="1">
            <a:spLocks/>
          </p:cNvSpPr>
          <p:nvPr/>
        </p:nvSpPr>
        <p:spPr>
          <a:xfrm>
            <a:off x="726530" y="1962544"/>
            <a:ext cx="3477533" cy="856122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195263" indent="-195263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44500" indent="-2317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0713" indent="-1682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81050" indent="-1682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68375" indent="-17780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150000"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Auto-immune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diseases </a:t>
            </a:r>
            <a:b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and solid-organ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transplants</a:t>
            </a:r>
            <a:r>
              <a:rPr kumimoji="0" lang="en-US" sz="160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1,2</a:t>
            </a:r>
          </a:p>
          <a:p>
            <a:pPr marL="0" indent="0" algn="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ct val="150000"/>
              <a:buNone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Lifelong immunosuppression</a:t>
            </a:r>
            <a:r>
              <a:rPr kumimoji="0" lang="en-US" sz="120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</a:t>
            </a:r>
            <a:b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leading to increased rates of viral RTIs</a:t>
            </a:r>
            <a:r>
              <a:rPr kumimoji="0" lang="en-US" sz="120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E43F770F-8F4A-63C0-B3A5-37428DD5FB1F}"/>
              </a:ext>
            </a:extLst>
          </p:cNvPr>
          <p:cNvSpPr txBox="1">
            <a:spLocks/>
          </p:cNvSpPr>
          <p:nvPr/>
        </p:nvSpPr>
        <p:spPr>
          <a:xfrm>
            <a:off x="629700" y="3534982"/>
            <a:ext cx="3306069" cy="610882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195263" indent="-195263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44500" indent="-2317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0713" indent="-1682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81050" indent="-1682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68375" indent="-17780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Pct val="150000"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64183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Chemotherapy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C64183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</a:t>
            </a:r>
          </a:p>
          <a:p>
            <a:pPr marL="0" marR="0" lvl="0" indent="0" algn="r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Pct val="150000"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Chemotherapy-induced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immune defects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66" name="Text Placeholder 4">
            <a:extLst>
              <a:ext uri="{FF2B5EF4-FFF2-40B4-BE49-F238E27FC236}">
                <a16:creationId xmlns:a16="http://schemas.microsoft.com/office/drawing/2014/main" id="{C60E97E8-05D6-887C-309A-FC0496CDD44F}"/>
              </a:ext>
            </a:extLst>
          </p:cNvPr>
          <p:cNvSpPr txBox="1">
            <a:spLocks/>
          </p:cNvSpPr>
          <p:nvPr/>
        </p:nvSpPr>
        <p:spPr>
          <a:xfrm>
            <a:off x="7987936" y="1962544"/>
            <a:ext cx="3061064" cy="44147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195263" indent="-195263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44500" indent="-2317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0713" indent="-1682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81050" indent="-1682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68375" indent="-17780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Pct val="150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End-stage renal disease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64183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hemodialysis</a:t>
            </a:r>
            <a:r>
              <a:rPr lang="en-US" sz="1600" baseline="30000" dirty="0">
                <a:solidFill>
                  <a:srgbClr val="000000"/>
                </a:solidFill>
                <a:latin typeface="Calibri" panose="020F0502020204030204"/>
              </a:rPr>
              <a:t>5</a:t>
            </a:r>
            <a:endParaRPr kumimoji="0" lang="en-US" sz="16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Pct val="150000"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Hemodialysis plus immune system disturbances increase susceptibility to infection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71" name="Text Placeholder 4">
            <a:extLst>
              <a:ext uri="{FF2B5EF4-FFF2-40B4-BE49-F238E27FC236}">
                <a16:creationId xmlns:a16="http://schemas.microsoft.com/office/drawing/2014/main" id="{219F4919-7897-EC37-AF89-DF99469B1049}"/>
              </a:ext>
            </a:extLst>
          </p:cNvPr>
          <p:cNvSpPr txBox="1">
            <a:spLocks/>
          </p:cNvSpPr>
          <p:nvPr/>
        </p:nvSpPr>
        <p:spPr>
          <a:xfrm>
            <a:off x="8210180" y="3534778"/>
            <a:ext cx="2615471" cy="772298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195263" indent="-195263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44500" indent="-2317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0713" indent="-1682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81050" indent="-168275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68375" indent="-177800" algn="l" defTabSz="914400" rtl="0" eaLnBrk="1" latinLnBrk="0" hangingPunct="1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ct val="150000"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Primary immune deficiency</a:t>
            </a:r>
            <a:r>
              <a:rPr kumimoji="0" lang="en-US" sz="1600" i="0" u="none" strike="noStrike" kern="1200" cap="none" spc="0" normalizeH="0" baseline="3000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6</a:t>
            </a:r>
          </a:p>
          <a:p>
            <a:pPr marL="0" indent="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ct val="150000"/>
              <a:buNone/>
              <a:defRPr/>
            </a:pP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Immune system abnormalities</a:t>
            </a:r>
            <a:r>
              <a:rPr kumimoji="0" lang="en-US" sz="120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7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b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resulting in higher rate of RTIs despite antiretroviral therapy</a:t>
            </a:r>
            <a:r>
              <a:rPr kumimoji="0" lang="en-US" sz="120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8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E8F818D-6A4A-D91E-62EA-12BEEB057A8D}"/>
              </a:ext>
            </a:extLst>
          </p:cNvPr>
          <p:cNvGrpSpPr>
            <a:grpSpLocks noChangeAspect="1"/>
          </p:cNvGrpSpPr>
          <p:nvPr/>
        </p:nvGrpSpPr>
        <p:grpSpPr>
          <a:xfrm>
            <a:off x="11286509" y="570808"/>
            <a:ext cx="675719" cy="563957"/>
            <a:chOff x="2380896" y="-2724761"/>
            <a:chExt cx="848822" cy="708430"/>
          </a:xfrm>
          <a:solidFill>
            <a:schemeClr val="accent1">
              <a:lumMod val="75000"/>
            </a:schemeClr>
          </a:solidFill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95EDB1C-55F1-AFC5-FA32-42BF9016FF22}"/>
                </a:ext>
              </a:extLst>
            </p:cNvPr>
            <p:cNvGrpSpPr/>
            <p:nvPr/>
          </p:nvGrpSpPr>
          <p:grpSpPr>
            <a:xfrm>
              <a:off x="2380896" y="-2724761"/>
              <a:ext cx="660906" cy="578028"/>
              <a:chOff x="1306390" y="2585095"/>
              <a:chExt cx="951391" cy="832084"/>
            </a:xfrm>
            <a:grpFill/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8D3059C5-640C-3856-CF8B-96F9EAD612BD}"/>
                  </a:ext>
                </a:extLst>
              </p:cNvPr>
              <p:cNvGrpSpPr/>
              <p:nvPr/>
            </p:nvGrpSpPr>
            <p:grpSpPr>
              <a:xfrm>
                <a:off x="1306390" y="2864118"/>
                <a:ext cx="489386" cy="553061"/>
                <a:chOff x="6615193" y="4648120"/>
                <a:chExt cx="419251" cy="581657"/>
              </a:xfrm>
              <a:grpFill/>
            </p:grpSpPr>
            <p:sp>
              <p:nvSpPr>
                <p:cNvPr id="49" name="Rectangle: Rounded Corners 48">
                  <a:extLst>
                    <a:ext uri="{FF2B5EF4-FFF2-40B4-BE49-F238E27FC236}">
                      <a16:creationId xmlns:a16="http://schemas.microsoft.com/office/drawing/2014/main" id="{5E5833E0-3766-BFF4-B953-5BE5EDA0C351}"/>
                    </a:ext>
                  </a:extLst>
                </p:cNvPr>
                <p:cNvSpPr/>
                <p:nvPr/>
              </p:nvSpPr>
              <p:spPr>
                <a:xfrm rot="2543808">
                  <a:off x="6998444" y="4715862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Rectangle: Rounded Corners 49">
                  <a:extLst>
                    <a:ext uri="{FF2B5EF4-FFF2-40B4-BE49-F238E27FC236}">
                      <a16:creationId xmlns:a16="http://schemas.microsoft.com/office/drawing/2014/main" id="{4BA9FFA1-A1A6-CB33-F3B5-84A98DC100DE}"/>
                    </a:ext>
                  </a:extLst>
                </p:cNvPr>
                <p:cNvSpPr/>
                <p:nvPr/>
              </p:nvSpPr>
              <p:spPr>
                <a:xfrm rot="2543808">
                  <a:off x="69210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2E99F34F-0489-D364-AA04-2D0F74926402}"/>
                    </a:ext>
                  </a:extLst>
                </p:cNvPr>
                <p:cNvSpPr/>
                <p:nvPr/>
              </p:nvSpPr>
              <p:spPr>
                <a:xfrm>
                  <a:off x="6844867" y="4833777"/>
                  <a:ext cx="67112" cy="39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Rectangle: Rounded Corners 56">
                  <a:extLst>
                    <a:ext uri="{FF2B5EF4-FFF2-40B4-BE49-F238E27FC236}">
                      <a16:creationId xmlns:a16="http://schemas.microsoft.com/office/drawing/2014/main" id="{BBBD10EA-0867-88BE-6F63-8595A2D2E4FF}"/>
                    </a:ext>
                  </a:extLst>
                </p:cNvPr>
                <p:cNvSpPr/>
                <p:nvPr/>
              </p:nvSpPr>
              <p:spPr>
                <a:xfrm rot="18557453">
                  <a:off x="67482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Rectangle: Rounded Corners 58">
                  <a:extLst>
                    <a:ext uri="{FF2B5EF4-FFF2-40B4-BE49-F238E27FC236}">
                      <a16:creationId xmlns:a16="http://schemas.microsoft.com/office/drawing/2014/main" id="{7D7E0C9D-2D05-89C5-8A5C-50BBEAFD49E6}"/>
                    </a:ext>
                  </a:extLst>
                </p:cNvPr>
                <p:cNvSpPr/>
                <p:nvPr/>
              </p:nvSpPr>
              <p:spPr>
                <a:xfrm rot="18435845">
                  <a:off x="6705193" y="4720879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F318D849-2A4A-C8B2-AC92-B48EB998F842}"/>
                  </a:ext>
                </a:extLst>
              </p:cNvPr>
              <p:cNvGrpSpPr/>
              <p:nvPr/>
            </p:nvGrpSpPr>
            <p:grpSpPr>
              <a:xfrm>
                <a:off x="1641769" y="2585095"/>
                <a:ext cx="616012" cy="661456"/>
                <a:chOff x="6615193" y="4648120"/>
                <a:chExt cx="419251" cy="581657"/>
              </a:xfrm>
              <a:grpFill/>
            </p:grpSpPr>
            <p:sp>
              <p:nvSpPr>
                <p:cNvPr id="15" name="Rectangle: Rounded Corners 14">
                  <a:extLst>
                    <a:ext uri="{FF2B5EF4-FFF2-40B4-BE49-F238E27FC236}">
                      <a16:creationId xmlns:a16="http://schemas.microsoft.com/office/drawing/2014/main" id="{E1120AC6-1F8A-C144-56B5-FCB7A8EA71C6}"/>
                    </a:ext>
                  </a:extLst>
                </p:cNvPr>
                <p:cNvSpPr/>
                <p:nvPr/>
              </p:nvSpPr>
              <p:spPr>
                <a:xfrm rot="2543808">
                  <a:off x="6998444" y="4715862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163A4696-4807-DEBA-D94B-449503880184}"/>
                    </a:ext>
                  </a:extLst>
                </p:cNvPr>
                <p:cNvSpPr/>
                <p:nvPr/>
              </p:nvSpPr>
              <p:spPr>
                <a:xfrm rot="2543808">
                  <a:off x="69210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477396B8-1A70-DACE-D9F9-7E85AB8D3CAD}"/>
                    </a:ext>
                  </a:extLst>
                </p:cNvPr>
                <p:cNvSpPr/>
                <p:nvPr/>
              </p:nvSpPr>
              <p:spPr>
                <a:xfrm>
                  <a:off x="6844867" y="4833777"/>
                  <a:ext cx="67112" cy="39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6B2BE4A5-53CD-1E8E-234A-57385A17A2CF}"/>
                    </a:ext>
                  </a:extLst>
                </p:cNvPr>
                <p:cNvSpPr/>
                <p:nvPr/>
              </p:nvSpPr>
              <p:spPr>
                <a:xfrm rot="18557453">
                  <a:off x="67482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Rectangle: Rounded Corners 47">
                  <a:extLst>
                    <a:ext uri="{FF2B5EF4-FFF2-40B4-BE49-F238E27FC236}">
                      <a16:creationId xmlns:a16="http://schemas.microsoft.com/office/drawing/2014/main" id="{E687E995-55AB-961F-F4D8-EB09A7F7C86C}"/>
                    </a:ext>
                  </a:extLst>
                </p:cNvPr>
                <p:cNvSpPr/>
                <p:nvPr/>
              </p:nvSpPr>
              <p:spPr>
                <a:xfrm rot="18435845">
                  <a:off x="6705193" y="4720879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6" name="Arrow: Down 5">
              <a:extLst>
                <a:ext uri="{FF2B5EF4-FFF2-40B4-BE49-F238E27FC236}">
                  <a16:creationId xmlns:a16="http://schemas.microsoft.com/office/drawing/2014/main" id="{E24CB4B7-5A10-4C72-8390-302593EA98F7}"/>
                </a:ext>
              </a:extLst>
            </p:cNvPr>
            <p:cNvSpPr/>
            <p:nvPr/>
          </p:nvSpPr>
          <p:spPr>
            <a:xfrm>
              <a:off x="2922891" y="-2372787"/>
              <a:ext cx="306827" cy="356456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0" name="TextBox 138">
            <a:extLst>
              <a:ext uri="{FF2B5EF4-FFF2-40B4-BE49-F238E27FC236}">
                <a16:creationId xmlns:a16="http://schemas.microsoft.com/office/drawing/2014/main" id="{01AD0560-B7CE-9D05-29A9-8D6B6508BA1F}"/>
              </a:ext>
            </a:extLst>
          </p:cNvPr>
          <p:cNvSpPr txBox="1"/>
          <p:nvPr/>
        </p:nvSpPr>
        <p:spPr>
          <a:xfrm>
            <a:off x="11229795" y="287001"/>
            <a:ext cx="785471" cy="2742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0" cap="none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Immuno-</a:t>
            </a:r>
            <a:br>
              <a:rPr kumimoji="0" lang="en-GB" sz="1100" i="0" u="none" strike="noStrike" kern="0" cap="none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</a:br>
            <a:r>
              <a:rPr kumimoji="0" lang="en-GB" sz="1100" i="0" u="none" strike="noStrike" kern="0" cap="none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compromised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1274E121-8B88-B5E3-8AFF-6E94C668B3DC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Figura a mano libera: forma 77">
            <a:extLst>
              <a:ext uri="{FF2B5EF4-FFF2-40B4-BE49-F238E27FC236}">
                <a16:creationId xmlns:a16="http://schemas.microsoft.com/office/drawing/2014/main" id="{E8FBAA3E-A624-14A0-8FF3-6FA483AA89F3}"/>
              </a:ext>
            </a:extLst>
          </p:cNvPr>
          <p:cNvSpPr/>
          <p:nvPr/>
        </p:nvSpPr>
        <p:spPr>
          <a:xfrm>
            <a:off x="4323080" y="2072097"/>
            <a:ext cx="898588" cy="610797"/>
          </a:xfrm>
          <a:custGeom>
            <a:avLst/>
            <a:gdLst>
              <a:gd name="connsiteX0" fmla="*/ 0 w 1536700"/>
              <a:gd name="connsiteY0" fmla="*/ 0 h 527050"/>
              <a:gd name="connsiteX1" fmla="*/ 603250 w 1536700"/>
              <a:gd name="connsiteY1" fmla="*/ 0 h 527050"/>
              <a:gd name="connsiteX2" fmla="*/ 1536700 w 1536700"/>
              <a:gd name="connsiteY2" fmla="*/ 527050 h 52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6700" h="527050">
                <a:moveTo>
                  <a:pt x="0" y="0"/>
                </a:moveTo>
                <a:lnTo>
                  <a:pt x="603250" y="0"/>
                </a:lnTo>
                <a:lnTo>
                  <a:pt x="1536700" y="527050"/>
                </a:lnTo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8" name="Figura a mano libera: forma 77">
            <a:extLst>
              <a:ext uri="{FF2B5EF4-FFF2-40B4-BE49-F238E27FC236}">
                <a16:creationId xmlns:a16="http://schemas.microsoft.com/office/drawing/2014/main" id="{2B35B750-46F9-D143-7B7F-9364F8589433}"/>
              </a:ext>
            </a:extLst>
          </p:cNvPr>
          <p:cNvSpPr/>
          <p:nvPr/>
        </p:nvSpPr>
        <p:spPr>
          <a:xfrm flipV="1">
            <a:off x="4059985" y="3480348"/>
            <a:ext cx="898588" cy="321900"/>
          </a:xfrm>
          <a:custGeom>
            <a:avLst/>
            <a:gdLst>
              <a:gd name="connsiteX0" fmla="*/ 0 w 1536700"/>
              <a:gd name="connsiteY0" fmla="*/ 0 h 527050"/>
              <a:gd name="connsiteX1" fmla="*/ 603250 w 1536700"/>
              <a:gd name="connsiteY1" fmla="*/ 0 h 527050"/>
              <a:gd name="connsiteX2" fmla="*/ 1536700 w 1536700"/>
              <a:gd name="connsiteY2" fmla="*/ 527050 h 52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6700" h="527050">
                <a:moveTo>
                  <a:pt x="0" y="0"/>
                </a:moveTo>
                <a:lnTo>
                  <a:pt x="603250" y="0"/>
                </a:lnTo>
                <a:lnTo>
                  <a:pt x="1536700" y="527050"/>
                </a:lnTo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7" name="Figura a mano libera: forma 77">
            <a:extLst>
              <a:ext uri="{FF2B5EF4-FFF2-40B4-BE49-F238E27FC236}">
                <a16:creationId xmlns:a16="http://schemas.microsoft.com/office/drawing/2014/main" id="{0D78F4D4-F9DD-C2B5-CF18-EDB96790898D}"/>
              </a:ext>
            </a:extLst>
          </p:cNvPr>
          <p:cNvSpPr/>
          <p:nvPr/>
        </p:nvSpPr>
        <p:spPr>
          <a:xfrm flipH="1">
            <a:off x="6970331" y="2072097"/>
            <a:ext cx="898588" cy="610797"/>
          </a:xfrm>
          <a:custGeom>
            <a:avLst/>
            <a:gdLst>
              <a:gd name="connsiteX0" fmla="*/ 0 w 1536700"/>
              <a:gd name="connsiteY0" fmla="*/ 0 h 527050"/>
              <a:gd name="connsiteX1" fmla="*/ 603250 w 1536700"/>
              <a:gd name="connsiteY1" fmla="*/ 0 h 527050"/>
              <a:gd name="connsiteX2" fmla="*/ 1536700 w 1536700"/>
              <a:gd name="connsiteY2" fmla="*/ 527050 h 52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6700" h="527050">
                <a:moveTo>
                  <a:pt x="0" y="0"/>
                </a:moveTo>
                <a:lnTo>
                  <a:pt x="603250" y="0"/>
                </a:lnTo>
                <a:lnTo>
                  <a:pt x="1536700" y="527050"/>
                </a:lnTo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Figura a mano libera: forma 77">
            <a:extLst>
              <a:ext uri="{FF2B5EF4-FFF2-40B4-BE49-F238E27FC236}">
                <a16:creationId xmlns:a16="http://schemas.microsoft.com/office/drawing/2014/main" id="{67BB6805-BC0F-A2CD-569C-F61A2CDD8D4C}"/>
              </a:ext>
            </a:extLst>
          </p:cNvPr>
          <p:cNvSpPr/>
          <p:nvPr/>
        </p:nvSpPr>
        <p:spPr>
          <a:xfrm flipH="1" flipV="1">
            <a:off x="7233426" y="3480348"/>
            <a:ext cx="898588" cy="321900"/>
          </a:xfrm>
          <a:custGeom>
            <a:avLst/>
            <a:gdLst>
              <a:gd name="connsiteX0" fmla="*/ 0 w 1536700"/>
              <a:gd name="connsiteY0" fmla="*/ 0 h 527050"/>
              <a:gd name="connsiteX1" fmla="*/ 603250 w 1536700"/>
              <a:gd name="connsiteY1" fmla="*/ 0 h 527050"/>
              <a:gd name="connsiteX2" fmla="*/ 1536700 w 1536700"/>
              <a:gd name="connsiteY2" fmla="*/ 527050 h 52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6700" h="527050">
                <a:moveTo>
                  <a:pt x="0" y="0"/>
                </a:moveTo>
                <a:lnTo>
                  <a:pt x="603250" y="0"/>
                </a:lnTo>
                <a:lnTo>
                  <a:pt x="1536700" y="527050"/>
                </a:lnTo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53244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33F5D5E1-3AC4-1B66-E4A0-A0ACAAE63DA6}"/>
              </a:ext>
            </a:extLst>
          </p:cNvPr>
          <p:cNvSpPr txBox="1">
            <a:spLocks/>
          </p:cNvSpPr>
          <p:nvPr/>
        </p:nvSpPr>
        <p:spPr>
          <a:xfrm>
            <a:off x="1018123" y="5228073"/>
            <a:ext cx="5040000" cy="739471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1600">
                <a:solidFill>
                  <a:schemeClr val="accent6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1400" dirty="0"/>
              <a:t>OM-85 significantly reduced the duration of RTIs, in patients with chronic glomerulonephritis and nephrotic syndrome, under corticosteroids and/or immunosuppressants versus controls*</a:t>
            </a:r>
            <a:r>
              <a:rPr lang="en-GB" sz="1400" baseline="30000" dirty="0"/>
              <a:t>1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E0116E4A-9883-62A4-8D10-50DDE36B745A}"/>
              </a:ext>
            </a:extLst>
          </p:cNvPr>
          <p:cNvSpPr txBox="1">
            <a:spLocks/>
          </p:cNvSpPr>
          <p:nvPr/>
        </p:nvSpPr>
        <p:spPr>
          <a:xfrm>
            <a:off x="6746692" y="5203853"/>
            <a:ext cx="5040000" cy="764669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1600">
                <a:solidFill>
                  <a:schemeClr val="accent6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1400" dirty="0"/>
              <a:t>OM-85 significantly increased the proportion of patients remaining free of RTIs over the</a:t>
            </a:r>
          </a:p>
          <a:p>
            <a:r>
              <a:rPr lang="en-GB" sz="1400" dirty="0"/>
              <a:t>24-week study compared to placebo</a:t>
            </a:r>
            <a:r>
              <a:rPr lang="en-GB" sz="1400" baseline="30000" dirty="0"/>
              <a:t>2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E22F01F2-5FAC-62D0-94D5-19B9D598C2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6100988"/>
              </p:ext>
            </p:extLst>
          </p:nvPr>
        </p:nvGraphicFramePr>
        <p:xfrm>
          <a:off x="371476" y="1954960"/>
          <a:ext cx="5735638" cy="2913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1" name="Rectangle 30">
            <a:extLst>
              <a:ext uri="{FF2B5EF4-FFF2-40B4-BE49-F238E27FC236}">
                <a16:creationId xmlns:a16="http://schemas.microsoft.com/office/drawing/2014/main" id="{BD7CA3BE-9268-9BC0-7222-71DCAED59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5047" y="2983865"/>
            <a:ext cx="436018" cy="371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7200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-53%</a:t>
            </a:r>
          </a:p>
          <a:p>
            <a:pPr marL="0" marR="0" lvl="0" indent="0" algn="ctr" defTabSz="914400" rtl="0" eaLnBrk="0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0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(P&lt;0.01)</a:t>
            </a:r>
            <a:endParaRPr kumimoji="0" lang="fr-FR" sz="10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ADFFF70-0C8D-ADBD-6662-120F7CADF3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5269" y="2610183"/>
            <a:ext cx="368691" cy="371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7200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</a:rPr>
              <a:t>-37%</a:t>
            </a:r>
          </a:p>
          <a:p>
            <a:pPr marL="0" marR="0" lvl="0" indent="0" algn="ctr" defTabSz="914400" rtl="0" eaLnBrk="0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0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</a:rPr>
              <a:t>(</a:t>
            </a:r>
            <a:r>
              <a:rPr lang="fr-CH" sz="1000" dirty="0">
                <a:solidFill>
                  <a:schemeClr val="accent6"/>
                </a:solidFill>
                <a:latin typeface="Calibri" panose="020F0502020204030204"/>
              </a:rPr>
              <a:t>NS</a:t>
            </a:r>
            <a:r>
              <a:rPr kumimoji="0" lang="fr-CH" sz="10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</a:rPr>
              <a:t>)</a:t>
            </a:r>
            <a:endParaRPr kumimoji="0" lang="fr-FR" sz="10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libri" panose="020F0502020204030204"/>
            </a:endParaRPr>
          </a:p>
        </p:txBody>
      </p:sp>
      <p:graphicFrame>
        <p:nvGraphicFramePr>
          <p:cNvPr id="42" name="Chart 41">
            <a:extLst>
              <a:ext uri="{FF2B5EF4-FFF2-40B4-BE49-F238E27FC236}">
                <a16:creationId xmlns:a16="http://schemas.microsoft.com/office/drawing/2014/main" id="{C675DC5A-21CB-4E90-370C-657CE2BA66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82450"/>
              </p:ext>
            </p:extLst>
          </p:nvPr>
        </p:nvGraphicFramePr>
        <p:xfrm>
          <a:off x="6107114" y="1808112"/>
          <a:ext cx="5713409" cy="3060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6" name="Rectangle 45">
            <a:extLst>
              <a:ext uri="{FF2B5EF4-FFF2-40B4-BE49-F238E27FC236}">
                <a16:creationId xmlns:a16="http://schemas.microsoft.com/office/drawing/2014/main" id="{8D866FEF-1CC9-D32D-3F86-60D5E9A1F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08626" y="2180957"/>
            <a:ext cx="436018" cy="371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7200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+32%</a:t>
            </a:r>
          </a:p>
          <a:p>
            <a:pPr marL="0" marR="0" lvl="0" indent="0" algn="ctr" defTabSz="914400" rtl="0" eaLnBrk="0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0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(P&lt;0.01)</a:t>
            </a:r>
            <a:endParaRPr kumimoji="0" lang="fr-FR" sz="10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itolo 25">
            <a:extLst>
              <a:ext uri="{FF2B5EF4-FFF2-40B4-BE49-F238E27FC236}">
                <a16:creationId xmlns:a16="http://schemas.microsoft.com/office/drawing/2014/main" id="{5D9441CC-7000-6C0F-5AF6-25D3C0757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Prophylactic treatment with OM-85 was effective in improving RTI </a:t>
            </a:r>
            <a:br>
              <a:rPr lang="en-US" dirty="0"/>
            </a:br>
            <a:r>
              <a:rPr lang="en-US" dirty="0"/>
              <a:t>outcomes in patients presenting immunosuppression</a:t>
            </a:r>
            <a:endParaRPr lang="it-IT" dirty="0"/>
          </a:p>
        </p:txBody>
      </p:sp>
      <p:sp>
        <p:nvSpPr>
          <p:cNvPr id="28" name="Segnaposto testo 27">
            <a:extLst>
              <a:ext uri="{FF2B5EF4-FFF2-40B4-BE49-F238E27FC236}">
                <a16:creationId xmlns:a16="http://schemas.microsoft.com/office/drawing/2014/main" id="{1EDF1FE5-F0EC-6905-CF5D-BC4CA44F9CF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it-IT" dirty="0"/>
              <a:t>*Control group </a:t>
            </a:r>
            <a:r>
              <a:rPr lang="it-IT" dirty="0" err="1"/>
              <a:t>received</a:t>
            </a:r>
            <a:r>
              <a:rPr lang="it-IT" dirty="0"/>
              <a:t> </a:t>
            </a:r>
            <a:r>
              <a:rPr lang="it-IT" dirty="0" err="1"/>
              <a:t>only</a:t>
            </a:r>
            <a:r>
              <a:rPr lang="it-IT" dirty="0"/>
              <a:t> </a:t>
            </a:r>
            <a:r>
              <a:rPr lang="it-IT" dirty="0" err="1"/>
              <a:t>immunosuppressant</a:t>
            </a:r>
            <a:r>
              <a:rPr lang="it-IT" dirty="0"/>
              <a:t> and/or </a:t>
            </a:r>
            <a:r>
              <a:rPr lang="it-IT" dirty="0" err="1"/>
              <a:t>corticosteroid</a:t>
            </a:r>
            <a:r>
              <a:rPr lang="it-IT" dirty="0"/>
              <a:t> therapies.</a:t>
            </a:r>
          </a:p>
          <a:p>
            <a:r>
              <a:rPr lang="it-IT" dirty="0"/>
              <a:t>NS,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significant</a:t>
            </a:r>
            <a:r>
              <a:rPr lang="it-IT" dirty="0"/>
              <a:t>; RTI, </a:t>
            </a:r>
            <a:r>
              <a:rPr lang="it-IT" dirty="0" err="1"/>
              <a:t>respiratory</a:t>
            </a:r>
            <a:r>
              <a:rPr lang="it-IT" dirty="0"/>
              <a:t> </a:t>
            </a:r>
            <a:r>
              <a:rPr lang="it-IT" dirty="0" err="1"/>
              <a:t>tract</a:t>
            </a:r>
            <a:r>
              <a:rPr lang="it-IT" dirty="0"/>
              <a:t> </a:t>
            </a:r>
            <a:r>
              <a:rPr lang="it-IT" dirty="0" err="1"/>
              <a:t>infection</a:t>
            </a:r>
            <a:r>
              <a:rPr lang="it-IT" dirty="0"/>
              <a:t>.</a:t>
            </a:r>
          </a:p>
          <a:p>
            <a:r>
              <a:rPr lang="it-IT" dirty="0"/>
              <a:t>1. Zhang M, et al. </a:t>
            </a:r>
            <a:r>
              <a:rPr lang="it-IT" dirty="0" err="1"/>
              <a:t>Hum</a:t>
            </a:r>
            <a:r>
              <a:rPr lang="it-IT" dirty="0"/>
              <a:t> </a:t>
            </a:r>
            <a:r>
              <a:rPr lang="it-IT" dirty="0" err="1"/>
              <a:t>Vaccin</a:t>
            </a:r>
            <a:r>
              <a:rPr lang="it-IT" dirty="0"/>
              <a:t> </a:t>
            </a:r>
            <a:r>
              <a:rPr lang="it-IT" dirty="0" err="1"/>
              <a:t>Immunother</a:t>
            </a:r>
            <a:r>
              <a:rPr lang="it-IT" dirty="0"/>
              <a:t>. 2012; 8:1802-1807. 2. </a:t>
            </a:r>
            <a:r>
              <a:rPr lang="it-IT" dirty="0" err="1"/>
              <a:t>Tielemans</a:t>
            </a:r>
            <a:r>
              <a:rPr lang="it-IT" dirty="0"/>
              <a:t> C, et al. Clinical </a:t>
            </a:r>
            <a:r>
              <a:rPr lang="it-IT" dirty="0" err="1"/>
              <a:t>Nephrology</a:t>
            </a:r>
            <a:r>
              <a:rPr lang="it-IT" dirty="0"/>
              <a:t>. 1999;51:153-160.</a:t>
            </a: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6DDE51C7-F694-FF6A-52F2-F0046EE216B0}"/>
              </a:ext>
            </a:extLst>
          </p:cNvPr>
          <p:cNvSpPr/>
          <p:nvPr/>
        </p:nvSpPr>
        <p:spPr>
          <a:xfrm>
            <a:off x="-1" y="1272569"/>
            <a:ext cx="1416051" cy="540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Content Placeholder 5">
            <a:extLst>
              <a:ext uri="{FF2B5EF4-FFF2-40B4-BE49-F238E27FC236}">
                <a16:creationId xmlns:a16="http://schemas.microsoft.com/office/drawing/2014/main" id="{8AAAA1D3-45AD-058B-7589-CDAF385819F9}"/>
              </a:ext>
            </a:extLst>
          </p:cNvPr>
          <p:cNvSpPr txBox="1">
            <a:spLocks/>
          </p:cNvSpPr>
          <p:nvPr/>
        </p:nvSpPr>
        <p:spPr>
          <a:xfrm>
            <a:off x="371475" y="1309513"/>
            <a:ext cx="5364163" cy="498598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Autoimmune nephrosis patients receiving immunosuppressant/corticosteroid therapies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20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8" name="Rettangolo 57">
            <a:extLst>
              <a:ext uri="{FF2B5EF4-FFF2-40B4-BE49-F238E27FC236}">
                <a16:creationId xmlns:a16="http://schemas.microsoft.com/office/drawing/2014/main" id="{AC207B5A-F7A9-C326-25C1-096F98BAC815}"/>
              </a:ext>
            </a:extLst>
          </p:cNvPr>
          <p:cNvSpPr/>
          <p:nvPr/>
        </p:nvSpPr>
        <p:spPr>
          <a:xfrm>
            <a:off x="6096000" y="1272569"/>
            <a:ext cx="1416051" cy="540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Content Placeholder 5">
            <a:extLst>
              <a:ext uri="{FF2B5EF4-FFF2-40B4-BE49-F238E27FC236}">
                <a16:creationId xmlns:a16="http://schemas.microsoft.com/office/drawing/2014/main" id="{CD58DB56-1071-0628-D1AF-6A52C3E3B3D2}"/>
              </a:ext>
            </a:extLst>
          </p:cNvPr>
          <p:cNvSpPr txBox="1">
            <a:spLocks/>
          </p:cNvSpPr>
          <p:nvPr/>
        </p:nvSpPr>
        <p:spPr>
          <a:xfrm>
            <a:off x="6467476" y="1309513"/>
            <a:ext cx="5364163" cy="498598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Hemodialysis patients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</a:p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(2–4 weekly dialysis sessions for at least one year)</a:t>
            </a:r>
            <a:endParaRPr kumimoji="0" lang="en-GB" sz="20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443B66AA-4AEB-1D2A-7FE1-DD475DBFE196}"/>
              </a:ext>
            </a:extLst>
          </p:cNvPr>
          <p:cNvSpPr txBox="1"/>
          <p:nvPr/>
        </p:nvSpPr>
        <p:spPr>
          <a:xfrm rot="16200000">
            <a:off x="-379888" y="3104819"/>
            <a:ext cx="2160588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accent6"/>
                </a:solidFill>
              </a:rPr>
              <a:t>% of patient with RTI days</a:t>
            </a:r>
            <a:endParaRPr lang="en-GB" sz="1400" dirty="0">
              <a:solidFill>
                <a:schemeClr val="accent6"/>
              </a:solidFill>
            </a:endParaRPr>
          </a:p>
        </p:txBody>
      </p:sp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A2A4ED7F-7BC8-5DE9-102B-A0174A548C34}"/>
              </a:ext>
            </a:extLst>
          </p:cNvPr>
          <p:cNvSpPr txBox="1"/>
          <p:nvPr/>
        </p:nvSpPr>
        <p:spPr>
          <a:xfrm rot="16200000">
            <a:off x="5372373" y="3104819"/>
            <a:ext cx="2160588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accent6"/>
                </a:solidFill>
              </a:rPr>
              <a:t>RTI-free patients</a:t>
            </a:r>
            <a:endParaRPr lang="en-GB" sz="1400" dirty="0">
              <a:solidFill>
                <a:schemeClr val="accent6"/>
              </a:solidFill>
            </a:endParaRPr>
          </a:p>
        </p:txBody>
      </p:sp>
      <p:grpSp>
        <p:nvGrpSpPr>
          <p:cNvPr id="62" name="LEGENDA">
            <a:extLst>
              <a:ext uri="{FF2B5EF4-FFF2-40B4-BE49-F238E27FC236}">
                <a16:creationId xmlns:a16="http://schemas.microsoft.com/office/drawing/2014/main" id="{AEA6012D-1A89-D9D1-C0B3-E20AA577E7B9}"/>
              </a:ext>
            </a:extLst>
          </p:cNvPr>
          <p:cNvGrpSpPr/>
          <p:nvPr/>
        </p:nvGrpSpPr>
        <p:grpSpPr>
          <a:xfrm>
            <a:off x="2389124" y="4821059"/>
            <a:ext cx="1384489" cy="108000"/>
            <a:chOff x="4540019" y="5899101"/>
            <a:chExt cx="1384489" cy="108000"/>
          </a:xfrm>
        </p:grpSpPr>
        <p:sp>
          <p:nvSpPr>
            <p:cNvPr id="63" name="TextBox 13">
              <a:extLst>
                <a:ext uri="{FF2B5EF4-FFF2-40B4-BE49-F238E27FC236}">
                  <a16:creationId xmlns:a16="http://schemas.microsoft.com/office/drawing/2014/main" id="{A0DE2158-EF1B-A019-5C06-C246770E7028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540019" y="5899101"/>
              <a:ext cx="108000" cy="108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Control (n=15)</a:t>
              </a:r>
            </a:p>
          </p:txBody>
        </p:sp>
        <p:sp>
          <p:nvSpPr>
            <p:cNvPr id="64" name="TextBox 12">
              <a:extLst>
                <a:ext uri="{FF2B5EF4-FFF2-40B4-BE49-F238E27FC236}">
                  <a16:creationId xmlns:a16="http://schemas.microsoft.com/office/drawing/2014/main" id="{AFF16112-1A9A-B1EF-6F05-5EC8A1EF9F84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5816508" y="5899101"/>
              <a:ext cx="108000" cy="10800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OM-85 (n=16)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2FEEC0F-2683-031D-B305-440176221BCB}"/>
              </a:ext>
            </a:extLst>
          </p:cNvPr>
          <p:cNvGrpSpPr>
            <a:grpSpLocks noChangeAspect="1"/>
          </p:cNvGrpSpPr>
          <p:nvPr/>
        </p:nvGrpSpPr>
        <p:grpSpPr>
          <a:xfrm>
            <a:off x="11286509" y="570808"/>
            <a:ext cx="675719" cy="563957"/>
            <a:chOff x="2380896" y="-2724761"/>
            <a:chExt cx="848822" cy="708430"/>
          </a:xfrm>
          <a:solidFill>
            <a:schemeClr val="accent1">
              <a:lumMod val="75000"/>
            </a:schemeClr>
          </a:solidFill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E78F455-ADAA-D4BE-885B-D9D8BA8BAD31}"/>
                </a:ext>
              </a:extLst>
            </p:cNvPr>
            <p:cNvGrpSpPr/>
            <p:nvPr/>
          </p:nvGrpSpPr>
          <p:grpSpPr>
            <a:xfrm>
              <a:off x="2380896" y="-2724761"/>
              <a:ext cx="660906" cy="578028"/>
              <a:chOff x="1306390" y="2585095"/>
              <a:chExt cx="951391" cy="832084"/>
            </a:xfrm>
            <a:grpFill/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E6F64BE-E864-4018-082A-24DA48756211}"/>
                  </a:ext>
                </a:extLst>
              </p:cNvPr>
              <p:cNvGrpSpPr/>
              <p:nvPr/>
            </p:nvGrpSpPr>
            <p:grpSpPr>
              <a:xfrm>
                <a:off x="1306390" y="2864118"/>
                <a:ext cx="489386" cy="553061"/>
                <a:chOff x="6615193" y="4648120"/>
                <a:chExt cx="419251" cy="581657"/>
              </a:xfrm>
              <a:grpFill/>
            </p:grpSpPr>
            <p:sp>
              <p:nvSpPr>
                <p:cNvPr id="23" name="Rectangle: Rounded Corners 22">
                  <a:extLst>
                    <a:ext uri="{FF2B5EF4-FFF2-40B4-BE49-F238E27FC236}">
                      <a16:creationId xmlns:a16="http://schemas.microsoft.com/office/drawing/2014/main" id="{C05FA761-30F7-7056-5AD5-984B755C5ACE}"/>
                    </a:ext>
                  </a:extLst>
                </p:cNvPr>
                <p:cNvSpPr/>
                <p:nvPr/>
              </p:nvSpPr>
              <p:spPr>
                <a:xfrm rot="2543808">
                  <a:off x="6998444" y="4715862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Rectangle: Rounded Corners 23">
                  <a:extLst>
                    <a:ext uri="{FF2B5EF4-FFF2-40B4-BE49-F238E27FC236}">
                      <a16:creationId xmlns:a16="http://schemas.microsoft.com/office/drawing/2014/main" id="{FF930450-2F3A-E661-6A73-E84545BB784B}"/>
                    </a:ext>
                  </a:extLst>
                </p:cNvPr>
                <p:cNvSpPr/>
                <p:nvPr/>
              </p:nvSpPr>
              <p:spPr>
                <a:xfrm rot="2543808">
                  <a:off x="69210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Rectangle: Rounded Corners 24">
                  <a:extLst>
                    <a:ext uri="{FF2B5EF4-FFF2-40B4-BE49-F238E27FC236}">
                      <a16:creationId xmlns:a16="http://schemas.microsoft.com/office/drawing/2014/main" id="{263E4937-EB63-533A-38CE-232E9D7E87B5}"/>
                    </a:ext>
                  </a:extLst>
                </p:cNvPr>
                <p:cNvSpPr/>
                <p:nvPr/>
              </p:nvSpPr>
              <p:spPr>
                <a:xfrm>
                  <a:off x="6844867" y="4833777"/>
                  <a:ext cx="67112" cy="39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5D73AF6C-9252-14FF-29EF-32CE4F55BB20}"/>
                    </a:ext>
                  </a:extLst>
                </p:cNvPr>
                <p:cNvSpPr/>
                <p:nvPr/>
              </p:nvSpPr>
              <p:spPr>
                <a:xfrm rot="18557453">
                  <a:off x="67482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Rectangle: Rounded Corners 31">
                  <a:extLst>
                    <a:ext uri="{FF2B5EF4-FFF2-40B4-BE49-F238E27FC236}">
                      <a16:creationId xmlns:a16="http://schemas.microsoft.com/office/drawing/2014/main" id="{8BBF8CB9-9E60-F87A-B066-37A105FB8432}"/>
                    </a:ext>
                  </a:extLst>
                </p:cNvPr>
                <p:cNvSpPr/>
                <p:nvPr/>
              </p:nvSpPr>
              <p:spPr>
                <a:xfrm rot="18435845">
                  <a:off x="6705193" y="4720879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883426F3-334B-BC6D-E87E-3EF1A14FF735}"/>
                  </a:ext>
                </a:extLst>
              </p:cNvPr>
              <p:cNvGrpSpPr/>
              <p:nvPr/>
            </p:nvGrpSpPr>
            <p:grpSpPr>
              <a:xfrm>
                <a:off x="1641769" y="2585095"/>
                <a:ext cx="616012" cy="661456"/>
                <a:chOff x="6615193" y="4648120"/>
                <a:chExt cx="419251" cy="581657"/>
              </a:xfrm>
              <a:grpFill/>
            </p:grpSpPr>
            <p:sp>
              <p:nvSpPr>
                <p:cNvPr id="18" name="Rectangle: Rounded Corners 17">
                  <a:extLst>
                    <a:ext uri="{FF2B5EF4-FFF2-40B4-BE49-F238E27FC236}">
                      <a16:creationId xmlns:a16="http://schemas.microsoft.com/office/drawing/2014/main" id="{0B666121-6678-AB1F-67DD-466BB812CF1E}"/>
                    </a:ext>
                  </a:extLst>
                </p:cNvPr>
                <p:cNvSpPr/>
                <p:nvPr/>
              </p:nvSpPr>
              <p:spPr>
                <a:xfrm rot="2543808">
                  <a:off x="6998444" y="4715862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Rectangle: Rounded Corners 18">
                  <a:extLst>
                    <a:ext uri="{FF2B5EF4-FFF2-40B4-BE49-F238E27FC236}">
                      <a16:creationId xmlns:a16="http://schemas.microsoft.com/office/drawing/2014/main" id="{364F51B6-56F3-FF0A-4B9D-641EB43089F6}"/>
                    </a:ext>
                  </a:extLst>
                </p:cNvPr>
                <p:cNvSpPr/>
                <p:nvPr/>
              </p:nvSpPr>
              <p:spPr>
                <a:xfrm rot="2543808">
                  <a:off x="69210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Rectangle: Rounded Corners 19">
                  <a:extLst>
                    <a:ext uri="{FF2B5EF4-FFF2-40B4-BE49-F238E27FC236}">
                      <a16:creationId xmlns:a16="http://schemas.microsoft.com/office/drawing/2014/main" id="{B61B0CC7-BE7F-2BC9-4686-BCA44651A9ED}"/>
                    </a:ext>
                  </a:extLst>
                </p:cNvPr>
                <p:cNvSpPr/>
                <p:nvPr/>
              </p:nvSpPr>
              <p:spPr>
                <a:xfrm>
                  <a:off x="6844867" y="4833777"/>
                  <a:ext cx="67112" cy="39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25C73332-F599-344A-BE56-E33ABEBEE60C}"/>
                    </a:ext>
                  </a:extLst>
                </p:cNvPr>
                <p:cNvSpPr/>
                <p:nvPr/>
              </p:nvSpPr>
              <p:spPr>
                <a:xfrm rot="18557453">
                  <a:off x="67482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99A01565-D8D2-82C0-A888-865018EAF537}"/>
                    </a:ext>
                  </a:extLst>
                </p:cNvPr>
                <p:cNvSpPr/>
                <p:nvPr/>
              </p:nvSpPr>
              <p:spPr>
                <a:xfrm rot="18435845">
                  <a:off x="6705193" y="4720879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2" name="Arrow: Down 11">
              <a:extLst>
                <a:ext uri="{FF2B5EF4-FFF2-40B4-BE49-F238E27FC236}">
                  <a16:creationId xmlns:a16="http://schemas.microsoft.com/office/drawing/2014/main" id="{3C84B872-0D66-A607-BA4C-63C7BF8AC7CE}"/>
                </a:ext>
              </a:extLst>
            </p:cNvPr>
            <p:cNvSpPr/>
            <p:nvPr/>
          </p:nvSpPr>
          <p:spPr>
            <a:xfrm>
              <a:off x="2922891" y="-2372787"/>
              <a:ext cx="306827" cy="356456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3" name="TextBox 138">
            <a:extLst>
              <a:ext uri="{FF2B5EF4-FFF2-40B4-BE49-F238E27FC236}">
                <a16:creationId xmlns:a16="http://schemas.microsoft.com/office/drawing/2014/main" id="{469C87E6-CB0A-7E00-83D9-A33B4CD2CBE1}"/>
              </a:ext>
            </a:extLst>
          </p:cNvPr>
          <p:cNvSpPr txBox="1"/>
          <p:nvPr/>
        </p:nvSpPr>
        <p:spPr>
          <a:xfrm>
            <a:off x="11229795" y="287001"/>
            <a:ext cx="785471" cy="2742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0" cap="none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Immuno-</a:t>
            </a:r>
            <a:br>
              <a:rPr kumimoji="0" lang="en-GB" sz="1100" i="0" u="none" strike="noStrike" kern="0" cap="none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</a:br>
            <a:r>
              <a:rPr kumimoji="0" lang="en-GB" sz="1100" i="0" u="none" strike="noStrike" kern="0" cap="none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compromised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88B1BB1-72F1-5B31-9582-E4D9717BF7FF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240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Connettore a gomito 22">
            <a:extLst>
              <a:ext uri="{FF2B5EF4-FFF2-40B4-BE49-F238E27FC236}">
                <a16:creationId xmlns:a16="http://schemas.microsoft.com/office/drawing/2014/main" id="{08600420-4813-16D3-2EEF-3E863162BFEB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3346450" y="3047756"/>
            <a:ext cx="330200" cy="845588"/>
          </a:xfrm>
          <a:prstGeom prst="bentConnector2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2">
            <a:extLst>
              <a:ext uri="{FF2B5EF4-FFF2-40B4-BE49-F238E27FC236}">
                <a16:creationId xmlns:a16="http://schemas.microsoft.com/office/drawing/2014/main" id="{5F35D9A5-144D-BC97-6539-3F9EDB177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Exposure to pollutants increases the risk of respiratory illnesses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139FBC79-B1E7-D19D-8958-D2D3E49922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007100"/>
            <a:ext cx="10183580" cy="722093"/>
          </a:xfrm>
        </p:spPr>
        <p:txBody>
          <a:bodyPr/>
          <a:lstStyle/>
          <a:p>
            <a:r>
              <a:rPr lang="it-IT" dirty="0"/>
              <a:t>Figure from </a:t>
            </a:r>
            <a:r>
              <a:rPr lang="it-IT" dirty="0" err="1"/>
              <a:t>Loaiza-Ceballos</a:t>
            </a:r>
            <a:r>
              <a:rPr lang="it-IT" dirty="0"/>
              <a:t> MC, et al. 2022.</a:t>
            </a:r>
            <a:r>
              <a:rPr lang="it-IT" baseline="30000" dirty="0"/>
              <a:t>1</a:t>
            </a:r>
            <a:r>
              <a:rPr lang="it-IT" dirty="0"/>
              <a:t> </a:t>
            </a:r>
          </a:p>
          <a:p>
            <a:r>
              <a:rPr lang="it-IT" dirty="0"/>
              <a:t>BAL, </a:t>
            </a:r>
            <a:r>
              <a:rPr lang="it-IT" dirty="0" err="1"/>
              <a:t>bronchoalveolar</a:t>
            </a:r>
            <a:r>
              <a:rPr lang="it-IT" dirty="0"/>
              <a:t> </a:t>
            </a:r>
            <a:r>
              <a:rPr lang="it-IT" dirty="0" err="1"/>
              <a:t>lavage</a:t>
            </a:r>
            <a:r>
              <a:rPr lang="it-IT" dirty="0"/>
              <a:t>; IL, </a:t>
            </a:r>
            <a:r>
              <a:rPr lang="it-IT" dirty="0" err="1"/>
              <a:t>interleukin</a:t>
            </a:r>
            <a:r>
              <a:rPr lang="it-IT" dirty="0"/>
              <a:t>; MUC5AC, </a:t>
            </a:r>
            <a:r>
              <a:rPr lang="it-IT" dirty="0" err="1"/>
              <a:t>mucin</a:t>
            </a:r>
            <a:r>
              <a:rPr lang="it-IT" dirty="0"/>
              <a:t> 5AC; PM, </a:t>
            </a:r>
            <a:r>
              <a:rPr lang="it-IT" dirty="0" err="1"/>
              <a:t>particulate</a:t>
            </a:r>
            <a:r>
              <a:rPr lang="it-IT" dirty="0"/>
              <a:t> </a:t>
            </a:r>
            <a:r>
              <a:rPr lang="it-IT" dirty="0" err="1"/>
              <a:t>matter</a:t>
            </a:r>
            <a:r>
              <a:rPr lang="it-IT" dirty="0"/>
              <a:t>; PM10, PM with </a:t>
            </a:r>
            <a:r>
              <a:rPr lang="it-IT" dirty="0" err="1"/>
              <a:t>diameter</a:t>
            </a:r>
            <a:r>
              <a:rPr lang="it-IT" dirty="0"/>
              <a:t> </a:t>
            </a:r>
            <a:r>
              <a:rPr lang="it-IT" dirty="0" err="1"/>
              <a:t>less</a:t>
            </a:r>
            <a:r>
              <a:rPr lang="it-IT" dirty="0"/>
              <a:t> </a:t>
            </a:r>
            <a:r>
              <a:rPr lang="it-IT" dirty="0" err="1"/>
              <a:t>than</a:t>
            </a:r>
            <a:r>
              <a:rPr lang="it-IT" dirty="0"/>
              <a:t> 10 µm; PM2.5, PM with </a:t>
            </a:r>
            <a:r>
              <a:rPr lang="it-IT" dirty="0" err="1"/>
              <a:t>diameter</a:t>
            </a:r>
            <a:r>
              <a:rPr lang="it-IT" dirty="0"/>
              <a:t> </a:t>
            </a:r>
            <a:r>
              <a:rPr lang="it-IT" dirty="0" err="1"/>
              <a:t>less</a:t>
            </a:r>
            <a:r>
              <a:rPr lang="it-IT" dirty="0"/>
              <a:t> </a:t>
            </a:r>
            <a:r>
              <a:rPr lang="it-IT" dirty="0" err="1"/>
              <a:t>than</a:t>
            </a:r>
            <a:r>
              <a:rPr lang="it-IT" dirty="0"/>
              <a:t> 2.5 µm; PM0.1, PM with </a:t>
            </a:r>
            <a:r>
              <a:rPr lang="it-IT" dirty="0" err="1"/>
              <a:t>diameter</a:t>
            </a:r>
            <a:r>
              <a:rPr lang="it-IT" dirty="0"/>
              <a:t> </a:t>
            </a:r>
            <a:r>
              <a:rPr lang="it-IT" dirty="0" err="1"/>
              <a:t>less</a:t>
            </a:r>
            <a:r>
              <a:rPr lang="it-IT" dirty="0"/>
              <a:t> </a:t>
            </a:r>
            <a:r>
              <a:rPr lang="it-IT" dirty="0" err="1"/>
              <a:t>than</a:t>
            </a:r>
            <a:r>
              <a:rPr lang="it-IT" dirty="0"/>
              <a:t> 0.1 µm or ultrafine; RTI, </a:t>
            </a:r>
            <a:r>
              <a:rPr lang="it-IT" dirty="0" err="1"/>
              <a:t>respiratory</a:t>
            </a:r>
            <a:r>
              <a:rPr lang="it-IT" dirty="0"/>
              <a:t> </a:t>
            </a:r>
            <a:r>
              <a:rPr lang="it-IT" dirty="0" err="1"/>
              <a:t>tract</a:t>
            </a:r>
            <a:r>
              <a:rPr lang="it-IT" dirty="0"/>
              <a:t> </a:t>
            </a:r>
            <a:r>
              <a:rPr lang="it-IT" dirty="0" err="1"/>
              <a:t>infection</a:t>
            </a:r>
            <a:r>
              <a:rPr lang="it-IT" dirty="0"/>
              <a:t>, TNF, </a:t>
            </a:r>
            <a:r>
              <a:rPr lang="it-IT" dirty="0" err="1"/>
              <a:t>tumour</a:t>
            </a:r>
            <a:r>
              <a:rPr lang="it-IT" dirty="0"/>
              <a:t> </a:t>
            </a:r>
            <a:r>
              <a:rPr lang="it-IT" dirty="0" err="1"/>
              <a:t>necrosis</a:t>
            </a:r>
            <a:r>
              <a:rPr lang="it-IT" dirty="0"/>
              <a:t> </a:t>
            </a:r>
            <a:r>
              <a:rPr lang="it-IT" dirty="0" err="1"/>
              <a:t>factor</a:t>
            </a:r>
            <a:r>
              <a:rPr lang="it-IT" dirty="0"/>
              <a:t>; UFP, ultrafine </a:t>
            </a:r>
            <a:r>
              <a:rPr lang="it-IT" dirty="0" err="1"/>
              <a:t>particle</a:t>
            </a:r>
            <a:r>
              <a:rPr lang="it-IT" dirty="0"/>
              <a:t>.</a:t>
            </a:r>
          </a:p>
          <a:p>
            <a:r>
              <a:rPr lang="it-IT" dirty="0"/>
              <a:t>1. </a:t>
            </a:r>
            <a:r>
              <a:rPr lang="it-IT" dirty="0" err="1"/>
              <a:t>Loaiza-Ceballos</a:t>
            </a:r>
            <a:r>
              <a:rPr lang="it-IT" dirty="0"/>
              <a:t> MC, et al. Air Qual </a:t>
            </a:r>
            <a:r>
              <a:rPr lang="it-IT" dirty="0" err="1"/>
              <a:t>Atmos</a:t>
            </a:r>
            <a:r>
              <a:rPr lang="it-IT" dirty="0"/>
              <a:t> Health. 2022;15:105-114. 2. Kim D, et al. </a:t>
            </a:r>
            <a:r>
              <a:rPr lang="it-IT" dirty="0" err="1"/>
              <a:t>Chronic</a:t>
            </a:r>
            <a:r>
              <a:rPr lang="it-IT" dirty="0"/>
              <a:t> </a:t>
            </a:r>
            <a:r>
              <a:rPr lang="it-IT" dirty="0" err="1"/>
              <a:t>Dis</a:t>
            </a:r>
            <a:r>
              <a:rPr lang="it-IT" dirty="0"/>
              <a:t> </a:t>
            </a:r>
            <a:r>
              <a:rPr lang="it-IT" dirty="0" err="1"/>
              <a:t>Transl</a:t>
            </a:r>
            <a:r>
              <a:rPr lang="it-IT" dirty="0"/>
              <a:t> </a:t>
            </a:r>
            <a:r>
              <a:rPr lang="it-IT" dirty="0" err="1"/>
              <a:t>Med</a:t>
            </a:r>
            <a:r>
              <a:rPr lang="it-IT" dirty="0"/>
              <a:t>. 2018;4:75-94. </a:t>
            </a:r>
            <a:br>
              <a:rPr lang="it-IT" dirty="0"/>
            </a:br>
            <a:r>
              <a:rPr lang="it-IT" dirty="0"/>
              <a:t>3. Kirwa K, et al. BMJ Open </a:t>
            </a:r>
            <a:r>
              <a:rPr lang="it-IT" dirty="0" err="1"/>
              <a:t>Respir</a:t>
            </a:r>
            <a:r>
              <a:rPr lang="it-IT" dirty="0"/>
              <a:t> Res. 2021;8:e000866. 4. </a:t>
            </a:r>
            <a:r>
              <a:rPr lang="it-IT" dirty="0" err="1"/>
              <a:t>Harati</a:t>
            </a:r>
            <a:r>
              <a:rPr lang="it-IT" dirty="0"/>
              <a:t> B, et al. Iran J Public Health. 2018;47:237-245. </a:t>
            </a:r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C73104E8-7E3B-AD84-6E18-AB2BABA8A914}"/>
              </a:ext>
            </a:extLst>
          </p:cNvPr>
          <p:cNvSpPr txBox="1">
            <a:spLocks/>
          </p:cNvSpPr>
          <p:nvPr/>
        </p:nvSpPr>
        <p:spPr>
          <a:xfrm>
            <a:off x="2043731" y="5968818"/>
            <a:ext cx="8129937" cy="8693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E03EBC4-D0ED-F5A6-8964-E46EE3C25961}"/>
              </a:ext>
            </a:extLst>
          </p:cNvPr>
          <p:cNvCxnSpPr/>
          <p:nvPr/>
        </p:nvCxnSpPr>
        <p:spPr>
          <a:xfrm>
            <a:off x="4605363" y="3540878"/>
            <a:ext cx="5956788" cy="0"/>
          </a:xfrm>
          <a:prstGeom prst="line">
            <a:avLst/>
          </a:prstGeom>
          <a:ln w="34925" cap="rnd" cmpd="sng" algn="ctr">
            <a:solidFill>
              <a:schemeClr val="bg1">
                <a:lumMod val="85000"/>
              </a:schemeClr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D9BD4A6-EAA7-FB5E-1D3A-1ADA41E648EE}"/>
              </a:ext>
            </a:extLst>
          </p:cNvPr>
          <p:cNvGrpSpPr/>
          <p:nvPr/>
        </p:nvGrpSpPr>
        <p:grpSpPr>
          <a:xfrm flipH="1">
            <a:off x="5824045" y="2030087"/>
            <a:ext cx="3599277" cy="3700306"/>
            <a:chOff x="1170730" y="1775468"/>
            <a:chExt cx="2953751" cy="3036662"/>
          </a:xfrm>
          <a:noFill/>
        </p:grpSpPr>
        <p:grpSp>
          <p:nvGrpSpPr>
            <p:cNvPr id="66" name="Group 50">
              <a:extLst>
                <a:ext uri="{FF2B5EF4-FFF2-40B4-BE49-F238E27FC236}">
                  <a16:creationId xmlns:a16="http://schemas.microsoft.com/office/drawing/2014/main" id="{200F7E50-1993-F0B4-0985-1196C6DBB132}"/>
                </a:ext>
              </a:extLst>
            </p:cNvPr>
            <p:cNvGrpSpPr/>
            <p:nvPr/>
          </p:nvGrpSpPr>
          <p:grpSpPr>
            <a:xfrm>
              <a:off x="1170730" y="1775468"/>
              <a:ext cx="2953751" cy="3036662"/>
              <a:chOff x="584200" y="381000"/>
              <a:chExt cx="3879850" cy="4348163"/>
            </a:xfrm>
            <a:grpFill/>
          </p:grpSpPr>
          <p:sp>
            <p:nvSpPr>
              <p:cNvPr id="74" name="AutoShape 2">
                <a:extLst>
                  <a:ext uri="{FF2B5EF4-FFF2-40B4-BE49-F238E27FC236}">
                    <a16:creationId xmlns:a16="http://schemas.microsoft.com/office/drawing/2014/main" id="{BCAD8BBE-A61D-AC6F-038E-A6A083EAAD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2900" y="2540000"/>
                <a:ext cx="450850" cy="531813"/>
              </a:xfrm>
              <a:custGeom>
                <a:avLst/>
                <a:gdLst/>
                <a:ahLst/>
                <a:cxnLst/>
                <a:rect l="0" t="0" r="r" b="b"/>
                <a:pathLst>
                  <a:path w="21066" h="21008">
                    <a:moveTo>
                      <a:pt x="20990" y="19959"/>
                    </a:moveTo>
                    <a:cubicBezTo>
                      <a:pt x="17481" y="15251"/>
                      <a:pt x="13739" y="10636"/>
                      <a:pt x="12113" y="8546"/>
                    </a:cubicBezTo>
                    <a:cubicBezTo>
                      <a:pt x="9619" y="5341"/>
                      <a:pt x="5447" y="1376"/>
                      <a:pt x="832" y="26"/>
                    </a:cubicBezTo>
                    <a:cubicBezTo>
                      <a:pt x="-65" y="-201"/>
                      <a:pt x="-204" y="1132"/>
                      <a:pt x="260" y="1359"/>
                    </a:cubicBezTo>
                    <a:cubicBezTo>
                      <a:pt x="4241" y="2505"/>
                      <a:pt x="8129" y="6010"/>
                      <a:pt x="10711" y="9327"/>
                    </a:cubicBezTo>
                    <a:cubicBezTo>
                      <a:pt x="11151" y="9892"/>
                      <a:pt x="11744" y="10640"/>
                      <a:pt x="12445" y="11524"/>
                    </a:cubicBezTo>
                    <a:cubicBezTo>
                      <a:pt x="14308" y="13874"/>
                      <a:pt x="17043" y="17323"/>
                      <a:pt x="19636" y="20805"/>
                    </a:cubicBezTo>
                    <a:cubicBezTo>
                      <a:pt x="20077" y="21399"/>
                      <a:pt x="21396" y="20556"/>
                      <a:pt x="20990" y="19959"/>
                    </a:cubicBezTo>
                    <a:close/>
                    <a:moveTo>
                      <a:pt x="20990" y="19959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75" name="AutoShape 3">
                <a:extLst>
                  <a:ext uri="{FF2B5EF4-FFF2-40B4-BE49-F238E27FC236}">
                    <a16:creationId xmlns:a16="http://schemas.microsoft.com/office/drawing/2014/main" id="{DFECA718-83D3-C2A7-A100-0172D9459E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8900" y="2525713"/>
                <a:ext cx="1023938" cy="1995487"/>
              </a:xfrm>
              <a:custGeom>
                <a:avLst/>
                <a:gdLst/>
                <a:ahLst/>
                <a:cxnLst/>
                <a:rect l="0" t="0" r="r" b="b"/>
                <a:pathLst>
                  <a:path w="21230" h="21260">
                    <a:moveTo>
                      <a:pt x="17907" y="29"/>
                    </a:moveTo>
                    <a:cubicBezTo>
                      <a:pt x="13981" y="-232"/>
                      <a:pt x="10087" y="1211"/>
                      <a:pt x="6701" y="4904"/>
                    </a:cubicBezTo>
                    <a:cubicBezTo>
                      <a:pt x="3316" y="8597"/>
                      <a:pt x="323" y="13627"/>
                      <a:pt x="121" y="16153"/>
                    </a:cubicBezTo>
                    <a:cubicBezTo>
                      <a:pt x="-89" y="18785"/>
                      <a:pt x="-212" y="21368"/>
                      <a:pt x="1409" y="21256"/>
                    </a:cubicBezTo>
                    <a:cubicBezTo>
                      <a:pt x="3029" y="21144"/>
                      <a:pt x="2471" y="19775"/>
                      <a:pt x="4807" y="18497"/>
                    </a:cubicBezTo>
                    <a:cubicBezTo>
                      <a:pt x="6516" y="17562"/>
                      <a:pt x="8990" y="16766"/>
                      <a:pt x="11708" y="16693"/>
                    </a:cubicBezTo>
                    <a:cubicBezTo>
                      <a:pt x="14426" y="16619"/>
                      <a:pt x="17497" y="16500"/>
                      <a:pt x="18832" y="15371"/>
                    </a:cubicBezTo>
                    <a:cubicBezTo>
                      <a:pt x="20167" y="14243"/>
                      <a:pt x="20858" y="11749"/>
                      <a:pt x="20619" y="10375"/>
                    </a:cubicBezTo>
                    <a:cubicBezTo>
                      <a:pt x="20381" y="9001"/>
                      <a:pt x="20673" y="7959"/>
                      <a:pt x="20673" y="7248"/>
                    </a:cubicBezTo>
                    <a:cubicBezTo>
                      <a:pt x="20673" y="6536"/>
                      <a:pt x="21388" y="4255"/>
                      <a:pt x="21197" y="3200"/>
                    </a:cubicBezTo>
                    <a:cubicBezTo>
                      <a:pt x="21007" y="2145"/>
                      <a:pt x="20768" y="220"/>
                      <a:pt x="17907" y="29"/>
                    </a:cubicBezTo>
                    <a:close/>
                    <a:moveTo>
                      <a:pt x="17907" y="29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76" name="AutoShape 4">
                <a:extLst>
                  <a:ext uri="{FF2B5EF4-FFF2-40B4-BE49-F238E27FC236}">
                    <a16:creationId xmlns:a16="http://schemas.microsoft.com/office/drawing/2014/main" id="{FC85E992-4469-EA2E-E16E-CA5C592690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7000" y="2563813"/>
                <a:ext cx="952500" cy="1924050"/>
              </a:xfrm>
              <a:custGeom>
                <a:avLst/>
                <a:gdLst/>
                <a:ahLst/>
                <a:cxnLst/>
                <a:rect l="0" t="0" r="r" b="b"/>
                <a:pathLst>
                  <a:path w="21456" h="21600">
                    <a:moveTo>
                      <a:pt x="645" y="21600"/>
                    </a:moveTo>
                    <a:cubicBezTo>
                      <a:pt x="545" y="21547"/>
                      <a:pt x="161" y="21265"/>
                      <a:pt x="40" y="20030"/>
                    </a:cubicBezTo>
                    <a:cubicBezTo>
                      <a:pt x="-54" y="19060"/>
                      <a:pt x="33" y="17824"/>
                      <a:pt x="131" y="16641"/>
                    </a:cubicBezTo>
                    <a:cubicBezTo>
                      <a:pt x="341" y="14093"/>
                      <a:pt x="3515" y="8843"/>
                      <a:pt x="7207" y="4938"/>
                    </a:cubicBezTo>
                    <a:cubicBezTo>
                      <a:pt x="10261" y="1708"/>
                      <a:pt x="13884" y="0"/>
                      <a:pt x="17685" y="0"/>
                    </a:cubicBezTo>
                    <a:cubicBezTo>
                      <a:pt x="17970" y="0"/>
                      <a:pt x="18261" y="9"/>
                      <a:pt x="18550" y="28"/>
                    </a:cubicBezTo>
                    <a:cubicBezTo>
                      <a:pt x="20725" y="169"/>
                      <a:pt x="21151" y="1517"/>
                      <a:pt x="21402" y="2886"/>
                    </a:cubicBezTo>
                    <a:lnTo>
                      <a:pt x="21424" y="3007"/>
                    </a:lnTo>
                    <a:cubicBezTo>
                      <a:pt x="21546" y="3662"/>
                      <a:pt x="21293" y="4852"/>
                      <a:pt x="21090" y="5808"/>
                    </a:cubicBezTo>
                    <a:cubicBezTo>
                      <a:pt x="20961" y="6412"/>
                      <a:pt x="20850" y="6934"/>
                      <a:pt x="20850" y="7236"/>
                    </a:cubicBezTo>
                    <a:cubicBezTo>
                      <a:pt x="20850" y="7457"/>
                      <a:pt x="20821" y="7714"/>
                      <a:pt x="20787" y="8012"/>
                    </a:cubicBezTo>
                    <a:cubicBezTo>
                      <a:pt x="20709" y="8693"/>
                      <a:pt x="20612" y="9540"/>
                      <a:pt x="20796" y="10569"/>
                    </a:cubicBezTo>
                    <a:cubicBezTo>
                      <a:pt x="21045" y="11960"/>
                      <a:pt x="20285" y="14510"/>
                      <a:pt x="18968" y="15589"/>
                    </a:cubicBezTo>
                    <a:cubicBezTo>
                      <a:pt x="17788" y="16556"/>
                      <a:pt x="14939" y="16709"/>
                      <a:pt x="11874" y="16789"/>
                    </a:cubicBezTo>
                    <a:cubicBezTo>
                      <a:pt x="9049" y="16863"/>
                      <a:pt x="6115" y="17603"/>
                      <a:pt x="3824" y="18818"/>
                    </a:cubicBezTo>
                    <a:cubicBezTo>
                      <a:pt x="2456" y="19544"/>
                      <a:pt x="1920" y="20300"/>
                      <a:pt x="1528" y="20852"/>
                    </a:cubicBezTo>
                    <a:cubicBezTo>
                      <a:pt x="1137" y="21404"/>
                      <a:pt x="975" y="21569"/>
                      <a:pt x="645" y="21600"/>
                    </a:cubicBezTo>
                    <a:close/>
                    <a:moveTo>
                      <a:pt x="645" y="21600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77" name="AutoShape 5">
                <a:extLst>
                  <a:ext uri="{FF2B5EF4-FFF2-40B4-BE49-F238E27FC236}">
                    <a16:creationId xmlns:a16="http://schemas.microsoft.com/office/drawing/2014/main" id="{CC8B0B9F-276A-78C8-9D3A-7189F6F97E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4313" y="2743200"/>
                <a:ext cx="1001712" cy="1500188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0035" y="4537"/>
                    </a:moveTo>
                    <a:cubicBezTo>
                      <a:pt x="20035" y="4537"/>
                      <a:pt x="19941" y="4597"/>
                      <a:pt x="19765" y="4711"/>
                    </a:cubicBezTo>
                    <a:cubicBezTo>
                      <a:pt x="19586" y="4828"/>
                      <a:pt x="19339" y="4984"/>
                      <a:pt x="19015" y="5187"/>
                    </a:cubicBezTo>
                    <a:cubicBezTo>
                      <a:pt x="18358" y="5594"/>
                      <a:pt x="17398" y="6167"/>
                      <a:pt x="16212" y="6840"/>
                    </a:cubicBezTo>
                    <a:cubicBezTo>
                      <a:pt x="15754" y="7097"/>
                      <a:pt x="15266" y="7371"/>
                      <a:pt x="14756" y="7659"/>
                    </a:cubicBezTo>
                    <a:cubicBezTo>
                      <a:pt x="14706" y="7661"/>
                      <a:pt x="14652" y="7663"/>
                      <a:pt x="14590" y="7666"/>
                    </a:cubicBezTo>
                    <a:cubicBezTo>
                      <a:pt x="14544" y="7668"/>
                      <a:pt x="14496" y="7670"/>
                      <a:pt x="14444" y="7673"/>
                    </a:cubicBezTo>
                    <a:cubicBezTo>
                      <a:pt x="14399" y="7673"/>
                      <a:pt x="14352" y="7674"/>
                      <a:pt x="14301" y="7674"/>
                    </a:cubicBezTo>
                    <a:cubicBezTo>
                      <a:pt x="14200" y="7675"/>
                      <a:pt x="14090" y="7679"/>
                      <a:pt x="13965" y="7678"/>
                    </a:cubicBezTo>
                    <a:cubicBezTo>
                      <a:pt x="13840" y="7675"/>
                      <a:pt x="13704" y="7671"/>
                      <a:pt x="13559" y="7667"/>
                    </a:cubicBezTo>
                    <a:cubicBezTo>
                      <a:pt x="13278" y="7648"/>
                      <a:pt x="12954" y="7627"/>
                      <a:pt x="12648" y="7564"/>
                    </a:cubicBezTo>
                    <a:cubicBezTo>
                      <a:pt x="12339" y="7505"/>
                      <a:pt x="12035" y="7415"/>
                      <a:pt x="11817" y="7282"/>
                    </a:cubicBezTo>
                    <a:cubicBezTo>
                      <a:pt x="11603" y="7150"/>
                      <a:pt x="11444" y="6982"/>
                      <a:pt x="11418" y="6733"/>
                    </a:cubicBezTo>
                    <a:cubicBezTo>
                      <a:pt x="11406" y="6606"/>
                      <a:pt x="11413" y="6486"/>
                      <a:pt x="11456" y="6323"/>
                    </a:cubicBezTo>
                    <a:cubicBezTo>
                      <a:pt x="11504" y="6152"/>
                      <a:pt x="11552" y="5979"/>
                      <a:pt x="11600" y="5805"/>
                    </a:cubicBezTo>
                    <a:cubicBezTo>
                      <a:pt x="11686" y="5497"/>
                      <a:pt x="11773" y="5184"/>
                      <a:pt x="11860" y="4871"/>
                    </a:cubicBezTo>
                    <a:lnTo>
                      <a:pt x="11894" y="4887"/>
                    </a:lnTo>
                    <a:cubicBezTo>
                      <a:pt x="11894" y="4887"/>
                      <a:pt x="11909" y="4871"/>
                      <a:pt x="11938" y="4840"/>
                    </a:cubicBezTo>
                    <a:cubicBezTo>
                      <a:pt x="11965" y="4813"/>
                      <a:pt x="12011" y="4757"/>
                      <a:pt x="12058" y="4716"/>
                    </a:cubicBezTo>
                    <a:cubicBezTo>
                      <a:pt x="12102" y="4679"/>
                      <a:pt x="12153" y="4631"/>
                      <a:pt x="12234" y="4583"/>
                    </a:cubicBezTo>
                    <a:cubicBezTo>
                      <a:pt x="12312" y="4535"/>
                      <a:pt x="12406" y="4492"/>
                      <a:pt x="12531" y="4457"/>
                    </a:cubicBezTo>
                    <a:cubicBezTo>
                      <a:pt x="12775" y="4381"/>
                      <a:pt x="13188" y="4371"/>
                      <a:pt x="13646" y="4274"/>
                    </a:cubicBezTo>
                    <a:cubicBezTo>
                      <a:pt x="13871" y="4226"/>
                      <a:pt x="14100" y="4156"/>
                      <a:pt x="14302" y="4062"/>
                    </a:cubicBezTo>
                    <a:cubicBezTo>
                      <a:pt x="14510" y="3973"/>
                      <a:pt x="14689" y="3856"/>
                      <a:pt x="14853" y="3756"/>
                    </a:cubicBezTo>
                    <a:cubicBezTo>
                      <a:pt x="15187" y="3549"/>
                      <a:pt x="15532" y="3341"/>
                      <a:pt x="15828" y="3124"/>
                    </a:cubicBezTo>
                    <a:cubicBezTo>
                      <a:pt x="15973" y="3015"/>
                      <a:pt x="16110" y="2905"/>
                      <a:pt x="16218" y="2789"/>
                    </a:cubicBezTo>
                    <a:cubicBezTo>
                      <a:pt x="16331" y="2677"/>
                      <a:pt x="16412" y="2559"/>
                      <a:pt x="16473" y="2448"/>
                    </a:cubicBezTo>
                    <a:cubicBezTo>
                      <a:pt x="16529" y="2336"/>
                      <a:pt x="16563" y="2231"/>
                      <a:pt x="16577" y="2136"/>
                    </a:cubicBezTo>
                    <a:cubicBezTo>
                      <a:pt x="16594" y="2042"/>
                      <a:pt x="16592" y="1960"/>
                      <a:pt x="16588" y="1893"/>
                    </a:cubicBezTo>
                    <a:cubicBezTo>
                      <a:pt x="16587" y="1826"/>
                      <a:pt x="16571" y="1773"/>
                      <a:pt x="16568" y="1738"/>
                    </a:cubicBezTo>
                    <a:cubicBezTo>
                      <a:pt x="16562" y="1702"/>
                      <a:pt x="16558" y="1683"/>
                      <a:pt x="16558" y="1683"/>
                    </a:cubicBezTo>
                    <a:cubicBezTo>
                      <a:pt x="16558" y="1683"/>
                      <a:pt x="16559" y="1702"/>
                      <a:pt x="16559" y="1738"/>
                    </a:cubicBezTo>
                    <a:cubicBezTo>
                      <a:pt x="16557" y="1774"/>
                      <a:pt x="16564" y="1826"/>
                      <a:pt x="16555" y="1893"/>
                    </a:cubicBezTo>
                    <a:cubicBezTo>
                      <a:pt x="16548" y="1959"/>
                      <a:pt x="16537" y="2039"/>
                      <a:pt x="16506" y="2129"/>
                    </a:cubicBezTo>
                    <a:cubicBezTo>
                      <a:pt x="16478" y="2218"/>
                      <a:pt x="16430" y="2317"/>
                      <a:pt x="16361" y="2418"/>
                    </a:cubicBezTo>
                    <a:cubicBezTo>
                      <a:pt x="16287" y="2518"/>
                      <a:pt x="16195" y="2621"/>
                      <a:pt x="16072" y="2719"/>
                    </a:cubicBezTo>
                    <a:cubicBezTo>
                      <a:pt x="15955" y="2819"/>
                      <a:pt x="15809" y="2914"/>
                      <a:pt x="15654" y="3008"/>
                    </a:cubicBezTo>
                    <a:cubicBezTo>
                      <a:pt x="15339" y="3195"/>
                      <a:pt x="14972" y="3373"/>
                      <a:pt x="14604" y="3557"/>
                    </a:cubicBezTo>
                    <a:cubicBezTo>
                      <a:pt x="14414" y="3650"/>
                      <a:pt x="14248" y="3738"/>
                      <a:pt x="14064" y="3799"/>
                    </a:cubicBezTo>
                    <a:cubicBezTo>
                      <a:pt x="13885" y="3865"/>
                      <a:pt x="13697" y="3906"/>
                      <a:pt x="13508" y="3932"/>
                    </a:cubicBezTo>
                    <a:cubicBezTo>
                      <a:pt x="13320" y="3960"/>
                      <a:pt x="13128" y="3968"/>
                      <a:pt x="12928" y="3979"/>
                    </a:cubicBezTo>
                    <a:cubicBezTo>
                      <a:pt x="12729" y="3991"/>
                      <a:pt x="12522" y="4001"/>
                      <a:pt x="12320" y="4043"/>
                    </a:cubicBezTo>
                    <a:cubicBezTo>
                      <a:pt x="12233" y="4060"/>
                      <a:pt x="12150" y="4082"/>
                      <a:pt x="12072" y="4106"/>
                    </a:cubicBezTo>
                    <a:cubicBezTo>
                      <a:pt x="12208" y="3616"/>
                      <a:pt x="12343" y="3133"/>
                      <a:pt x="12471" y="2671"/>
                    </a:cubicBezTo>
                    <a:cubicBezTo>
                      <a:pt x="12572" y="2343"/>
                      <a:pt x="12626" y="2002"/>
                      <a:pt x="12775" y="1752"/>
                    </a:cubicBezTo>
                    <a:cubicBezTo>
                      <a:pt x="12928" y="1480"/>
                      <a:pt x="13150" y="1237"/>
                      <a:pt x="13391" y="1032"/>
                    </a:cubicBezTo>
                    <a:cubicBezTo>
                      <a:pt x="13880" y="620"/>
                      <a:pt x="14434" y="356"/>
                      <a:pt x="14841" y="206"/>
                    </a:cubicBezTo>
                    <a:cubicBezTo>
                      <a:pt x="15045" y="128"/>
                      <a:pt x="15215" y="79"/>
                      <a:pt x="15332" y="48"/>
                    </a:cubicBezTo>
                    <a:cubicBezTo>
                      <a:pt x="15449" y="17"/>
                      <a:pt x="15512" y="0"/>
                      <a:pt x="15512" y="0"/>
                    </a:cubicBezTo>
                    <a:cubicBezTo>
                      <a:pt x="15512" y="0"/>
                      <a:pt x="15447" y="12"/>
                      <a:pt x="15325" y="34"/>
                    </a:cubicBezTo>
                    <a:cubicBezTo>
                      <a:pt x="15203" y="56"/>
                      <a:pt x="15024" y="93"/>
                      <a:pt x="14805" y="156"/>
                    </a:cubicBezTo>
                    <a:cubicBezTo>
                      <a:pt x="14367" y="277"/>
                      <a:pt x="13755" y="502"/>
                      <a:pt x="13164" y="898"/>
                    </a:cubicBezTo>
                    <a:cubicBezTo>
                      <a:pt x="12871" y="1096"/>
                      <a:pt x="12587" y="1338"/>
                      <a:pt x="12362" y="1631"/>
                    </a:cubicBezTo>
                    <a:cubicBezTo>
                      <a:pt x="12305" y="1703"/>
                      <a:pt x="12256" y="1788"/>
                      <a:pt x="12206" y="1866"/>
                    </a:cubicBezTo>
                    <a:lnTo>
                      <a:pt x="12148" y="1980"/>
                    </a:lnTo>
                    <a:cubicBezTo>
                      <a:pt x="12137" y="2002"/>
                      <a:pt x="12130" y="2009"/>
                      <a:pt x="12115" y="2045"/>
                    </a:cubicBezTo>
                    <a:lnTo>
                      <a:pt x="12089" y="2103"/>
                    </a:lnTo>
                    <a:cubicBezTo>
                      <a:pt x="12018" y="2259"/>
                      <a:pt x="11945" y="2418"/>
                      <a:pt x="11872" y="2580"/>
                    </a:cubicBezTo>
                    <a:cubicBezTo>
                      <a:pt x="11587" y="3203"/>
                      <a:pt x="11284" y="3867"/>
                      <a:pt x="10980" y="4532"/>
                    </a:cubicBezTo>
                    <a:cubicBezTo>
                      <a:pt x="10942" y="4500"/>
                      <a:pt x="10902" y="4466"/>
                      <a:pt x="10861" y="4429"/>
                    </a:cubicBezTo>
                    <a:cubicBezTo>
                      <a:pt x="10554" y="4150"/>
                      <a:pt x="10179" y="3749"/>
                      <a:pt x="9991" y="3301"/>
                    </a:cubicBezTo>
                    <a:cubicBezTo>
                      <a:pt x="9934" y="3190"/>
                      <a:pt x="9913" y="3075"/>
                      <a:pt x="9880" y="2963"/>
                    </a:cubicBezTo>
                    <a:cubicBezTo>
                      <a:pt x="9865" y="2849"/>
                      <a:pt x="9840" y="2736"/>
                      <a:pt x="9852" y="2627"/>
                    </a:cubicBezTo>
                    <a:cubicBezTo>
                      <a:pt x="9847" y="2517"/>
                      <a:pt x="9875" y="2413"/>
                      <a:pt x="9897" y="2312"/>
                    </a:cubicBezTo>
                    <a:cubicBezTo>
                      <a:pt x="9916" y="2211"/>
                      <a:pt x="9971" y="2121"/>
                      <a:pt x="10003" y="2034"/>
                    </a:cubicBezTo>
                    <a:cubicBezTo>
                      <a:pt x="10044" y="1950"/>
                      <a:pt x="10102" y="1876"/>
                      <a:pt x="10143" y="1808"/>
                    </a:cubicBezTo>
                    <a:cubicBezTo>
                      <a:pt x="10182" y="1739"/>
                      <a:pt x="10241" y="1688"/>
                      <a:pt x="10279" y="1642"/>
                    </a:cubicBezTo>
                    <a:cubicBezTo>
                      <a:pt x="10362" y="1551"/>
                      <a:pt x="10409" y="1499"/>
                      <a:pt x="10409" y="1499"/>
                    </a:cubicBezTo>
                    <a:cubicBezTo>
                      <a:pt x="10409" y="1499"/>
                      <a:pt x="10352" y="1546"/>
                      <a:pt x="10252" y="1629"/>
                    </a:cubicBezTo>
                    <a:cubicBezTo>
                      <a:pt x="10205" y="1672"/>
                      <a:pt x="10133" y="1719"/>
                      <a:pt x="10081" y="1785"/>
                    </a:cubicBezTo>
                    <a:cubicBezTo>
                      <a:pt x="10025" y="1850"/>
                      <a:pt x="9951" y="1920"/>
                      <a:pt x="9891" y="2003"/>
                    </a:cubicBezTo>
                    <a:cubicBezTo>
                      <a:pt x="9840" y="2089"/>
                      <a:pt x="9764" y="2179"/>
                      <a:pt x="9722" y="2283"/>
                    </a:cubicBezTo>
                    <a:cubicBezTo>
                      <a:pt x="9677" y="2386"/>
                      <a:pt x="9626" y="2495"/>
                      <a:pt x="9607" y="2613"/>
                    </a:cubicBezTo>
                    <a:cubicBezTo>
                      <a:pt x="9571" y="2730"/>
                      <a:pt x="9572" y="2852"/>
                      <a:pt x="9564" y="2977"/>
                    </a:cubicBezTo>
                    <a:cubicBezTo>
                      <a:pt x="9575" y="3101"/>
                      <a:pt x="9575" y="3230"/>
                      <a:pt x="9611" y="3354"/>
                    </a:cubicBezTo>
                    <a:cubicBezTo>
                      <a:pt x="9635" y="3481"/>
                      <a:pt x="9680" y="3604"/>
                      <a:pt x="9727" y="3726"/>
                    </a:cubicBezTo>
                    <a:cubicBezTo>
                      <a:pt x="9779" y="3845"/>
                      <a:pt x="9832" y="3964"/>
                      <a:pt x="9898" y="4075"/>
                    </a:cubicBezTo>
                    <a:cubicBezTo>
                      <a:pt x="9960" y="4186"/>
                      <a:pt x="10028" y="4292"/>
                      <a:pt x="10099" y="4390"/>
                    </a:cubicBezTo>
                    <a:cubicBezTo>
                      <a:pt x="10165" y="4491"/>
                      <a:pt x="10244" y="4579"/>
                      <a:pt x="10308" y="4665"/>
                    </a:cubicBezTo>
                    <a:cubicBezTo>
                      <a:pt x="10447" y="4829"/>
                      <a:pt x="10580" y="4968"/>
                      <a:pt x="10674" y="5061"/>
                    </a:cubicBezTo>
                    <a:cubicBezTo>
                      <a:pt x="10691" y="5077"/>
                      <a:pt x="10705" y="5090"/>
                      <a:pt x="10719" y="5103"/>
                    </a:cubicBezTo>
                    <a:cubicBezTo>
                      <a:pt x="10638" y="5281"/>
                      <a:pt x="10557" y="5459"/>
                      <a:pt x="10477" y="5634"/>
                    </a:cubicBezTo>
                    <a:cubicBezTo>
                      <a:pt x="10399" y="5804"/>
                      <a:pt x="10322" y="5972"/>
                      <a:pt x="10246" y="6138"/>
                    </a:cubicBezTo>
                    <a:lnTo>
                      <a:pt x="10218" y="6201"/>
                    </a:lnTo>
                    <a:cubicBezTo>
                      <a:pt x="10206" y="6225"/>
                      <a:pt x="10200" y="6251"/>
                      <a:pt x="10191" y="6276"/>
                    </a:cubicBezTo>
                    <a:lnTo>
                      <a:pt x="10155" y="6389"/>
                    </a:lnTo>
                    <a:cubicBezTo>
                      <a:pt x="9718" y="6208"/>
                      <a:pt x="9165" y="5964"/>
                      <a:pt x="8702" y="5651"/>
                    </a:cubicBezTo>
                    <a:lnTo>
                      <a:pt x="8525" y="5528"/>
                    </a:lnTo>
                    <a:lnTo>
                      <a:pt x="8364" y="5397"/>
                    </a:lnTo>
                    <a:cubicBezTo>
                      <a:pt x="8261" y="5308"/>
                      <a:pt x="8167" y="5217"/>
                      <a:pt x="8088" y="5124"/>
                    </a:cubicBezTo>
                    <a:cubicBezTo>
                      <a:pt x="8010" y="5030"/>
                      <a:pt x="7938" y="4938"/>
                      <a:pt x="7891" y="4844"/>
                    </a:cubicBezTo>
                    <a:cubicBezTo>
                      <a:pt x="7830" y="4753"/>
                      <a:pt x="7804" y="4661"/>
                      <a:pt x="7772" y="4576"/>
                    </a:cubicBezTo>
                    <a:cubicBezTo>
                      <a:pt x="7733" y="4492"/>
                      <a:pt x="7738" y="4411"/>
                      <a:pt x="7721" y="4340"/>
                    </a:cubicBezTo>
                    <a:cubicBezTo>
                      <a:pt x="7704" y="4269"/>
                      <a:pt x="7711" y="4207"/>
                      <a:pt x="7713" y="4155"/>
                    </a:cubicBezTo>
                    <a:cubicBezTo>
                      <a:pt x="7718" y="4052"/>
                      <a:pt x="7720" y="3992"/>
                      <a:pt x="7720" y="3992"/>
                    </a:cubicBezTo>
                    <a:cubicBezTo>
                      <a:pt x="7720" y="3992"/>
                      <a:pt x="7705" y="4051"/>
                      <a:pt x="7680" y="4153"/>
                    </a:cubicBezTo>
                    <a:cubicBezTo>
                      <a:pt x="7667" y="4205"/>
                      <a:pt x="7647" y="4268"/>
                      <a:pt x="7649" y="4341"/>
                    </a:cubicBezTo>
                    <a:cubicBezTo>
                      <a:pt x="7652" y="4413"/>
                      <a:pt x="7630" y="4498"/>
                      <a:pt x="7652" y="4587"/>
                    </a:cubicBezTo>
                    <a:cubicBezTo>
                      <a:pt x="7667" y="4677"/>
                      <a:pt x="7675" y="4777"/>
                      <a:pt x="7719" y="4878"/>
                    </a:cubicBezTo>
                    <a:cubicBezTo>
                      <a:pt x="7748" y="4982"/>
                      <a:pt x="7804" y="5087"/>
                      <a:pt x="7866" y="5195"/>
                    </a:cubicBezTo>
                    <a:cubicBezTo>
                      <a:pt x="7930" y="5302"/>
                      <a:pt x="8011" y="5409"/>
                      <a:pt x="8101" y="5514"/>
                    </a:cubicBezTo>
                    <a:cubicBezTo>
                      <a:pt x="8149" y="5566"/>
                      <a:pt x="8197" y="5618"/>
                      <a:pt x="8245" y="5670"/>
                    </a:cubicBezTo>
                    <a:lnTo>
                      <a:pt x="8407" y="5820"/>
                    </a:lnTo>
                    <a:cubicBezTo>
                      <a:pt x="8851" y="6216"/>
                      <a:pt x="9412" y="6539"/>
                      <a:pt x="9830" y="6768"/>
                    </a:cubicBezTo>
                    <a:cubicBezTo>
                      <a:pt x="9924" y="6819"/>
                      <a:pt x="10010" y="6865"/>
                      <a:pt x="10088" y="6907"/>
                    </a:cubicBezTo>
                    <a:cubicBezTo>
                      <a:pt x="10114" y="7289"/>
                      <a:pt x="10358" y="7684"/>
                      <a:pt x="10724" y="7960"/>
                    </a:cubicBezTo>
                    <a:cubicBezTo>
                      <a:pt x="10836" y="8047"/>
                      <a:pt x="10955" y="8122"/>
                      <a:pt x="11077" y="8190"/>
                    </a:cubicBezTo>
                    <a:cubicBezTo>
                      <a:pt x="10749" y="8278"/>
                      <a:pt x="10418" y="8378"/>
                      <a:pt x="10083" y="8487"/>
                    </a:cubicBezTo>
                    <a:cubicBezTo>
                      <a:pt x="9560" y="8660"/>
                      <a:pt x="9034" y="8858"/>
                      <a:pt x="8517" y="9067"/>
                    </a:cubicBezTo>
                    <a:cubicBezTo>
                      <a:pt x="8422" y="9085"/>
                      <a:pt x="8325" y="9103"/>
                      <a:pt x="8221" y="9111"/>
                    </a:cubicBezTo>
                    <a:cubicBezTo>
                      <a:pt x="8138" y="9120"/>
                      <a:pt x="8052" y="9130"/>
                      <a:pt x="7964" y="9140"/>
                    </a:cubicBezTo>
                    <a:cubicBezTo>
                      <a:pt x="7875" y="9143"/>
                      <a:pt x="7785" y="9147"/>
                      <a:pt x="7693" y="9150"/>
                    </a:cubicBezTo>
                    <a:cubicBezTo>
                      <a:pt x="7600" y="9157"/>
                      <a:pt x="7508" y="9150"/>
                      <a:pt x="7413" y="9147"/>
                    </a:cubicBezTo>
                    <a:cubicBezTo>
                      <a:pt x="7319" y="9143"/>
                      <a:pt x="7220" y="9144"/>
                      <a:pt x="7127" y="9128"/>
                    </a:cubicBezTo>
                    <a:cubicBezTo>
                      <a:pt x="7032" y="9115"/>
                      <a:pt x="6933" y="9107"/>
                      <a:pt x="6838" y="9090"/>
                    </a:cubicBezTo>
                    <a:lnTo>
                      <a:pt x="6555" y="9030"/>
                    </a:lnTo>
                    <a:cubicBezTo>
                      <a:pt x="6374" y="8977"/>
                      <a:pt x="6187" y="8923"/>
                      <a:pt x="6025" y="8845"/>
                    </a:cubicBezTo>
                    <a:lnTo>
                      <a:pt x="5899" y="8790"/>
                    </a:lnTo>
                    <a:lnTo>
                      <a:pt x="5786" y="8726"/>
                    </a:lnTo>
                    <a:cubicBezTo>
                      <a:pt x="5713" y="8682"/>
                      <a:pt x="5630" y="8644"/>
                      <a:pt x="5567" y="8595"/>
                    </a:cubicBezTo>
                    <a:cubicBezTo>
                      <a:pt x="5502" y="8546"/>
                      <a:pt x="5437" y="8498"/>
                      <a:pt x="5374" y="8452"/>
                    </a:cubicBezTo>
                    <a:cubicBezTo>
                      <a:pt x="5310" y="8405"/>
                      <a:pt x="5264" y="8350"/>
                      <a:pt x="5210" y="8302"/>
                    </a:cubicBezTo>
                    <a:cubicBezTo>
                      <a:pt x="5098" y="8205"/>
                      <a:pt x="5025" y="8099"/>
                      <a:pt x="4947" y="8004"/>
                    </a:cubicBezTo>
                    <a:cubicBezTo>
                      <a:pt x="4865" y="7911"/>
                      <a:pt x="4826" y="7814"/>
                      <a:pt x="4772" y="7733"/>
                    </a:cubicBezTo>
                    <a:cubicBezTo>
                      <a:pt x="4718" y="7652"/>
                      <a:pt x="4691" y="7576"/>
                      <a:pt x="4664" y="7515"/>
                    </a:cubicBezTo>
                    <a:cubicBezTo>
                      <a:pt x="4612" y="7391"/>
                      <a:pt x="4581" y="7321"/>
                      <a:pt x="4581" y="7321"/>
                    </a:cubicBezTo>
                    <a:cubicBezTo>
                      <a:pt x="4581" y="7321"/>
                      <a:pt x="4594" y="7394"/>
                      <a:pt x="4615" y="7522"/>
                    </a:cubicBezTo>
                    <a:cubicBezTo>
                      <a:pt x="4626" y="7586"/>
                      <a:pt x="4635" y="7665"/>
                      <a:pt x="4669" y="7752"/>
                    </a:cubicBezTo>
                    <a:cubicBezTo>
                      <a:pt x="4702" y="7840"/>
                      <a:pt x="4718" y="7944"/>
                      <a:pt x="4778" y="8049"/>
                    </a:cubicBezTo>
                    <a:cubicBezTo>
                      <a:pt x="4833" y="8155"/>
                      <a:pt x="4883" y="8275"/>
                      <a:pt x="4975" y="8390"/>
                    </a:cubicBezTo>
                    <a:cubicBezTo>
                      <a:pt x="5019" y="8449"/>
                      <a:pt x="5055" y="8513"/>
                      <a:pt x="5111" y="8571"/>
                    </a:cubicBezTo>
                    <a:cubicBezTo>
                      <a:pt x="5167" y="8630"/>
                      <a:pt x="5224" y="8690"/>
                      <a:pt x="5283" y="8751"/>
                    </a:cubicBezTo>
                    <a:cubicBezTo>
                      <a:pt x="5340" y="8814"/>
                      <a:pt x="5420" y="8866"/>
                      <a:pt x="5490" y="8926"/>
                    </a:cubicBezTo>
                    <a:lnTo>
                      <a:pt x="5601" y="9013"/>
                    </a:lnTo>
                    <a:lnTo>
                      <a:pt x="5729" y="9092"/>
                    </a:lnTo>
                    <a:cubicBezTo>
                      <a:pt x="5895" y="9203"/>
                      <a:pt x="6095" y="9291"/>
                      <a:pt x="6298" y="9379"/>
                    </a:cubicBezTo>
                    <a:lnTo>
                      <a:pt x="6621" y="9490"/>
                    </a:lnTo>
                    <a:cubicBezTo>
                      <a:pt x="6731" y="9523"/>
                      <a:pt x="6846" y="9547"/>
                      <a:pt x="6958" y="9575"/>
                    </a:cubicBezTo>
                    <a:cubicBezTo>
                      <a:pt x="7040" y="9598"/>
                      <a:pt x="7124" y="9611"/>
                      <a:pt x="7207" y="9624"/>
                    </a:cubicBezTo>
                    <a:cubicBezTo>
                      <a:pt x="6010" y="10155"/>
                      <a:pt x="4900" y="10692"/>
                      <a:pt x="3987" y="11051"/>
                    </a:cubicBezTo>
                    <a:cubicBezTo>
                      <a:pt x="3716" y="11153"/>
                      <a:pt x="3465" y="11247"/>
                      <a:pt x="3233" y="11312"/>
                    </a:cubicBezTo>
                    <a:cubicBezTo>
                      <a:pt x="3003" y="11382"/>
                      <a:pt x="2794" y="11424"/>
                      <a:pt x="2617" y="11448"/>
                    </a:cubicBezTo>
                    <a:cubicBezTo>
                      <a:pt x="2441" y="11468"/>
                      <a:pt x="2297" y="11465"/>
                      <a:pt x="2202" y="11452"/>
                    </a:cubicBezTo>
                    <a:cubicBezTo>
                      <a:pt x="2107" y="11434"/>
                      <a:pt x="2056" y="11425"/>
                      <a:pt x="2056" y="11425"/>
                    </a:cubicBezTo>
                    <a:cubicBezTo>
                      <a:pt x="2056" y="11425"/>
                      <a:pt x="2104" y="11440"/>
                      <a:pt x="2194" y="11469"/>
                    </a:cubicBezTo>
                    <a:cubicBezTo>
                      <a:pt x="2287" y="11493"/>
                      <a:pt x="2435" y="11514"/>
                      <a:pt x="2627" y="11515"/>
                    </a:cubicBezTo>
                    <a:cubicBezTo>
                      <a:pt x="2816" y="11512"/>
                      <a:pt x="3048" y="11492"/>
                      <a:pt x="3302" y="11448"/>
                    </a:cubicBezTo>
                    <a:cubicBezTo>
                      <a:pt x="3560" y="11408"/>
                      <a:pt x="3839" y="11343"/>
                      <a:pt x="4143" y="11270"/>
                    </a:cubicBezTo>
                    <a:cubicBezTo>
                      <a:pt x="5348" y="10967"/>
                      <a:pt x="6869" y="10454"/>
                      <a:pt x="8407" y="10025"/>
                    </a:cubicBezTo>
                    <a:cubicBezTo>
                      <a:pt x="9175" y="9811"/>
                      <a:pt x="9947" y="9618"/>
                      <a:pt x="10671" y="9474"/>
                    </a:cubicBezTo>
                    <a:cubicBezTo>
                      <a:pt x="11033" y="9405"/>
                      <a:pt x="11382" y="9345"/>
                      <a:pt x="11711" y="9301"/>
                    </a:cubicBezTo>
                    <a:cubicBezTo>
                      <a:pt x="11783" y="9291"/>
                      <a:pt x="11850" y="9285"/>
                      <a:pt x="11920" y="9276"/>
                    </a:cubicBezTo>
                    <a:cubicBezTo>
                      <a:pt x="11229" y="9673"/>
                      <a:pt x="10512" y="10119"/>
                      <a:pt x="9898" y="10644"/>
                    </a:cubicBezTo>
                    <a:cubicBezTo>
                      <a:pt x="9557" y="10931"/>
                      <a:pt x="9247" y="11241"/>
                      <a:pt x="8983" y="11568"/>
                    </a:cubicBezTo>
                    <a:cubicBezTo>
                      <a:pt x="8845" y="11730"/>
                      <a:pt x="8730" y="11899"/>
                      <a:pt x="8615" y="12068"/>
                    </a:cubicBezTo>
                    <a:lnTo>
                      <a:pt x="8455" y="12325"/>
                    </a:lnTo>
                    <a:lnTo>
                      <a:pt x="8313" y="12570"/>
                    </a:lnTo>
                    <a:cubicBezTo>
                      <a:pt x="8127" y="12892"/>
                      <a:pt x="7943" y="13215"/>
                      <a:pt x="7737" y="13506"/>
                    </a:cubicBezTo>
                    <a:cubicBezTo>
                      <a:pt x="7530" y="13801"/>
                      <a:pt x="7300" y="14013"/>
                      <a:pt x="6938" y="14211"/>
                    </a:cubicBezTo>
                    <a:cubicBezTo>
                      <a:pt x="6572" y="14408"/>
                      <a:pt x="6142" y="14597"/>
                      <a:pt x="5728" y="14789"/>
                    </a:cubicBezTo>
                    <a:lnTo>
                      <a:pt x="5563" y="14865"/>
                    </a:lnTo>
                    <a:lnTo>
                      <a:pt x="5412" y="14939"/>
                    </a:lnTo>
                    <a:cubicBezTo>
                      <a:pt x="5309" y="14991"/>
                      <a:pt x="5199" y="15052"/>
                      <a:pt x="5097" y="15107"/>
                    </a:cubicBezTo>
                    <a:cubicBezTo>
                      <a:pt x="4929" y="15203"/>
                      <a:pt x="4771" y="15301"/>
                      <a:pt x="4614" y="15399"/>
                    </a:cubicBezTo>
                    <a:lnTo>
                      <a:pt x="4606" y="15390"/>
                    </a:lnTo>
                    <a:cubicBezTo>
                      <a:pt x="4606" y="15390"/>
                      <a:pt x="4541" y="15424"/>
                      <a:pt x="4427" y="15482"/>
                    </a:cubicBezTo>
                    <a:cubicBezTo>
                      <a:pt x="4370" y="15512"/>
                      <a:pt x="4300" y="15550"/>
                      <a:pt x="4231" y="15575"/>
                    </a:cubicBezTo>
                    <a:cubicBezTo>
                      <a:pt x="4156" y="15604"/>
                      <a:pt x="4084" y="15643"/>
                      <a:pt x="3981" y="15675"/>
                    </a:cubicBezTo>
                    <a:cubicBezTo>
                      <a:pt x="3879" y="15706"/>
                      <a:pt x="3774" y="15751"/>
                      <a:pt x="3650" y="15778"/>
                    </a:cubicBezTo>
                    <a:cubicBezTo>
                      <a:pt x="3529" y="15809"/>
                      <a:pt x="3400" y="15843"/>
                      <a:pt x="3260" y="15866"/>
                    </a:cubicBezTo>
                    <a:cubicBezTo>
                      <a:pt x="3122" y="15896"/>
                      <a:pt x="2975" y="15913"/>
                      <a:pt x="2825" y="15933"/>
                    </a:cubicBezTo>
                    <a:cubicBezTo>
                      <a:pt x="2674" y="15948"/>
                      <a:pt x="2518" y="15961"/>
                      <a:pt x="2361" y="15966"/>
                    </a:cubicBezTo>
                    <a:cubicBezTo>
                      <a:pt x="2205" y="15972"/>
                      <a:pt x="2047" y="15973"/>
                      <a:pt x="1892" y="15966"/>
                    </a:cubicBezTo>
                    <a:cubicBezTo>
                      <a:pt x="1736" y="15964"/>
                      <a:pt x="1585" y="15945"/>
                      <a:pt x="1437" y="15932"/>
                    </a:cubicBezTo>
                    <a:cubicBezTo>
                      <a:pt x="1292" y="15911"/>
                      <a:pt x="1148" y="15895"/>
                      <a:pt x="1019" y="15865"/>
                    </a:cubicBezTo>
                    <a:cubicBezTo>
                      <a:pt x="885" y="15841"/>
                      <a:pt x="768" y="15805"/>
                      <a:pt x="656" y="15775"/>
                    </a:cubicBezTo>
                    <a:cubicBezTo>
                      <a:pt x="547" y="15742"/>
                      <a:pt x="452" y="15704"/>
                      <a:pt x="366" y="15671"/>
                    </a:cubicBezTo>
                    <a:cubicBezTo>
                      <a:pt x="288" y="15633"/>
                      <a:pt x="215" y="15601"/>
                      <a:pt x="161" y="15570"/>
                    </a:cubicBezTo>
                    <a:cubicBezTo>
                      <a:pt x="58" y="15504"/>
                      <a:pt x="0" y="15466"/>
                      <a:pt x="0" y="15466"/>
                    </a:cubicBezTo>
                    <a:cubicBezTo>
                      <a:pt x="0" y="15466"/>
                      <a:pt x="50" y="15510"/>
                      <a:pt x="137" y="15586"/>
                    </a:cubicBezTo>
                    <a:cubicBezTo>
                      <a:pt x="185" y="15622"/>
                      <a:pt x="251" y="15662"/>
                      <a:pt x="323" y="15710"/>
                    </a:cubicBezTo>
                    <a:cubicBezTo>
                      <a:pt x="402" y="15751"/>
                      <a:pt x="492" y="15800"/>
                      <a:pt x="597" y="15846"/>
                    </a:cubicBezTo>
                    <a:cubicBezTo>
                      <a:pt x="705" y="15889"/>
                      <a:pt x="821" y="15939"/>
                      <a:pt x="954" y="15977"/>
                    </a:cubicBezTo>
                    <a:cubicBezTo>
                      <a:pt x="1083" y="16022"/>
                      <a:pt x="1227" y="16054"/>
                      <a:pt x="1376" y="16091"/>
                    </a:cubicBezTo>
                    <a:cubicBezTo>
                      <a:pt x="1528" y="16120"/>
                      <a:pt x="1685" y="16156"/>
                      <a:pt x="1850" y="16174"/>
                    </a:cubicBezTo>
                    <a:cubicBezTo>
                      <a:pt x="2013" y="16199"/>
                      <a:pt x="2182" y="16214"/>
                      <a:pt x="2353" y="16225"/>
                    </a:cubicBezTo>
                    <a:cubicBezTo>
                      <a:pt x="2523" y="16237"/>
                      <a:pt x="2695" y="16239"/>
                      <a:pt x="2865" y="16239"/>
                    </a:cubicBezTo>
                    <a:cubicBezTo>
                      <a:pt x="3034" y="16234"/>
                      <a:pt x="3203" y="16232"/>
                      <a:pt x="3364" y="16214"/>
                    </a:cubicBezTo>
                    <a:cubicBezTo>
                      <a:pt x="3402" y="16211"/>
                      <a:pt x="3438" y="16207"/>
                      <a:pt x="3475" y="16203"/>
                    </a:cubicBezTo>
                    <a:cubicBezTo>
                      <a:pt x="3180" y="16436"/>
                      <a:pt x="2906" y="16674"/>
                      <a:pt x="2663" y="16919"/>
                    </a:cubicBezTo>
                    <a:cubicBezTo>
                      <a:pt x="2408" y="17175"/>
                      <a:pt x="2180" y="17437"/>
                      <a:pt x="2021" y="17716"/>
                    </a:cubicBezTo>
                    <a:cubicBezTo>
                      <a:pt x="1975" y="17784"/>
                      <a:pt x="1946" y="17856"/>
                      <a:pt x="1915" y="17928"/>
                    </a:cubicBezTo>
                    <a:lnTo>
                      <a:pt x="1868" y="18034"/>
                    </a:lnTo>
                    <a:lnTo>
                      <a:pt x="1842" y="18144"/>
                    </a:lnTo>
                    <a:cubicBezTo>
                      <a:pt x="1798" y="18296"/>
                      <a:pt x="1805" y="18424"/>
                      <a:pt x="1791" y="18556"/>
                    </a:cubicBezTo>
                    <a:cubicBezTo>
                      <a:pt x="1759" y="19088"/>
                      <a:pt x="1821" y="19564"/>
                      <a:pt x="1702" y="19969"/>
                    </a:cubicBezTo>
                    <a:cubicBezTo>
                      <a:pt x="1586" y="20373"/>
                      <a:pt x="1294" y="20692"/>
                      <a:pt x="1008" y="20925"/>
                    </a:cubicBezTo>
                    <a:cubicBezTo>
                      <a:pt x="718" y="21156"/>
                      <a:pt x="460" y="21324"/>
                      <a:pt x="279" y="21433"/>
                    </a:cubicBezTo>
                    <a:cubicBezTo>
                      <a:pt x="97" y="21542"/>
                      <a:pt x="0" y="21600"/>
                      <a:pt x="0" y="21600"/>
                    </a:cubicBezTo>
                    <a:cubicBezTo>
                      <a:pt x="0" y="21600"/>
                      <a:pt x="103" y="21546"/>
                      <a:pt x="296" y="21446"/>
                    </a:cubicBezTo>
                    <a:cubicBezTo>
                      <a:pt x="489" y="21345"/>
                      <a:pt x="764" y="21190"/>
                      <a:pt x="1084" y="20968"/>
                    </a:cubicBezTo>
                    <a:cubicBezTo>
                      <a:pt x="1398" y="20746"/>
                      <a:pt x="1742" y="20428"/>
                      <a:pt x="1912" y="20001"/>
                    </a:cubicBezTo>
                    <a:cubicBezTo>
                      <a:pt x="2082" y="19575"/>
                      <a:pt x="2069" y="19083"/>
                      <a:pt x="2154" y="18576"/>
                    </a:cubicBezTo>
                    <a:cubicBezTo>
                      <a:pt x="2191" y="18306"/>
                      <a:pt x="2257" y="18077"/>
                      <a:pt x="2435" y="17834"/>
                    </a:cubicBezTo>
                    <a:cubicBezTo>
                      <a:pt x="2601" y="17593"/>
                      <a:pt x="2838" y="17357"/>
                      <a:pt x="3104" y="17128"/>
                    </a:cubicBezTo>
                    <a:cubicBezTo>
                      <a:pt x="3620" y="16678"/>
                      <a:pt x="4265" y="16248"/>
                      <a:pt x="4971" y="15846"/>
                    </a:cubicBezTo>
                    <a:cubicBezTo>
                      <a:pt x="5011" y="15831"/>
                      <a:pt x="5035" y="15822"/>
                      <a:pt x="5035" y="15822"/>
                    </a:cubicBezTo>
                    <a:lnTo>
                      <a:pt x="5026" y="15814"/>
                    </a:lnTo>
                    <a:cubicBezTo>
                      <a:pt x="5209" y="15713"/>
                      <a:pt x="5395" y="15614"/>
                      <a:pt x="5586" y="15520"/>
                    </a:cubicBezTo>
                    <a:cubicBezTo>
                      <a:pt x="5682" y="15475"/>
                      <a:pt x="5768" y="15434"/>
                      <a:pt x="5870" y="15389"/>
                    </a:cubicBezTo>
                    <a:lnTo>
                      <a:pt x="6029" y="15322"/>
                    </a:lnTo>
                    <a:lnTo>
                      <a:pt x="6181" y="15262"/>
                    </a:lnTo>
                    <a:cubicBezTo>
                      <a:pt x="6483" y="15141"/>
                      <a:pt x="6791" y="15024"/>
                      <a:pt x="7106" y="14892"/>
                    </a:cubicBezTo>
                    <a:cubicBezTo>
                      <a:pt x="7107" y="14925"/>
                      <a:pt x="7108" y="14957"/>
                      <a:pt x="7109" y="14991"/>
                    </a:cubicBezTo>
                    <a:cubicBezTo>
                      <a:pt x="7122" y="15395"/>
                      <a:pt x="7128" y="15929"/>
                      <a:pt x="7039" y="16457"/>
                    </a:cubicBezTo>
                    <a:cubicBezTo>
                      <a:pt x="7012" y="16588"/>
                      <a:pt x="6989" y="16720"/>
                      <a:pt x="6949" y="16848"/>
                    </a:cubicBezTo>
                    <a:cubicBezTo>
                      <a:pt x="6917" y="16977"/>
                      <a:pt x="6865" y="17100"/>
                      <a:pt x="6821" y="17222"/>
                    </a:cubicBezTo>
                    <a:cubicBezTo>
                      <a:pt x="6763" y="17339"/>
                      <a:pt x="6719" y="17458"/>
                      <a:pt x="6650" y="17562"/>
                    </a:cubicBezTo>
                    <a:cubicBezTo>
                      <a:pt x="6589" y="17669"/>
                      <a:pt x="6526" y="17769"/>
                      <a:pt x="6455" y="17858"/>
                    </a:cubicBezTo>
                    <a:cubicBezTo>
                      <a:pt x="6393" y="17949"/>
                      <a:pt x="6321" y="18028"/>
                      <a:pt x="6257" y="18098"/>
                    </a:cubicBezTo>
                    <a:cubicBezTo>
                      <a:pt x="6195" y="18169"/>
                      <a:pt x="6137" y="18229"/>
                      <a:pt x="6082" y="18275"/>
                    </a:cubicBezTo>
                    <a:cubicBezTo>
                      <a:pt x="5976" y="18370"/>
                      <a:pt x="5916" y="18425"/>
                      <a:pt x="5916" y="18425"/>
                    </a:cubicBezTo>
                    <a:cubicBezTo>
                      <a:pt x="5916" y="18425"/>
                      <a:pt x="5986" y="18375"/>
                      <a:pt x="6108" y="18289"/>
                    </a:cubicBezTo>
                    <a:cubicBezTo>
                      <a:pt x="6171" y="18247"/>
                      <a:pt x="6241" y="18192"/>
                      <a:pt x="6315" y="18125"/>
                    </a:cubicBezTo>
                    <a:cubicBezTo>
                      <a:pt x="6394" y="18060"/>
                      <a:pt x="6480" y="17986"/>
                      <a:pt x="6561" y="17898"/>
                    </a:cubicBezTo>
                    <a:cubicBezTo>
                      <a:pt x="6649" y="17813"/>
                      <a:pt x="6732" y="17717"/>
                      <a:pt x="6814" y="17612"/>
                    </a:cubicBezTo>
                    <a:cubicBezTo>
                      <a:pt x="6905" y="17509"/>
                      <a:pt x="6971" y="17393"/>
                      <a:pt x="7053" y="17275"/>
                    </a:cubicBezTo>
                    <a:cubicBezTo>
                      <a:pt x="7121" y="17154"/>
                      <a:pt x="7199" y="17030"/>
                      <a:pt x="7255" y="16899"/>
                    </a:cubicBezTo>
                    <a:cubicBezTo>
                      <a:pt x="7321" y="16770"/>
                      <a:pt x="7369" y="16636"/>
                      <a:pt x="7422" y="16502"/>
                    </a:cubicBezTo>
                    <a:cubicBezTo>
                      <a:pt x="7612" y="15964"/>
                      <a:pt x="7705" y="15415"/>
                      <a:pt x="7765" y="15009"/>
                    </a:cubicBezTo>
                    <a:cubicBezTo>
                      <a:pt x="7792" y="14819"/>
                      <a:pt x="7814" y="14661"/>
                      <a:pt x="7831" y="14544"/>
                    </a:cubicBezTo>
                    <a:cubicBezTo>
                      <a:pt x="7951" y="14475"/>
                      <a:pt x="8067" y="14400"/>
                      <a:pt x="8173" y="14317"/>
                    </a:cubicBezTo>
                    <a:cubicBezTo>
                      <a:pt x="8337" y="14194"/>
                      <a:pt x="8467" y="14062"/>
                      <a:pt x="8586" y="13931"/>
                    </a:cubicBezTo>
                    <a:cubicBezTo>
                      <a:pt x="8612" y="14018"/>
                      <a:pt x="8640" y="14105"/>
                      <a:pt x="8673" y="14193"/>
                    </a:cubicBezTo>
                    <a:cubicBezTo>
                      <a:pt x="8837" y="14605"/>
                      <a:pt x="9108" y="15028"/>
                      <a:pt x="9504" y="15397"/>
                    </a:cubicBezTo>
                    <a:cubicBezTo>
                      <a:pt x="9698" y="15584"/>
                      <a:pt x="9934" y="15750"/>
                      <a:pt x="10182" y="15898"/>
                    </a:cubicBezTo>
                    <a:cubicBezTo>
                      <a:pt x="10430" y="16047"/>
                      <a:pt x="10710" y="16165"/>
                      <a:pt x="10989" y="16260"/>
                    </a:cubicBezTo>
                    <a:cubicBezTo>
                      <a:pt x="11268" y="16358"/>
                      <a:pt x="11560" y="16416"/>
                      <a:pt x="11834" y="16464"/>
                    </a:cubicBezTo>
                    <a:cubicBezTo>
                      <a:pt x="11973" y="16483"/>
                      <a:pt x="12109" y="16499"/>
                      <a:pt x="12239" y="16512"/>
                    </a:cubicBezTo>
                    <a:cubicBezTo>
                      <a:pt x="12372" y="16519"/>
                      <a:pt x="12498" y="16530"/>
                      <a:pt x="12620" y="16532"/>
                    </a:cubicBezTo>
                    <a:cubicBezTo>
                      <a:pt x="12742" y="16533"/>
                      <a:pt x="12859" y="16533"/>
                      <a:pt x="12970" y="16533"/>
                    </a:cubicBezTo>
                    <a:cubicBezTo>
                      <a:pt x="13080" y="16527"/>
                      <a:pt x="13185" y="16522"/>
                      <a:pt x="13283" y="16517"/>
                    </a:cubicBezTo>
                    <a:cubicBezTo>
                      <a:pt x="13478" y="16505"/>
                      <a:pt x="13646" y="16482"/>
                      <a:pt x="13785" y="16470"/>
                    </a:cubicBezTo>
                    <a:cubicBezTo>
                      <a:pt x="14058" y="16428"/>
                      <a:pt x="14214" y="16404"/>
                      <a:pt x="14214" y="16404"/>
                    </a:cubicBezTo>
                    <a:cubicBezTo>
                      <a:pt x="14214" y="16404"/>
                      <a:pt x="14055" y="16416"/>
                      <a:pt x="13778" y="16436"/>
                    </a:cubicBezTo>
                    <a:cubicBezTo>
                      <a:pt x="13639" y="16439"/>
                      <a:pt x="13471" y="16449"/>
                      <a:pt x="13278" y="16446"/>
                    </a:cubicBezTo>
                    <a:cubicBezTo>
                      <a:pt x="13182" y="16443"/>
                      <a:pt x="13080" y="16441"/>
                      <a:pt x="12973" y="16438"/>
                    </a:cubicBezTo>
                    <a:cubicBezTo>
                      <a:pt x="12866" y="16429"/>
                      <a:pt x="12754" y="16421"/>
                      <a:pt x="12638" y="16411"/>
                    </a:cubicBezTo>
                    <a:cubicBezTo>
                      <a:pt x="12522" y="16400"/>
                      <a:pt x="12403" y="16380"/>
                      <a:pt x="12280" y="16365"/>
                    </a:cubicBezTo>
                    <a:cubicBezTo>
                      <a:pt x="12159" y="16343"/>
                      <a:pt x="12035" y="16318"/>
                      <a:pt x="11909" y="16291"/>
                    </a:cubicBezTo>
                    <a:cubicBezTo>
                      <a:pt x="11663" y="16227"/>
                      <a:pt x="11407" y="16154"/>
                      <a:pt x="11172" y="16046"/>
                    </a:cubicBezTo>
                    <a:cubicBezTo>
                      <a:pt x="10937" y="15941"/>
                      <a:pt x="10708" y="15819"/>
                      <a:pt x="10513" y="15671"/>
                    </a:cubicBezTo>
                    <a:cubicBezTo>
                      <a:pt x="10317" y="15524"/>
                      <a:pt x="10137" y="15365"/>
                      <a:pt x="9996" y="15188"/>
                    </a:cubicBezTo>
                    <a:cubicBezTo>
                      <a:pt x="9706" y="14840"/>
                      <a:pt x="9534" y="14453"/>
                      <a:pt x="9454" y="14085"/>
                    </a:cubicBezTo>
                    <a:cubicBezTo>
                      <a:pt x="9418" y="13901"/>
                      <a:pt x="9393" y="13722"/>
                      <a:pt x="9398" y="13553"/>
                    </a:cubicBezTo>
                    <a:cubicBezTo>
                      <a:pt x="9397" y="13383"/>
                      <a:pt x="9417" y="13224"/>
                      <a:pt x="9446" y="13080"/>
                    </a:cubicBezTo>
                    <a:cubicBezTo>
                      <a:pt x="9477" y="12936"/>
                      <a:pt x="9515" y="12806"/>
                      <a:pt x="9563" y="12695"/>
                    </a:cubicBezTo>
                    <a:cubicBezTo>
                      <a:pt x="9588" y="12627"/>
                      <a:pt x="9619" y="12565"/>
                      <a:pt x="9647" y="12510"/>
                    </a:cubicBezTo>
                    <a:lnTo>
                      <a:pt x="9716" y="12419"/>
                    </a:lnTo>
                    <a:cubicBezTo>
                      <a:pt x="9833" y="12276"/>
                      <a:pt x="9947" y="12133"/>
                      <a:pt x="10082" y="11999"/>
                    </a:cubicBezTo>
                    <a:cubicBezTo>
                      <a:pt x="10340" y="11726"/>
                      <a:pt x="10635" y="11472"/>
                      <a:pt x="10958" y="11236"/>
                    </a:cubicBezTo>
                    <a:cubicBezTo>
                      <a:pt x="11600" y="10761"/>
                      <a:pt x="12346" y="10366"/>
                      <a:pt x="13125" y="9984"/>
                    </a:cubicBezTo>
                    <a:cubicBezTo>
                      <a:pt x="13518" y="9788"/>
                      <a:pt x="13904" y="9594"/>
                      <a:pt x="14281" y="9405"/>
                    </a:cubicBezTo>
                    <a:cubicBezTo>
                      <a:pt x="14658" y="9221"/>
                      <a:pt x="15027" y="9041"/>
                      <a:pt x="15386" y="8865"/>
                    </a:cubicBezTo>
                    <a:cubicBezTo>
                      <a:pt x="16113" y="8511"/>
                      <a:pt x="16800" y="8176"/>
                      <a:pt x="17435" y="7867"/>
                    </a:cubicBezTo>
                    <a:cubicBezTo>
                      <a:pt x="18704" y="7243"/>
                      <a:pt x="19750" y="6702"/>
                      <a:pt x="20475" y="6312"/>
                    </a:cubicBezTo>
                    <a:cubicBezTo>
                      <a:pt x="20839" y="6114"/>
                      <a:pt x="21131" y="5954"/>
                      <a:pt x="21313" y="5850"/>
                    </a:cubicBezTo>
                    <a:cubicBezTo>
                      <a:pt x="21500" y="5745"/>
                      <a:pt x="21600" y="5689"/>
                      <a:pt x="21600" y="5689"/>
                    </a:cubicBezTo>
                    <a:cubicBezTo>
                      <a:pt x="21600" y="5689"/>
                      <a:pt x="20035" y="4537"/>
                      <a:pt x="20035" y="4537"/>
                    </a:cubicBezTo>
                    <a:close/>
                    <a:moveTo>
                      <a:pt x="20035" y="4537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78" name="AutoShape 6">
                <a:extLst>
                  <a:ext uri="{FF2B5EF4-FFF2-40B4-BE49-F238E27FC236}">
                    <a16:creationId xmlns:a16="http://schemas.microsoft.com/office/drawing/2014/main" id="{0F6ADD12-EA10-AC52-870B-D973ECDE31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1500" y="2743200"/>
                <a:ext cx="414338" cy="552450"/>
              </a:xfrm>
              <a:custGeom>
                <a:avLst/>
                <a:gdLst/>
                <a:ahLst/>
                <a:cxnLst/>
                <a:rect l="0" t="0" r="r" b="b"/>
                <a:pathLst>
                  <a:path w="21563" h="21600">
                    <a:moveTo>
                      <a:pt x="10061" y="19762"/>
                    </a:moveTo>
                    <a:cubicBezTo>
                      <a:pt x="9545" y="19403"/>
                      <a:pt x="9162" y="18945"/>
                      <a:pt x="9100" y="18271"/>
                    </a:cubicBezTo>
                    <a:cubicBezTo>
                      <a:pt x="9072" y="17926"/>
                      <a:pt x="9089" y="17601"/>
                      <a:pt x="9192" y="17157"/>
                    </a:cubicBezTo>
                    <a:cubicBezTo>
                      <a:pt x="9306" y="16694"/>
                      <a:pt x="9422" y="16225"/>
                      <a:pt x="9539" y="15753"/>
                    </a:cubicBezTo>
                    <a:cubicBezTo>
                      <a:pt x="9745" y="14916"/>
                      <a:pt x="9954" y="14067"/>
                      <a:pt x="10164" y="13217"/>
                    </a:cubicBezTo>
                    <a:lnTo>
                      <a:pt x="10247" y="13261"/>
                    </a:lnTo>
                    <a:cubicBezTo>
                      <a:pt x="10247" y="13261"/>
                      <a:pt x="10284" y="13217"/>
                      <a:pt x="10352" y="13134"/>
                    </a:cubicBezTo>
                    <a:cubicBezTo>
                      <a:pt x="10417" y="13062"/>
                      <a:pt x="10528" y="12908"/>
                      <a:pt x="10641" y="12798"/>
                    </a:cubicBezTo>
                    <a:cubicBezTo>
                      <a:pt x="10747" y="12697"/>
                      <a:pt x="10871" y="12567"/>
                      <a:pt x="11066" y="12436"/>
                    </a:cubicBezTo>
                    <a:cubicBezTo>
                      <a:pt x="11253" y="12306"/>
                      <a:pt x="11480" y="12189"/>
                      <a:pt x="11782" y="12095"/>
                    </a:cubicBezTo>
                    <a:cubicBezTo>
                      <a:pt x="12370" y="11889"/>
                      <a:pt x="13365" y="11861"/>
                      <a:pt x="14467" y="11598"/>
                    </a:cubicBezTo>
                    <a:cubicBezTo>
                      <a:pt x="15010" y="11469"/>
                      <a:pt x="15562" y="11279"/>
                      <a:pt x="16049" y="11023"/>
                    </a:cubicBezTo>
                    <a:cubicBezTo>
                      <a:pt x="16551" y="10781"/>
                      <a:pt x="16980" y="10464"/>
                      <a:pt x="17376" y="10192"/>
                    </a:cubicBezTo>
                    <a:cubicBezTo>
                      <a:pt x="18182" y="9630"/>
                      <a:pt x="19012" y="9066"/>
                      <a:pt x="19725" y="8478"/>
                    </a:cubicBezTo>
                    <a:cubicBezTo>
                      <a:pt x="20076" y="8180"/>
                      <a:pt x="20406" y="7883"/>
                      <a:pt x="20666" y="7569"/>
                    </a:cubicBezTo>
                    <a:cubicBezTo>
                      <a:pt x="20938" y="7263"/>
                      <a:pt x="21134" y="6944"/>
                      <a:pt x="21280" y="6644"/>
                    </a:cubicBezTo>
                    <a:cubicBezTo>
                      <a:pt x="21415" y="6340"/>
                      <a:pt x="21497" y="6053"/>
                      <a:pt x="21531" y="5798"/>
                    </a:cubicBezTo>
                    <a:cubicBezTo>
                      <a:pt x="21571" y="5542"/>
                      <a:pt x="21566" y="5319"/>
                      <a:pt x="21558" y="5136"/>
                    </a:cubicBezTo>
                    <a:cubicBezTo>
                      <a:pt x="21555" y="4954"/>
                      <a:pt x="21517" y="4812"/>
                      <a:pt x="21508" y="4715"/>
                    </a:cubicBezTo>
                    <a:cubicBezTo>
                      <a:pt x="21494" y="4619"/>
                      <a:pt x="21486" y="4567"/>
                      <a:pt x="21486" y="4567"/>
                    </a:cubicBezTo>
                    <a:cubicBezTo>
                      <a:pt x="21486" y="4567"/>
                      <a:pt x="21486" y="4619"/>
                      <a:pt x="21487" y="4716"/>
                    </a:cubicBezTo>
                    <a:cubicBezTo>
                      <a:pt x="21482" y="4814"/>
                      <a:pt x="21500" y="4956"/>
                      <a:pt x="21477" y="5136"/>
                    </a:cubicBezTo>
                    <a:cubicBezTo>
                      <a:pt x="21460" y="5316"/>
                      <a:pt x="21434" y="5534"/>
                      <a:pt x="21360" y="5777"/>
                    </a:cubicBezTo>
                    <a:cubicBezTo>
                      <a:pt x="21293" y="6020"/>
                      <a:pt x="21175" y="6286"/>
                      <a:pt x="21009" y="6561"/>
                    </a:cubicBezTo>
                    <a:cubicBezTo>
                      <a:pt x="20831" y="6832"/>
                      <a:pt x="20609" y="7113"/>
                      <a:pt x="20313" y="7379"/>
                    </a:cubicBezTo>
                    <a:cubicBezTo>
                      <a:pt x="20031" y="7651"/>
                      <a:pt x="19680" y="7907"/>
                      <a:pt x="19306" y="8163"/>
                    </a:cubicBezTo>
                    <a:cubicBezTo>
                      <a:pt x="18547" y="8669"/>
                      <a:pt x="17664" y="9154"/>
                      <a:pt x="16776" y="9653"/>
                    </a:cubicBezTo>
                    <a:cubicBezTo>
                      <a:pt x="16320" y="9906"/>
                      <a:pt x="15918" y="10144"/>
                      <a:pt x="15476" y="10309"/>
                    </a:cubicBezTo>
                    <a:cubicBezTo>
                      <a:pt x="15043" y="10488"/>
                      <a:pt x="14590" y="10600"/>
                      <a:pt x="14135" y="10670"/>
                    </a:cubicBezTo>
                    <a:cubicBezTo>
                      <a:pt x="13682" y="10745"/>
                      <a:pt x="13219" y="10767"/>
                      <a:pt x="12737" y="10796"/>
                    </a:cubicBezTo>
                    <a:cubicBezTo>
                      <a:pt x="12258" y="10830"/>
                      <a:pt x="11760" y="10858"/>
                      <a:pt x="11273" y="10972"/>
                    </a:cubicBezTo>
                    <a:cubicBezTo>
                      <a:pt x="11063" y="11017"/>
                      <a:pt x="10864" y="11076"/>
                      <a:pt x="10676" y="11143"/>
                    </a:cubicBezTo>
                    <a:cubicBezTo>
                      <a:pt x="11003" y="9813"/>
                      <a:pt x="11327" y="8501"/>
                      <a:pt x="11637" y="7247"/>
                    </a:cubicBezTo>
                    <a:cubicBezTo>
                      <a:pt x="11881" y="6359"/>
                      <a:pt x="12011" y="5432"/>
                      <a:pt x="12369" y="4755"/>
                    </a:cubicBezTo>
                    <a:cubicBezTo>
                      <a:pt x="12738" y="4017"/>
                      <a:pt x="13272" y="3358"/>
                      <a:pt x="13855" y="2800"/>
                    </a:cubicBezTo>
                    <a:cubicBezTo>
                      <a:pt x="15032" y="1683"/>
                      <a:pt x="16367" y="966"/>
                      <a:pt x="17348" y="558"/>
                    </a:cubicBezTo>
                    <a:cubicBezTo>
                      <a:pt x="17839" y="348"/>
                      <a:pt x="18248" y="213"/>
                      <a:pt x="18531" y="129"/>
                    </a:cubicBezTo>
                    <a:cubicBezTo>
                      <a:pt x="18814" y="45"/>
                      <a:pt x="18965" y="0"/>
                      <a:pt x="18965" y="0"/>
                    </a:cubicBezTo>
                    <a:cubicBezTo>
                      <a:pt x="18965" y="0"/>
                      <a:pt x="18808" y="32"/>
                      <a:pt x="18513" y="92"/>
                    </a:cubicBezTo>
                    <a:cubicBezTo>
                      <a:pt x="18219" y="152"/>
                      <a:pt x="17788" y="253"/>
                      <a:pt x="17260" y="422"/>
                    </a:cubicBezTo>
                    <a:cubicBezTo>
                      <a:pt x="16205" y="752"/>
                      <a:pt x="14730" y="1362"/>
                      <a:pt x="13307" y="2436"/>
                    </a:cubicBezTo>
                    <a:cubicBezTo>
                      <a:pt x="12602" y="2974"/>
                      <a:pt x="11917" y="3632"/>
                      <a:pt x="11375" y="4427"/>
                    </a:cubicBezTo>
                    <a:cubicBezTo>
                      <a:pt x="11236" y="4620"/>
                      <a:pt x="11118" y="4852"/>
                      <a:pt x="10998" y="5065"/>
                    </a:cubicBezTo>
                    <a:lnTo>
                      <a:pt x="10858" y="5372"/>
                    </a:lnTo>
                    <a:cubicBezTo>
                      <a:pt x="10831" y="5434"/>
                      <a:pt x="10816" y="5452"/>
                      <a:pt x="10780" y="5550"/>
                    </a:cubicBezTo>
                    <a:lnTo>
                      <a:pt x="10716" y="5708"/>
                    </a:lnTo>
                    <a:cubicBezTo>
                      <a:pt x="10545" y="6130"/>
                      <a:pt x="10370" y="6562"/>
                      <a:pt x="10192" y="7000"/>
                    </a:cubicBezTo>
                    <a:cubicBezTo>
                      <a:pt x="9506" y="8692"/>
                      <a:pt x="8776" y="10493"/>
                      <a:pt x="8044" y="12297"/>
                    </a:cubicBezTo>
                    <a:cubicBezTo>
                      <a:pt x="7952" y="12210"/>
                      <a:pt x="7857" y="12118"/>
                      <a:pt x="7757" y="12019"/>
                    </a:cubicBezTo>
                    <a:cubicBezTo>
                      <a:pt x="7018" y="11261"/>
                      <a:pt x="6114" y="10172"/>
                      <a:pt x="5662" y="8957"/>
                    </a:cubicBezTo>
                    <a:cubicBezTo>
                      <a:pt x="5524" y="8657"/>
                      <a:pt x="5473" y="8345"/>
                      <a:pt x="5393" y="8040"/>
                    </a:cubicBezTo>
                    <a:cubicBezTo>
                      <a:pt x="5356" y="7732"/>
                      <a:pt x="5298" y="7426"/>
                      <a:pt x="5326" y="7129"/>
                    </a:cubicBezTo>
                    <a:cubicBezTo>
                      <a:pt x="5314" y="6830"/>
                      <a:pt x="5381" y="6547"/>
                      <a:pt x="5434" y="6274"/>
                    </a:cubicBezTo>
                    <a:cubicBezTo>
                      <a:pt x="5480" y="6000"/>
                      <a:pt x="5613" y="5757"/>
                      <a:pt x="5689" y="5521"/>
                    </a:cubicBezTo>
                    <a:cubicBezTo>
                      <a:pt x="5790" y="5290"/>
                      <a:pt x="5928" y="5092"/>
                      <a:pt x="6028" y="4907"/>
                    </a:cubicBezTo>
                    <a:cubicBezTo>
                      <a:pt x="6120" y="4719"/>
                      <a:pt x="6264" y="4581"/>
                      <a:pt x="6356" y="4455"/>
                    </a:cubicBezTo>
                    <a:cubicBezTo>
                      <a:pt x="6554" y="4208"/>
                      <a:pt x="6667" y="4067"/>
                      <a:pt x="6667" y="4067"/>
                    </a:cubicBezTo>
                    <a:cubicBezTo>
                      <a:pt x="6667" y="4067"/>
                      <a:pt x="6530" y="4196"/>
                      <a:pt x="6290" y="4421"/>
                    </a:cubicBezTo>
                    <a:cubicBezTo>
                      <a:pt x="6176" y="4538"/>
                      <a:pt x="6004" y="4664"/>
                      <a:pt x="5877" y="4844"/>
                    </a:cubicBezTo>
                    <a:cubicBezTo>
                      <a:pt x="5743" y="5019"/>
                      <a:pt x="5565" y="5210"/>
                      <a:pt x="5419" y="5436"/>
                    </a:cubicBezTo>
                    <a:cubicBezTo>
                      <a:pt x="5298" y="5669"/>
                      <a:pt x="5114" y="5913"/>
                      <a:pt x="5013" y="6194"/>
                    </a:cubicBezTo>
                    <a:cubicBezTo>
                      <a:pt x="4905" y="6474"/>
                      <a:pt x="4781" y="6771"/>
                      <a:pt x="4736" y="7091"/>
                    </a:cubicBezTo>
                    <a:cubicBezTo>
                      <a:pt x="4650" y="7408"/>
                      <a:pt x="4651" y="7739"/>
                      <a:pt x="4633" y="8080"/>
                    </a:cubicBezTo>
                    <a:cubicBezTo>
                      <a:pt x="4658" y="8415"/>
                      <a:pt x="4658" y="8766"/>
                      <a:pt x="4745" y="9103"/>
                    </a:cubicBezTo>
                    <a:cubicBezTo>
                      <a:pt x="4804" y="9446"/>
                      <a:pt x="4912" y="9781"/>
                      <a:pt x="5024" y="10110"/>
                    </a:cubicBezTo>
                    <a:cubicBezTo>
                      <a:pt x="5149" y="10435"/>
                      <a:pt x="5278" y="10757"/>
                      <a:pt x="5436" y="11057"/>
                    </a:cubicBezTo>
                    <a:cubicBezTo>
                      <a:pt x="5587" y="11360"/>
                      <a:pt x="5751" y="11647"/>
                      <a:pt x="5922" y="11913"/>
                    </a:cubicBezTo>
                    <a:cubicBezTo>
                      <a:pt x="6081" y="12186"/>
                      <a:pt x="6270" y="12426"/>
                      <a:pt x="6426" y="12658"/>
                    </a:cubicBezTo>
                    <a:cubicBezTo>
                      <a:pt x="6759" y="13104"/>
                      <a:pt x="7080" y="13481"/>
                      <a:pt x="7307" y="13733"/>
                    </a:cubicBezTo>
                    <a:cubicBezTo>
                      <a:pt x="7348" y="13776"/>
                      <a:pt x="7381" y="13812"/>
                      <a:pt x="7415" y="13849"/>
                    </a:cubicBezTo>
                    <a:cubicBezTo>
                      <a:pt x="7220" y="14330"/>
                      <a:pt x="7024" y="14814"/>
                      <a:pt x="6831" y="15288"/>
                    </a:cubicBezTo>
                    <a:cubicBezTo>
                      <a:pt x="6644" y="15749"/>
                      <a:pt x="6459" y="16206"/>
                      <a:pt x="6276" y="16657"/>
                    </a:cubicBezTo>
                    <a:lnTo>
                      <a:pt x="6208" y="16826"/>
                    </a:lnTo>
                    <a:cubicBezTo>
                      <a:pt x="6179" y="16892"/>
                      <a:pt x="6165" y="16963"/>
                      <a:pt x="6143" y="17031"/>
                    </a:cubicBezTo>
                    <a:lnTo>
                      <a:pt x="6057" y="17337"/>
                    </a:lnTo>
                    <a:cubicBezTo>
                      <a:pt x="5003" y="16846"/>
                      <a:pt x="3670" y="16183"/>
                      <a:pt x="2555" y="15335"/>
                    </a:cubicBezTo>
                    <a:lnTo>
                      <a:pt x="2128" y="15000"/>
                    </a:lnTo>
                    <a:lnTo>
                      <a:pt x="1740" y="14645"/>
                    </a:lnTo>
                    <a:cubicBezTo>
                      <a:pt x="1493" y="14404"/>
                      <a:pt x="1265" y="14156"/>
                      <a:pt x="1076" y="13903"/>
                    </a:cubicBezTo>
                    <a:cubicBezTo>
                      <a:pt x="889" y="13649"/>
                      <a:pt x="714" y="13399"/>
                      <a:pt x="602" y="13144"/>
                    </a:cubicBezTo>
                    <a:cubicBezTo>
                      <a:pt x="454" y="12897"/>
                      <a:pt x="392" y="12647"/>
                      <a:pt x="314" y="12418"/>
                    </a:cubicBezTo>
                    <a:cubicBezTo>
                      <a:pt x="219" y="12190"/>
                      <a:pt x="232" y="11970"/>
                      <a:pt x="192" y="11778"/>
                    </a:cubicBezTo>
                    <a:cubicBezTo>
                      <a:pt x="151" y="11585"/>
                      <a:pt x="166" y="11415"/>
                      <a:pt x="172" y="11275"/>
                    </a:cubicBezTo>
                    <a:cubicBezTo>
                      <a:pt x="183" y="10994"/>
                      <a:pt x="189" y="10834"/>
                      <a:pt x="189" y="10834"/>
                    </a:cubicBezTo>
                    <a:cubicBezTo>
                      <a:pt x="189" y="10834"/>
                      <a:pt x="154" y="10993"/>
                      <a:pt x="92" y="11271"/>
                    </a:cubicBezTo>
                    <a:cubicBezTo>
                      <a:pt x="60" y="11411"/>
                      <a:pt x="14" y="11581"/>
                      <a:pt x="19" y="11779"/>
                    </a:cubicBezTo>
                    <a:cubicBezTo>
                      <a:pt x="24" y="11976"/>
                      <a:pt x="-29" y="12205"/>
                      <a:pt x="25" y="12448"/>
                    </a:cubicBezTo>
                    <a:cubicBezTo>
                      <a:pt x="60" y="12693"/>
                      <a:pt x="80" y="12964"/>
                      <a:pt x="186" y="13238"/>
                    </a:cubicBezTo>
                    <a:cubicBezTo>
                      <a:pt x="257" y="13520"/>
                      <a:pt x="391" y="13804"/>
                      <a:pt x="542" y="14096"/>
                    </a:cubicBezTo>
                    <a:cubicBezTo>
                      <a:pt x="694" y="14386"/>
                      <a:pt x="890" y="14678"/>
                      <a:pt x="1107" y="14963"/>
                    </a:cubicBezTo>
                    <a:cubicBezTo>
                      <a:pt x="1222" y="15104"/>
                      <a:pt x="1338" y="15245"/>
                      <a:pt x="1454" y="15387"/>
                    </a:cubicBezTo>
                    <a:lnTo>
                      <a:pt x="1844" y="15793"/>
                    </a:lnTo>
                    <a:cubicBezTo>
                      <a:pt x="2915" y="16867"/>
                      <a:pt x="4266" y="17743"/>
                      <a:pt x="5274" y="18367"/>
                    </a:cubicBezTo>
                    <a:cubicBezTo>
                      <a:pt x="5500" y="18505"/>
                      <a:pt x="5706" y="18630"/>
                      <a:pt x="5895" y="18743"/>
                    </a:cubicBezTo>
                    <a:cubicBezTo>
                      <a:pt x="5959" y="19779"/>
                      <a:pt x="6546" y="20852"/>
                      <a:pt x="7428" y="21600"/>
                    </a:cubicBez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79" name="AutoShape 7">
                <a:extLst>
                  <a:ext uri="{FF2B5EF4-FFF2-40B4-BE49-F238E27FC236}">
                    <a16:creationId xmlns:a16="http://schemas.microsoft.com/office/drawing/2014/main" id="{9CFD38F4-678F-73B6-2BF0-02F193241C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8100" y="2527300"/>
                <a:ext cx="985838" cy="2041525"/>
              </a:xfrm>
              <a:custGeom>
                <a:avLst/>
                <a:gdLst/>
                <a:ahLst/>
                <a:cxnLst/>
                <a:rect l="0" t="0" r="r" b="b"/>
                <a:pathLst>
                  <a:path w="21273" h="21400">
                    <a:moveTo>
                      <a:pt x="4818" y="17"/>
                    </a:moveTo>
                    <a:cubicBezTo>
                      <a:pt x="7699" y="-175"/>
                      <a:pt x="10525" y="1278"/>
                      <a:pt x="12031" y="2388"/>
                    </a:cubicBezTo>
                    <a:cubicBezTo>
                      <a:pt x="13536" y="3497"/>
                      <a:pt x="18958" y="7288"/>
                      <a:pt x="19595" y="8595"/>
                    </a:cubicBezTo>
                    <a:cubicBezTo>
                      <a:pt x="20233" y="9902"/>
                      <a:pt x="21271" y="13886"/>
                      <a:pt x="21271" y="15424"/>
                    </a:cubicBezTo>
                    <a:cubicBezTo>
                      <a:pt x="21271" y="16962"/>
                      <a:pt x="21427" y="21425"/>
                      <a:pt x="19195" y="21400"/>
                    </a:cubicBezTo>
                    <a:cubicBezTo>
                      <a:pt x="16962" y="21375"/>
                      <a:pt x="14880" y="18284"/>
                      <a:pt x="8810" y="17517"/>
                    </a:cubicBezTo>
                    <a:cubicBezTo>
                      <a:pt x="6216" y="17189"/>
                      <a:pt x="500" y="16440"/>
                      <a:pt x="165" y="14482"/>
                    </a:cubicBezTo>
                    <a:cubicBezTo>
                      <a:pt x="-169" y="12524"/>
                      <a:pt x="-173" y="8666"/>
                      <a:pt x="1905" y="8112"/>
                    </a:cubicBezTo>
                    <a:cubicBezTo>
                      <a:pt x="3984" y="7557"/>
                      <a:pt x="1437" y="6467"/>
                      <a:pt x="1413" y="5146"/>
                    </a:cubicBezTo>
                    <a:cubicBezTo>
                      <a:pt x="1388" y="3825"/>
                      <a:pt x="669" y="295"/>
                      <a:pt x="4818" y="17"/>
                    </a:cubicBezTo>
                    <a:close/>
                    <a:moveTo>
                      <a:pt x="4818" y="17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80" name="AutoShape 8">
                <a:extLst>
                  <a:ext uri="{FF2B5EF4-FFF2-40B4-BE49-F238E27FC236}">
                    <a16:creationId xmlns:a16="http://schemas.microsoft.com/office/drawing/2014/main" id="{2CEA2EDF-DD39-49F5-603B-6C138BA532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6200" y="2565400"/>
                <a:ext cx="914400" cy="1970088"/>
              </a:xfrm>
              <a:custGeom>
                <a:avLst/>
                <a:gdLst/>
                <a:ahLst/>
                <a:cxnLst/>
                <a:rect l="0" t="0" r="r" b="b"/>
                <a:pathLst>
                  <a:path w="21190" h="21600">
                    <a:moveTo>
                      <a:pt x="19811" y="21600"/>
                    </a:moveTo>
                    <a:cubicBezTo>
                      <a:pt x="19220" y="21593"/>
                      <a:pt x="18249" y="21043"/>
                      <a:pt x="17310" y="20510"/>
                    </a:cubicBezTo>
                    <a:cubicBezTo>
                      <a:pt x="15489" y="19476"/>
                      <a:pt x="12994" y="18060"/>
                      <a:pt x="8852" y="17550"/>
                    </a:cubicBezTo>
                    <a:cubicBezTo>
                      <a:pt x="6356" y="17242"/>
                      <a:pt x="508" y="16522"/>
                      <a:pt x="193" y="14724"/>
                    </a:cubicBezTo>
                    <a:cubicBezTo>
                      <a:pt x="-400" y="11342"/>
                      <a:pt x="458" y="8743"/>
                      <a:pt x="1632" y="8438"/>
                    </a:cubicBezTo>
                    <a:cubicBezTo>
                      <a:pt x="3632" y="7917"/>
                      <a:pt x="2892" y="7043"/>
                      <a:pt x="2296" y="6341"/>
                    </a:cubicBezTo>
                    <a:cubicBezTo>
                      <a:pt x="1926" y="5905"/>
                      <a:pt x="1544" y="5455"/>
                      <a:pt x="1535" y="4985"/>
                    </a:cubicBezTo>
                    <a:cubicBezTo>
                      <a:pt x="1532" y="4836"/>
                      <a:pt x="1521" y="4660"/>
                      <a:pt x="1508" y="4465"/>
                    </a:cubicBezTo>
                    <a:cubicBezTo>
                      <a:pt x="1412" y="2983"/>
                      <a:pt x="1233" y="225"/>
                      <a:pt x="4471" y="14"/>
                    </a:cubicBezTo>
                    <a:cubicBezTo>
                      <a:pt x="4618" y="5"/>
                      <a:pt x="4769" y="0"/>
                      <a:pt x="4920" y="0"/>
                    </a:cubicBezTo>
                    <a:cubicBezTo>
                      <a:pt x="7318" y="0"/>
                      <a:pt x="9842" y="1199"/>
                      <a:pt x="11404" y="2320"/>
                    </a:cubicBezTo>
                    <a:cubicBezTo>
                      <a:pt x="11623" y="2477"/>
                      <a:pt x="11917" y="2685"/>
                      <a:pt x="12265" y="2931"/>
                    </a:cubicBezTo>
                    <a:cubicBezTo>
                      <a:pt x="14404" y="4438"/>
                      <a:pt x="18853" y="7574"/>
                      <a:pt x="19410" y="8688"/>
                    </a:cubicBezTo>
                    <a:cubicBezTo>
                      <a:pt x="20085" y="10037"/>
                      <a:pt x="21187" y="14195"/>
                      <a:pt x="21187" y="15742"/>
                    </a:cubicBezTo>
                    <a:lnTo>
                      <a:pt x="21188" y="16041"/>
                    </a:lnTo>
                    <a:cubicBezTo>
                      <a:pt x="21193" y="16887"/>
                      <a:pt x="21200" y="18303"/>
                      <a:pt x="20962" y="19513"/>
                    </a:cubicBezTo>
                    <a:cubicBezTo>
                      <a:pt x="20590" y="21396"/>
                      <a:pt x="19846" y="21592"/>
                      <a:pt x="19811" y="21600"/>
                    </a:cubicBezTo>
                    <a:cubicBezTo>
                      <a:pt x="19811" y="21600"/>
                      <a:pt x="19811" y="21600"/>
                      <a:pt x="19811" y="21600"/>
                    </a:cubicBezTo>
                    <a:close/>
                    <a:moveTo>
                      <a:pt x="19811" y="21600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81" name="AutoShape 9">
                <a:extLst>
                  <a:ext uri="{FF2B5EF4-FFF2-40B4-BE49-F238E27FC236}">
                    <a16:creationId xmlns:a16="http://schemas.microsoft.com/office/drawing/2014/main" id="{5F86ECD3-ACAA-10C1-F9DE-ED426F115C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8400" y="2273300"/>
                <a:ext cx="171450" cy="787400"/>
              </a:xfrm>
              <a:custGeom>
                <a:avLst/>
                <a:gdLst/>
                <a:ahLst/>
                <a:cxnLst/>
                <a:rect l="0" t="0" r="r" b="b"/>
                <a:pathLst>
                  <a:path w="19458" h="20453">
                    <a:moveTo>
                      <a:pt x="11" y="19121"/>
                    </a:moveTo>
                    <a:cubicBezTo>
                      <a:pt x="974" y="15814"/>
                      <a:pt x="897" y="13035"/>
                      <a:pt x="2952" y="11179"/>
                    </a:cubicBezTo>
                    <a:cubicBezTo>
                      <a:pt x="5007" y="9324"/>
                      <a:pt x="6758" y="3750"/>
                      <a:pt x="5883" y="1846"/>
                    </a:cubicBezTo>
                    <a:cubicBezTo>
                      <a:pt x="5007" y="-59"/>
                      <a:pt x="21139" y="-812"/>
                      <a:pt x="19313" y="1158"/>
                    </a:cubicBezTo>
                    <a:cubicBezTo>
                      <a:pt x="17488" y="3127"/>
                      <a:pt x="17266" y="8236"/>
                      <a:pt x="15930" y="10999"/>
                    </a:cubicBezTo>
                    <a:cubicBezTo>
                      <a:pt x="14594" y="13762"/>
                      <a:pt x="16337" y="18758"/>
                      <a:pt x="15466" y="19773"/>
                    </a:cubicBezTo>
                    <a:cubicBezTo>
                      <a:pt x="14594" y="20788"/>
                      <a:pt x="-461" y="20740"/>
                      <a:pt x="11" y="19121"/>
                    </a:cubicBezTo>
                    <a:close/>
                    <a:moveTo>
                      <a:pt x="11" y="19121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82" name="AutoShape 10">
                <a:extLst>
                  <a:ext uri="{FF2B5EF4-FFF2-40B4-BE49-F238E27FC236}">
                    <a16:creationId xmlns:a16="http://schemas.microsoft.com/office/drawing/2014/main" id="{FABFB6FF-84E3-A27F-A6E2-46B82342A4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5400" y="2767013"/>
                <a:ext cx="866775" cy="1385887"/>
              </a:xfrm>
              <a:custGeom>
                <a:avLst/>
                <a:gdLst/>
                <a:ahLst/>
                <a:cxnLst/>
                <a:rect l="0" t="0" r="r" b="b"/>
                <a:pathLst>
                  <a:path w="21474" h="21600">
                    <a:moveTo>
                      <a:pt x="21409" y="20455"/>
                    </a:moveTo>
                    <a:cubicBezTo>
                      <a:pt x="21359" y="20391"/>
                      <a:pt x="21277" y="20297"/>
                      <a:pt x="21136" y="20195"/>
                    </a:cubicBezTo>
                    <a:cubicBezTo>
                      <a:pt x="20864" y="19984"/>
                      <a:pt x="20363" y="19749"/>
                      <a:pt x="19717" y="19529"/>
                    </a:cubicBezTo>
                    <a:cubicBezTo>
                      <a:pt x="19070" y="19309"/>
                      <a:pt x="18279" y="19100"/>
                      <a:pt x="17424" y="18898"/>
                    </a:cubicBezTo>
                    <a:cubicBezTo>
                      <a:pt x="16997" y="18800"/>
                      <a:pt x="16555" y="18698"/>
                      <a:pt x="16106" y="18595"/>
                    </a:cubicBezTo>
                    <a:cubicBezTo>
                      <a:pt x="15661" y="18492"/>
                      <a:pt x="15205" y="18389"/>
                      <a:pt x="14784" y="18270"/>
                    </a:cubicBezTo>
                    <a:cubicBezTo>
                      <a:pt x="14578" y="18211"/>
                      <a:pt x="14383" y="18149"/>
                      <a:pt x="14235" y="18073"/>
                    </a:cubicBezTo>
                    <a:cubicBezTo>
                      <a:pt x="14076" y="17994"/>
                      <a:pt x="13922" y="17895"/>
                      <a:pt x="13774" y="17790"/>
                    </a:cubicBezTo>
                    <a:cubicBezTo>
                      <a:pt x="13479" y="17580"/>
                      <a:pt x="13208" y="17347"/>
                      <a:pt x="12946" y="17118"/>
                    </a:cubicBezTo>
                    <a:cubicBezTo>
                      <a:pt x="12423" y="16657"/>
                      <a:pt x="11928" y="16211"/>
                      <a:pt x="11439" y="15844"/>
                    </a:cubicBezTo>
                    <a:cubicBezTo>
                      <a:pt x="10955" y="15475"/>
                      <a:pt x="10468" y="15188"/>
                      <a:pt x="10082" y="15007"/>
                    </a:cubicBezTo>
                    <a:cubicBezTo>
                      <a:pt x="9899" y="14921"/>
                      <a:pt x="9699" y="14841"/>
                      <a:pt x="9599" y="14805"/>
                    </a:cubicBezTo>
                    <a:cubicBezTo>
                      <a:pt x="9572" y="14795"/>
                      <a:pt x="9549" y="14787"/>
                      <a:pt x="9530" y="14780"/>
                    </a:cubicBezTo>
                    <a:cubicBezTo>
                      <a:pt x="9273" y="14355"/>
                      <a:pt x="9006" y="13942"/>
                      <a:pt x="8768" y="13524"/>
                    </a:cubicBezTo>
                    <a:cubicBezTo>
                      <a:pt x="8611" y="13257"/>
                      <a:pt x="8479" y="12997"/>
                      <a:pt x="8326" y="12716"/>
                    </a:cubicBezTo>
                    <a:cubicBezTo>
                      <a:pt x="8300" y="12668"/>
                      <a:pt x="8270" y="12623"/>
                      <a:pt x="8243" y="12577"/>
                    </a:cubicBezTo>
                    <a:cubicBezTo>
                      <a:pt x="8763" y="12684"/>
                      <a:pt x="9361" y="12807"/>
                      <a:pt x="10002" y="12940"/>
                    </a:cubicBezTo>
                    <a:cubicBezTo>
                      <a:pt x="10340" y="13008"/>
                      <a:pt x="10692" y="13077"/>
                      <a:pt x="11056" y="13142"/>
                    </a:cubicBezTo>
                    <a:cubicBezTo>
                      <a:pt x="11420" y="13207"/>
                      <a:pt x="11793" y="13270"/>
                      <a:pt x="12179" y="13317"/>
                    </a:cubicBezTo>
                    <a:cubicBezTo>
                      <a:pt x="12559" y="13369"/>
                      <a:pt x="12957" y="13399"/>
                      <a:pt x="13350" y="13414"/>
                    </a:cubicBezTo>
                    <a:cubicBezTo>
                      <a:pt x="13748" y="13417"/>
                      <a:pt x="14147" y="13404"/>
                      <a:pt x="14524" y="13333"/>
                    </a:cubicBezTo>
                    <a:cubicBezTo>
                      <a:pt x="14676" y="13311"/>
                      <a:pt x="14868" y="13267"/>
                      <a:pt x="15005" y="13256"/>
                    </a:cubicBezTo>
                    <a:cubicBezTo>
                      <a:pt x="15150" y="13235"/>
                      <a:pt x="15301" y="13228"/>
                      <a:pt x="15448" y="13225"/>
                    </a:cubicBezTo>
                    <a:cubicBezTo>
                      <a:pt x="15740" y="13222"/>
                      <a:pt x="16011" y="13265"/>
                      <a:pt x="16232" y="13346"/>
                    </a:cubicBezTo>
                    <a:cubicBezTo>
                      <a:pt x="16456" y="13426"/>
                      <a:pt x="16626" y="13541"/>
                      <a:pt x="16752" y="13654"/>
                    </a:cubicBezTo>
                    <a:cubicBezTo>
                      <a:pt x="16877" y="13768"/>
                      <a:pt x="16970" y="13878"/>
                      <a:pt x="17032" y="13972"/>
                    </a:cubicBezTo>
                    <a:cubicBezTo>
                      <a:pt x="17098" y="14066"/>
                      <a:pt x="17141" y="14142"/>
                      <a:pt x="17168" y="14194"/>
                    </a:cubicBezTo>
                    <a:cubicBezTo>
                      <a:pt x="17196" y="14247"/>
                      <a:pt x="17210" y="14275"/>
                      <a:pt x="17210" y="14275"/>
                    </a:cubicBezTo>
                    <a:cubicBezTo>
                      <a:pt x="17210" y="14275"/>
                      <a:pt x="17202" y="14246"/>
                      <a:pt x="17187" y="14191"/>
                    </a:cubicBezTo>
                    <a:cubicBezTo>
                      <a:pt x="17173" y="14137"/>
                      <a:pt x="17148" y="14057"/>
                      <a:pt x="17104" y="13956"/>
                    </a:cubicBezTo>
                    <a:cubicBezTo>
                      <a:pt x="17064" y="13855"/>
                      <a:pt x="16997" y="13734"/>
                      <a:pt x="16893" y="13601"/>
                    </a:cubicBezTo>
                    <a:cubicBezTo>
                      <a:pt x="16787" y="13468"/>
                      <a:pt x="16632" y="13322"/>
                      <a:pt x="16391" y="13202"/>
                    </a:cubicBezTo>
                    <a:cubicBezTo>
                      <a:pt x="16153" y="13080"/>
                      <a:pt x="15829" y="12994"/>
                      <a:pt x="15480" y="12965"/>
                    </a:cubicBezTo>
                    <a:cubicBezTo>
                      <a:pt x="15306" y="12952"/>
                      <a:pt x="15126" y="12944"/>
                      <a:pt x="14937" y="12952"/>
                    </a:cubicBezTo>
                    <a:cubicBezTo>
                      <a:pt x="14736" y="12954"/>
                      <a:pt x="14596" y="12976"/>
                      <a:pt x="14402" y="12987"/>
                    </a:cubicBezTo>
                    <a:cubicBezTo>
                      <a:pt x="14093" y="13014"/>
                      <a:pt x="13761" y="12994"/>
                      <a:pt x="13427" y="12959"/>
                    </a:cubicBezTo>
                    <a:cubicBezTo>
                      <a:pt x="13091" y="12914"/>
                      <a:pt x="12753" y="12856"/>
                      <a:pt x="12416" y="12776"/>
                    </a:cubicBezTo>
                    <a:cubicBezTo>
                      <a:pt x="12079" y="12701"/>
                      <a:pt x="11746" y="12609"/>
                      <a:pt x="11418" y="12516"/>
                    </a:cubicBezTo>
                    <a:cubicBezTo>
                      <a:pt x="11091" y="12423"/>
                      <a:pt x="10770" y="12325"/>
                      <a:pt x="10459" y="12228"/>
                    </a:cubicBezTo>
                    <a:cubicBezTo>
                      <a:pt x="9832" y="12029"/>
                      <a:pt x="9246" y="11844"/>
                      <a:pt x="8745" y="11685"/>
                    </a:cubicBezTo>
                    <a:cubicBezTo>
                      <a:pt x="8488" y="11606"/>
                      <a:pt x="8253" y="11534"/>
                      <a:pt x="8044" y="11470"/>
                    </a:cubicBezTo>
                    <a:cubicBezTo>
                      <a:pt x="7831" y="11407"/>
                      <a:pt x="7646" y="11352"/>
                      <a:pt x="7493" y="11307"/>
                    </a:cubicBezTo>
                    <a:cubicBezTo>
                      <a:pt x="7447" y="11294"/>
                      <a:pt x="7410" y="11284"/>
                      <a:pt x="7371" y="11273"/>
                    </a:cubicBezTo>
                    <a:cubicBezTo>
                      <a:pt x="7139" y="10954"/>
                      <a:pt x="6905" y="10640"/>
                      <a:pt x="6669" y="10338"/>
                    </a:cubicBezTo>
                    <a:cubicBezTo>
                      <a:pt x="5899" y="9354"/>
                      <a:pt x="5137" y="8453"/>
                      <a:pt x="4462" y="7685"/>
                    </a:cubicBezTo>
                    <a:cubicBezTo>
                      <a:pt x="4408" y="7623"/>
                      <a:pt x="4354" y="7563"/>
                      <a:pt x="4301" y="7503"/>
                    </a:cubicBezTo>
                    <a:cubicBezTo>
                      <a:pt x="4634" y="7473"/>
                      <a:pt x="4998" y="7423"/>
                      <a:pt x="5378" y="7343"/>
                    </a:cubicBezTo>
                    <a:cubicBezTo>
                      <a:pt x="5512" y="7314"/>
                      <a:pt x="5650" y="7281"/>
                      <a:pt x="5788" y="7245"/>
                    </a:cubicBezTo>
                    <a:cubicBezTo>
                      <a:pt x="6062" y="7354"/>
                      <a:pt x="6595" y="7565"/>
                      <a:pt x="7293" y="7841"/>
                    </a:cubicBezTo>
                    <a:cubicBezTo>
                      <a:pt x="8320" y="8246"/>
                      <a:pt x="9691" y="8785"/>
                      <a:pt x="11076" y="9314"/>
                    </a:cubicBezTo>
                    <a:cubicBezTo>
                      <a:pt x="11772" y="9577"/>
                      <a:pt x="12455" y="9842"/>
                      <a:pt x="13145" y="10071"/>
                    </a:cubicBezTo>
                    <a:cubicBezTo>
                      <a:pt x="13491" y="10185"/>
                      <a:pt x="13864" y="10268"/>
                      <a:pt x="14205" y="10324"/>
                    </a:cubicBezTo>
                    <a:cubicBezTo>
                      <a:pt x="14551" y="10381"/>
                      <a:pt x="14882" y="10416"/>
                      <a:pt x="15189" y="10436"/>
                    </a:cubicBezTo>
                    <a:cubicBezTo>
                      <a:pt x="15804" y="10474"/>
                      <a:pt x="16316" y="10450"/>
                      <a:pt x="16667" y="10415"/>
                    </a:cubicBezTo>
                    <a:cubicBezTo>
                      <a:pt x="16842" y="10396"/>
                      <a:pt x="16979" y="10378"/>
                      <a:pt x="17070" y="10362"/>
                    </a:cubicBezTo>
                    <a:cubicBezTo>
                      <a:pt x="17161" y="10347"/>
                      <a:pt x="17210" y="10339"/>
                      <a:pt x="17210" y="10339"/>
                    </a:cubicBezTo>
                    <a:cubicBezTo>
                      <a:pt x="17210" y="10339"/>
                      <a:pt x="17160" y="10343"/>
                      <a:pt x="17067" y="10351"/>
                    </a:cubicBezTo>
                    <a:cubicBezTo>
                      <a:pt x="16973" y="10361"/>
                      <a:pt x="16835" y="10368"/>
                      <a:pt x="16660" y="10373"/>
                    </a:cubicBezTo>
                    <a:cubicBezTo>
                      <a:pt x="16310" y="10382"/>
                      <a:pt x="15808" y="10368"/>
                      <a:pt x="15227" y="10287"/>
                    </a:cubicBezTo>
                    <a:cubicBezTo>
                      <a:pt x="14937" y="10245"/>
                      <a:pt x="14628" y="10188"/>
                      <a:pt x="14315" y="10111"/>
                    </a:cubicBezTo>
                    <a:cubicBezTo>
                      <a:pt x="13998" y="10032"/>
                      <a:pt x="13693" y="9937"/>
                      <a:pt x="13390" y="9806"/>
                    </a:cubicBezTo>
                    <a:cubicBezTo>
                      <a:pt x="12786" y="9543"/>
                      <a:pt x="12148" y="9224"/>
                      <a:pt x="11515" y="8914"/>
                    </a:cubicBezTo>
                    <a:cubicBezTo>
                      <a:pt x="10248" y="8288"/>
                      <a:pt x="8992" y="7650"/>
                      <a:pt x="8052" y="7171"/>
                    </a:cubicBezTo>
                    <a:cubicBezTo>
                      <a:pt x="7725" y="7004"/>
                      <a:pt x="7440" y="6859"/>
                      <a:pt x="7203" y="6737"/>
                    </a:cubicBezTo>
                    <a:cubicBezTo>
                      <a:pt x="7306" y="6687"/>
                      <a:pt x="7407" y="6634"/>
                      <a:pt x="7507" y="6578"/>
                    </a:cubicBezTo>
                    <a:cubicBezTo>
                      <a:pt x="7737" y="6547"/>
                      <a:pt x="8159" y="6489"/>
                      <a:pt x="8703" y="6414"/>
                    </a:cubicBezTo>
                    <a:cubicBezTo>
                      <a:pt x="8825" y="6397"/>
                      <a:pt x="8954" y="6378"/>
                      <a:pt x="9088" y="6359"/>
                    </a:cubicBezTo>
                    <a:cubicBezTo>
                      <a:pt x="9105" y="6358"/>
                      <a:pt x="9118" y="6358"/>
                      <a:pt x="9136" y="6358"/>
                    </a:cubicBezTo>
                    <a:cubicBezTo>
                      <a:pt x="9279" y="6353"/>
                      <a:pt x="9433" y="6356"/>
                      <a:pt x="9620" y="6355"/>
                    </a:cubicBezTo>
                    <a:cubicBezTo>
                      <a:pt x="9805" y="6352"/>
                      <a:pt x="10018" y="6362"/>
                      <a:pt x="10249" y="6366"/>
                    </a:cubicBezTo>
                    <a:cubicBezTo>
                      <a:pt x="10480" y="6375"/>
                      <a:pt x="10730" y="6388"/>
                      <a:pt x="10993" y="6405"/>
                    </a:cubicBezTo>
                    <a:cubicBezTo>
                      <a:pt x="11255" y="6428"/>
                      <a:pt x="11533" y="6448"/>
                      <a:pt x="11815" y="6487"/>
                    </a:cubicBezTo>
                    <a:cubicBezTo>
                      <a:pt x="12101" y="6516"/>
                      <a:pt x="12384" y="6570"/>
                      <a:pt x="12679" y="6618"/>
                    </a:cubicBezTo>
                    <a:cubicBezTo>
                      <a:pt x="12963" y="6681"/>
                      <a:pt x="13261" y="6735"/>
                      <a:pt x="13537" y="6819"/>
                    </a:cubicBezTo>
                    <a:cubicBezTo>
                      <a:pt x="13825" y="6890"/>
                      <a:pt x="14085" y="6992"/>
                      <a:pt x="14353" y="7084"/>
                    </a:cubicBezTo>
                    <a:cubicBezTo>
                      <a:pt x="14596" y="7195"/>
                      <a:pt x="14858" y="7292"/>
                      <a:pt x="15065" y="7420"/>
                    </a:cubicBezTo>
                    <a:cubicBezTo>
                      <a:pt x="15171" y="7482"/>
                      <a:pt x="15287" y="7537"/>
                      <a:pt x="15381" y="7602"/>
                    </a:cubicBezTo>
                    <a:cubicBezTo>
                      <a:pt x="15474" y="7668"/>
                      <a:pt x="15566" y="7733"/>
                      <a:pt x="15655" y="7796"/>
                    </a:cubicBezTo>
                    <a:cubicBezTo>
                      <a:pt x="15749" y="7857"/>
                      <a:pt x="15824" y="7924"/>
                      <a:pt x="15894" y="7990"/>
                    </a:cubicBezTo>
                    <a:cubicBezTo>
                      <a:pt x="15966" y="8056"/>
                      <a:pt x="16035" y="8120"/>
                      <a:pt x="16102" y="8181"/>
                    </a:cubicBezTo>
                    <a:cubicBezTo>
                      <a:pt x="16231" y="8305"/>
                      <a:pt x="16315" y="8432"/>
                      <a:pt x="16409" y="8538"/>
                    </a:cubicBezTo>
                    <a:cubicBezTo>
                      <a:pt x="16507" y="8644"/>
                      <a:pt x="16550" y="8747"/>
                      <a:pt x="16602" y="8828"/>
                    </a:cubicBezTo>
                    <a:cubicBezTo>
                      <a:pt x="16699" y="8993"/>
                      <a:pt x="16755" y="9087"/>
                      <a:pt x="16755" y="9087"/>
                    </a:cubicBezTo>
                    <a:cubicBezTo>
                      <a:pt x="16755" y="9087"/>
                      <a:pt x="16715" y="8990"/>
                      <a:pt x="16646" y="8819"/>
                    </a:cubicBezTo>
                    <a:cubicBezTo>
                      <a:pt x="16607" y="8735"/>
                      <a:pt x="16581" y="8627"/>
                      <a:pt x="16500" y="8514"/>
                    </a:cubicBezTo>
                    <a:cubicBezTo>
                      <a:pt x="16424" y="8401"/>
                      <a:pt x="16359" y="8266"/>
                      <a:pt x="16248" y="8130"/>
                    </a:cubicBezTo>
                    <a:cubicBezTo>
                      <a:pt x="16190" y="8063"/>
                      <a:pt x="16130" y="7993"/>
                      <a:pt x="16067" y="7920"/>
                    </a:cubicBezTo>
                    <a:cubicBezTo>
                      <a:pt x="16006" y="7846"/>
                      <a:pt x="15939" y="7771"/>
                      <a:pt x="15853" y="7702"/>
                    </a:cubicBezTo>
                    <a:cubicBezTo>
                      <a:pt x="15771" y="7630"/>
                      <a:pt x="15687" y="7556"/>
                      <a:pt x="15601" y="7481"/>
                    </a:cubicBezTo>
                    <a:cubicBezTo>
                      <a:pt x="15512" y="7406"/>
                      <a:pt x="15402" y="7340"/>
                      <a:pt x="15300" y="7267"/>
                    </a:cubicBezTo>
                    <a:cubicBezTo>
                      <a:pt x="15102" y="7117"/>
                      <a:pt x="14846" y="6996"/>
                      <a:pt x="14602" y="6859"/>
                    </a:cubicBezTo>
                    <a:cubicBezTo>
                      <a:pt x="14336" y="6743"/>
                      <a:pt x="14072" y="6615"/>
                      <a:pt x="13779" y="6519"/>
                    </a:cubicBezTo>
                    <a:cubicBezTo>
                      <a:pt x="13496" y="6409"/>
                      <a:pt x="13190" y="6329"/>
                      <a:pt x="12894" y="6242"/>
                    </a:cubicBezTo>
                    <a:cubicBezTo>
                      <a:pt x="12591" y="6170"/>
                      <a:pt x="12292" y="6092"/>
                      <a:pt x="11994" y="6040"/>
                    </a:cubicBezTo>
                    <a:cubicBezTo>
                      <a:pt x="11787" y="5997"/>
                      <a:pt x="11585" y="5965"/>
                      <a:pt x="11386" y="5935"/>
                    </a:cubicBezTo>
                    <a:cubicBezTo>
                      <a:pt x="11517" y="5901"/>
                      <a:pt x="11648" y="5866"/>
                      <a:pt x="11779" y="5827"/>
                    </a:cubicBezTo>
                    <a:cubicBezTo>
                      <a:pt x="12048" y="5750"/>
                      <a:pt x="12337" y="5634"/>
                      <a:pt x="12558" y="5512"/>
                    </a:cubicBezTo>
                    <a:cubicBezTo>
                      <a:pt x="12774" y="5393"/>
                      <a:pt x="12981" y="5267"/>
                      <a:pt x="13168" y="5150"/>
                    </a:cubicBezTo>
                    <a:cubicBezTo>
                      <a:pt x="13544" y="4912"/>
                      <a:pt x="13889" y="4695"/>
                      <a:pt x="14218" y="4535"/>
                    </a:cubicBezTo>
                    <a:cubicBezTo>
                      <a:pt x="14382" y="4454"/>
                      <a:pt x="14540" y="4387"/>
                      <a:pt x="14688" y="4336"/>
                    </a:cubicBezTo>
                    <a:cubicBezTo>
                      <a:pt x="14836" y="4284"/>
                      <a:pt x="14972" y="4248"/>
                      <a:pt x="15088" y="4225"/>
                    </a:cubicBezTo>
                    <a:cubicBezTo>
                      <a:pt x="15205" y="4201"/>
                      <a:pt x="15299" y="4188"/>
                      <a:pt x="15365" y="4183"/>
                    </a:cubicBezTo>
                    <a:cubicBezTo>
                      <a:pt x="15431" y="4177"/>
                      <a:pt x="15466" y="4173"/>
                      <a:pt x="15466" y="4173"/>
                    </a:cubicBezTo>
                    <a:cubicBezTo>
                      <a:pt x="15466" y="4173"/>
                      <a:pt x="15430" y="4173"/>
                      <a:pt x="15364" y="4173"/>
                    </a:cubicBezTo>
                    <a:cubicBezTo>
                      <a:pt x="15297" y="4171"/>
                      <a:pt x="15199" y="4175"/>
                      <a:pt x="15074" y="4187"/>
                    </a:cubicBezTo>
                    <a:cubicBezTo>
                      <a:pt x="14950" y="4199"/>
                      <a:pt x="14800" y="4222"/>
                      <a:pt x="14634" y="4260"/>
                    </a:cubicBezTo>
                    <a:cubicBezTo>
                      <a:pt x="14467" y="4298"/>
                      <a:pt x="14285" y="4351"/>
                      <a:pt x="14096" y="4417"/>
                    </a:cubicBezTo>
                    <a:cubicBezTo>
                      <a:pt x="13714" y="4549"/>
                      <a:pt x="13304" y="4737"/>
                      <a:pt x="12875" y="4933"/>
                    </a:cubicBezTo>
                    <a:cubicBezTo>
                      <a:pt x="12658" y="5032"/>
                      <a:pt x="12445" y="5127"/>
                      <a:pt x="12214" y="5217"/>
                    </a:cubicBezTo>
                    <a:cubicBezTo>
                      <a:pt x="11989" y="5305"/>
                      <a:pt x="11778" y="5362"/>
                      <a:pt x="11517" y="5409"/>
                    </a:cubicBezTo>
                    <a:cubicBezTo>
                      <a:pt x="11012" y="5503"/>
                      <a:pt x="10466" y="5552"/>
                      <a:pt x="9954" y="5589"/>
                    </a:cubicBezTo>
                    <a:cubicBezTo>
                      <a:pt x="9472" y="5623"/>
                      <a:pt x="9016" y="5644"/>
                      <a:pt x="8615" y="5660"/>
                    </a:cubicBezTo>
                    <a:lnTo>
                      <a:pt x="8681" y="5558"/>
                    </a:lnTo>
                    <a:cubicBezTo>
                      <a:pt x="8725" y="5495"/>
                      <a:pt x="8773" y="5403"/>
                      <a:pt x="8818" y="5319"/>
                    </a:cubicBezTo>
                    <a:cubicBezTo>
                      <a:pt x="8868" y="5232"/>
                      <a:pt x="8891" y="5153"/>
                      <a:pt x="8927" y="5070"/>
                    </a:cubicBezTo>
                    <a:cubicBezTo>
                      <a:pt x="8988" y="4905"/>
                      <a:pt x="9026" y="4739"/>
                      <a:pt x="9052" y="4573"/>
                    </a:cubicBezTo>
                    <a:cubicBezTo>
                      <a:pt x="9083" y="4342"/>
                      <a:pt x="9077" y="4113"/>
                      <a:pt x="9043" y="3889"/>
                    </a:cubicBezTo>
                    <a:cubicBezTo>
                      <a:pt x="9051" y="3864"/>
                      <a:pt x="9057" y="3840"/>
                      <a:pt x="9067" y="3814"/>
                    </a:cubicBezTo>
                    <a:cubicBezTo>
                      <a:pt x="9109" y="3736"/>
                      <a:pt x="9142" y="3649"/>
                      <a:pt x="9199" y="3561"/>
                    </a:cubicBezTo>
                    <a:cubicBezTo>
                      <a:pt x="9265" y="3477"/>
                      <a:pt x="9315" y="3379"/>
                      <a:pt x="9408" y="3293"/>
                    </a:cubicBezTo>
                    <a:cubicBezTo>
                      <a:pt x="9451" y="3248"/>
                      <a:pt x="9494" y="3202"/>
                      <a:pt x="9538" y="3156"/>
                    </a:cubicBezTo>
                    <a:cubicBezTo>
                      <a:pt x="9590" y="3113"/>
                      <a:pt x="9643" y="3069"/>
                      <a:pt x="9696" y="3025"/>
                    </a:cubicBezTo>
                    <a:cubicBezTo>
                      <a:pt x="9798" y="2934"/>
                      <a:pt x="9931" y="2858"/>
                      <a:pt x="10056" y="2775"/>
                    </a:cubicBezTo>
                    <a:cubicBezTo>
                      <a:pt x="10192" y="2701"/>
                      <a:pt x="10325" y="2623"/>
                      <a:pt x="10475" y="2562"/>
                    </a:cubicBezTo>
                    <a:cubicBezTo>
                      <a:pt x="10617" y="2492"/>
                      <a:pt x="10776" y="2444"/>
                      <a:pt x="10924" y="2388"/>
                    </a:cubicBezTo>
                    <a:cubicBezTo>
                      <a:pt x="11081" y="2346"/>
                      <a:pt x="11229" y="2296"/>
                      <a:pt x="11381" y="2270"/>
                    </a:cubicBezTo>
                    <a:cubicBezTo>
                      <a:pt x="11530" y="2235"/>
                      <a:pt x="11677" y="2218"/>
                      <a:pt x="11813" y="2201"/>
                    </a:cubicBezTo>
                    <a:cubicBezTo>
                      <a:pt x="11949" y="2185"/>
                      <a:pt x="12076" y="2184"/>
                      <a:pt x="12189" y="2179"/>
                    </a:cubicBezTo>
                    <a:cubicBezTo>
                      <a:pt x="12301" y="2185"/>
                      <a:pt x="12400" y="2186"/>
                      <a:pt x="12481" y="2193"/>
                    </a:cubicBezTo>
                    <a:cubicBezTo>
                      <a:pt x="12640" y="2218"/>
                      <a:pt x="12731" y="2231"/>
                      <a:pt x="12731" y="2231"/>
                    </a:cubicBezTo>
                    <a:cubicBezTo>
                      <a:pt x="12731" y="2231"/>
                      <a:pt x="12642" y="2212"/>
                      <a:pt x="12486" y="2177"/>
                    </a:cubicBezTo>
                    <a:cubicBezTo>
                      <a:pt x="12407" y="2164"/>
                      <a:pt x="12307" y="2156"/>
                      <a:pt x="12192" y="2143"/>
                    </a:cubicBezTo>
                    <a:cubicBezTo>
                      <a:pt x="12077" y="2140"/>
                      <a:pt x="11945" y="2133"/>
                      <a:pt x="11802" y="2140"/>
                    </a:cubicBezTo>
                    <a:cubicBezTo>
                      <a:pt x="11659" y="2148"/>
                      <a:pt x="11503" y="2156"/>
                      <a:pt x="11343" y="2182"/>
                    </a:cubicBezTo>
                    <a:cubicBezTo>
                      <a:pt x="11179" y="2199"/>
                      <a:pt x="11017" y="2240"/>
                      <a:pt x="10844" y="2275"/>
                    </a:cubicBezTo>
                    <a:cubicBezTo>
                      <a:pt x="10681" y="2322"/>
                      <a:pt x="10503" y="2363"/>
                      <a:pt x="10341" y="2426"/>
                    </a:cubicBezTo>
                    <a:cubicBezTo>
                      <a:pt x="10170" y="2482"/>
                      <a:pt x="10014" y="2554"/>
                      <a:pt x="9854" y="2625"/>
                    </a:cubicBezTo>
                    <a:cubicBezTo>
                      <a:pt x="9706" y="2704"/>
                      <a:pt x="9547" y="2779"/>
                      <a:pt x="9418" y="2871"/>
                    </a:cubicBezTo>
                    <a:cubicBezTo>
                      <a:pt x="9352" y="2915"/>
                      <a:pt x="9286" y="2960"/>
                      <a:pt x="9221" y="3004"/>
                    </a:cubicBezTo>
                    <a:cubicBezTo>
                      <a:pt x="9163" y="3052"/>
                      <a:pt x="9107" y="3099"/>
                      <a:pt x="9051" y="3146"/>
                    </a:cubicBezTo>
                    <a:cubicBezTo>
                      <a:pt x="8986" y="3195"/>
                      <a:pt x="8934" y="3249"/>
                      <a:pt x="8885" y="3302"/>
                    </a:cubicBezTo>
                    <a:cubicBezTo>
                      <a:pt x="8803" y="3091"/>
                      <a:pt x="8698" y="2889"/>
                      <a:pt x="8570" y="2699"/>
                    </a:cubicBezTo>
                    <a:cubicBezTo>
                      <a:pt x="8391" y="2423"/>
                      <a:pt x="8143" y="2166"/>
                      <a:pt x="7923" y="1950"/>
                    </a:cubicBezTo>
                    <a:cubicBezTo>
                      <a:pt x="7710" y="1737"/>
                      <a:pt x="7557" y="1522"/>
                      <a:pt x="7492" y="1310"/>
                    </a:cubicBezTo>
                    <a:cubicBezTo>
                      <a:pt x="7421" y="1100"/>
                      <a:pt x="7447" y="898"/>
                      <a:pt x="7534" y="728"/>
                    </a:cubicBezTo>
                    <a:cubicBezTo>
                      <a:pt x="7618" y="558"/>
                      <a:pt x="7748" y="419"/>
                      <a:pt x="7873" y="313"/>
                    </a:cubicBezTo>
                    <a:cubicBezTo>
                      <a:pt x="7995" y="206"/>
                      <a:pt x="8108" y="128"/>
                      <a:pt x="8188" y="78"/>
                    </a:cubicBezTo>
                    <a:cubicBezTo>
                      <a:pt x="8268" y="27"/>
                      <a:pt x="8311" y="0"/>
                      <a:pt x="8311" y="0"/>
                    </a:cubicBezTo>
                    <a:cubicBezTo>
                      <a:pt x="8311" y="0"/>
                      <a:pt x="8263" y="24"/>
                      <a:pt x="8174" y="68"/>
                    </a:cubicBezTo>
                    <a:cubicBezTo>
                      <a:pt x="8084" y="113"/>
                      <a:pt x="7956" y="181"/>
                      <a:pt x="7810" y="281"/>
                    </a:cubicBezTo>
                    <a:cubicBezTo>
                      <a:pt x="7662" y="379"/>
                      <a:pt x="7498" y="512"/>
                      <a:pt x="7371" y="689"/>
                    </a:cubicBezTo>
                    <a:cubicBezTo>
                      <a:pt x="7240" y="865"/>
                      <a:pt x="7165" y="1091"/>
                      <a:pt x="7199" y="1334"/>
                    </a:cubicBezTo>
                    <a:cubicBezTo>
                      <a:pt x="7225" y="1578"/>
                      <a:pt x="7352" y="1835"/>
                      <a:pt x="7537" y="2082"/>
                    </a:cubicBezTo>
                    <a:cubicBezTo>
                      <a:pt x="7720" y="2324"/>
                      <a:pt x="7881" y="2558"/>
                      <a:pt x="7996" y="2825"/>
                    </a:cubicBezTo>
                    <a:cubicBezTo>
                      <a:pt x="8226" y="3350"/>
                      <a:pt x="8273" y="3940"/>
                      <a:pt x="8082" y="4484"/>
                    </a:cubicBezTo>
                    <a:cubicBezTo>
                      <a:pt x="8031" y="4619"/>
                      <a:pt x="7972" y="4752"/>
                      <a:pt x="7896" y="4879"/>
                    </a:cubicBezTo>
                    <a:cubicBezTo>
                      <a:pt x="7854" y="4939"/>
                      <a:pt x="7819" y="5009"/>
                      <a:pt x="7773" y="5061"/>
                    </a:cubicBezTo>
                    <a:cubicBezTo>
                      <a:pt x="7729" y="5116"/>
                      <a:pt x="7695" y="5167"/>
                      <a:pt x="7629" y="5237"/>
                    </a:cubicBezTo>
                    <a:cubicBezTo>
                      <a:pt x="7432" y="5466"/>
                      <a:pt x="7173" y="5634"/>
                      <a:pt x="6868" y="5787"/>
                    </a:cubicBezTo>
                    <a:cubicBezTo>
                      <a:pt x="6261" y="6086"/>
                      <a:pt x="5544" y="6252"/>
                      <a:pt x="4939" y="6324"/>
                    </a:cubicBezTo>
                    <a:cubicBezTo>
                      <a:pt x="4329" y="6398"/>
                      <a:pt x="3826" y="6378"/>
                      <a:pt x="3501" y="6343"/>
                    </a:cubicBezTo>
                    <a:cubicBezTo>
                      <a:pt x="3419" y="6335"/>
                      <a:pt x="3349" y="6323"/>
                      <a:pt x="3287" y="6316"/>
                    </a:cubicBezTo>
                    <a:cubicBezTo>
                      <a:pt x="3254" y="6310"/>
                      <a:pt x="3229" y="6305"/>
                      <a:pt x="3202" y="6300"/>
                    </a:cubicBezTo>
                    <a:cubicBezTo>
                      <a:pt x="3045" y="6132"/>
                      <a:pt x="2898" y="5978"/>
                      <a:pt x="2763" y="5842"/>
                    </a:cubicBezTo>
                    <a:cubicBezTo>
                      <a:pt x="2544" y="5615"/>
                      <a:pt x="2375" y="5447"/>
                      <a:pt x="2261" y="5333"/>
                    </a:cubicBezTo>
                    <a:cubicBezTo>
                      <a:pt x="2146" y="5219"/>
                      <a:pt x="1925" y="5043"/>
                      <a:pt x="1925" y="5043"/>
                    </a:cubicBezTo>
                    <a:cubicBezTo>
                      <a:pt x="1925" y="5043"/>
                      <a:pt x="-126" y="6306"/>
                      <a:pt x="6" y="6413"/>
                    </a:cubicBezTo>
                    <a:cubicBezTo>
                      <a:pt x="140" y="6521"/>
                      <a:pt x="281" y="6621"/>
                      <a:pt x="510" y="6813"/>
                    </a:cubicBezTo>
                    <a:cubicBezTo>
                      <a:pt x="742" y="7004"/>
                      <a:pt x="1027" y="7250"/>
                      <a:pt x="1349" y="7530"/>
                    </a:cubicBezTo>
                    <a:cubicBezTo>
                      <a:pt x="1670" y="7811"/>
                      <a:pt x="2029" y="8131"/>
                      <a:pt x="2415" y="8483"/>
                    </a:cubicBezTo>
                    <a:cubicBezTo>
                      <a:pt x="3185" y="9189"/>
                      <a:pt x="4066" y="10023"/>
                      <a:pt x="4960" y="10932"/>
                    </a:cubicBezTo>
                    <a:cubicBezTo>
                      <a:pt x="5180" y="11156"/>
                      <a:pt x="5400" y="11385"/>
                      <a:pt x="5618" y="11616"/>
                    </a:cubicBezTo>
                    <a:lnTo>
                      <a:pt x="5597" y="11619"/>
                    </a:lnTo>
                    <a:cubicBezTo>
                      <a:pt x="5597" y="11619"/>
                      <a:pt x="5603" y="11633"/>
                      <a:pt x="5614" y="11658"/>
                    </a:cubicBezTo>
                    <a:cubicBezTo>
                      <a:pt x="5623" y="11679"/>
                      <a:pt x="5648" y="11726"/>
                      <a:pt x="5657" y="11758"/>
                    </a:cubicBezTo>
                    <a:cubicBezTo>
                      <a:pt x="5671" y="11792"/>
                      <a:pt x="5687" y="11839"/>
                      <a:pt x="5700" y="11899"/>
                    </a:cubicBezTo>
                    <a:cubicBezTo>
                      <a:pt x="5713" y="11957"/>
                      <a:pt x="5724" y="12024"/>
                      <a:pt x="5726" y="12098"/>
                    </a:cubicBezTo>
                    <a:cubicBezTo>
                      <a:pt x="5745" y="12392"/>
                      <a:pt x="5646" y="12815"/>
                      <a:pt x="5336" y="13177"/>
                    </a:cubicBezTo>
                    <a:cubicBezTo>
                      <a:pt x="5183" y="13356"/>
                      <a:pt x="4975" y="13518"/>
                      <a:pt x="4723" y="13612"/>
                    </a:cubicBezTo>
                    <a:cubicBezTo>
                      <a:pt x="4474" y="13708"/>
                      <a:pt x="4177" y="13711"/>
                      <a:pt x="3947" y="13653"/>
                    </a:cubicBezTo>
                    <a:cubicBezTo>
                      <a:pt x="3830" y="13627"/>
                      <a:pt x="3728" y="13589"/>
                      <a:pt x="3643" y="13551"/>
                    </a:cubicBezTo>
                    <a:cubicBezTo>
                      <a:pt x="3554" y="13516"/>
                      <a:pt x="3490" y="13474"/>
                      <a:pt x="3430" y="13444"/>
                    </a:cubicBezTo>
                    <a:cubicBezTo>
                      <a:pt x="3322" y="13375"/>
                      <a:pt x="3260" y="13336"/>
                      <a:pt x="3260" y="13336"/>
                    </a:cubicBezTo>
                    <a:cubicBezTo>
                      <a:pt x="3260" y="13336"/>
                      <a:pt x="3312" y="13381"/>
                      <a:pt x="3402" y="13460"/>
                    </a:cubicBezTo>
                    <a:cubicBezTo>
                      <a:pt x="3454" y="13496"/>
                      <a:pt x="3509" y="13545"/>
                      <a:pt x="3591" y="13591"/>
                    </a:cubicBezTo>
                    <a:cubicBezTo>
                      <a:pt x="3669" y="13639"/>
                      <a:pt x="3766" y="13690"/>
                      <a:pt x="3888" y="13732"/>
                    </a:cubicBezTo>
                    <a:cubicBezTo>
                      <a:pt x="4122" y="13824"/>
                      <a:pt x="4498" y="13862"/>
                      <a:pt x="4843" y="13773"/>
                    </a:cubicBezTo>
                    <a:cubicBezTo>
                      <a:pt x="4986" y="13737"/>
                      <a:pt x="5118" y="13685"/>
                      <a:pt x="5242" y="13625"/>
                    </a:cubicBezTo>
                    <a:cubicBezTo>
                      <a:pt x="5181" y="13849"/>
                      <a:pt x="5110" y="14131"/>
                      <a:pt x="5125" y="14422"/>
                    </a:cubicBezTo>
                    <a:cubicBezTo>
                      <a:pt x="5134" y="14749"/>
                      <a:pt x="5291" y="15063"/>
                      <a:pt x="5445" y="15279"/>
                    </a:cubicBezTo>
                    <a:cubicBezTo>
                      <a:pt x="5525" y="15387"/>
                      <a:pt x="5595" y="15476"/>
                      <a:pt x="5651" y="15536"/>
                    </a:cubicBezTo>
                    <a:cubicBezTo>
                      <a:pt x="5705" y="15596"/>
                      <a:pt x="5735" y="15630"/>
                      <a:pt x="5735" y="15630"/>
                    </a:cubicBezTo>
                    <a:cubicBezTo>
                      <a:pt x="5735" y="15630"/>
                      <a:pt x="5711" y="15594"/>
                      <a:pt x="5668" y="15530"/>
                    </a:cubicBezTo>
                    <a:cubicBezTo>
                      <a:pt x="5623" y="15468"/>
                      <a:pt x="5570" y="15375"/>
                      <a:pt x="5511" y="15263"/>
                    </a:cubicBezTo>
                    <a:cubicBezTo>
                      <a:pt x="5396" y="15040"/>
                      <a:pt x="5302" y="14731"/>
                      <a:pt x="5347" y="14425"/>
                    </a:cubicBezTo>
                    <a:cubicBezTo>
                      <a:pt x="5387" y="14119"/>
                      <a:pt x="5527" y="13821"/>
                      <a:pt x="5631" y="13595"/>
                    </a:cubicBezTo>
                    <a:cubicBezTo>
                      <a:pt x="5705" y="13437"/>
                      <a:pt x="5761" y="13317"/>
                      <a:pt x="5789" y="13258"/>
                    </a:cubicBezTo>
                    <a:cubicBezTo>
                      <a:pt x="6072" y="13003"/>
                      <a:pt x="6262" y="12720"/>
                      <a:pt x="6373" y="12455"/>
                    </a:cubicBezTo>
                    <a:cubicBezTo>
                      <a:pt x="6551" y="12662"/>
                      <a:pt x="6723" y="12871"/>
                      <a:pt x="6872" y="13075"/>
                    </a:cubicBezTo>
                    <a:cubicBezTo>
                      <a:pt x="7056" y="13328"/>
                      <a:pt x="7248" y="13608"/>
                      <a:pt x="7451" y="13872"/>
                    </a:cubicBezTo>
                    <a:cubicBezTo>
                      <a:pt x="7851" y="14404"/>
                      <a:pt x="8292" y="14918"/>
                      <a:pt x="8666" y="15415"/>
                    </a:cubicBezTo>
                    <a:cubicBezTo>
                      <a:pt x="8852" y="15664"/>
                      <a:pt x="9019" y="15911"/>
                      <a:pt x="9153" y="16161"/>
                    </a:cubicBezTo>
                    <a:cubicBezTo>
                      <a:pt x="9222" y="16293"/>
                      <a:pt x="9291" y="16424"/>
                      <a:pt x="9360" y="16554"/>
                    </a:cubicBezTo>
                    <a:cubicBezTo>
                      <a:pt x="9430" y="16685"/>
                      <a:pt x="9516" y="16825"/>
                      <a:pt x="9597" y="16955"/>
                    </a:cubicBezTo>
                    <a:cubicBezTo>
                      <a:pt x="10269" y="17992"/>
                      <a:pt x="11148" y="18860"/>
                      <a:pt x="11956" y="19569"/>
                    </a:cubicBezTo>
                    <a:cubicBezTo>
                      <a:pt x="12356" y="19923"/>
                      <a:pt x="12754" y="20244"/>
                      <a:pt x="13141" y="20502"/>
                    </a:cubicBezTo>
                    <a:cubicBezTo>
                      <a:pt x="13523" y="20764"/>
                      <a:pt x="13882" y="20976"/>
                      <a:pt x="14190" y="21140"/>
                    </a:cubicBezTo>
                    <a:cubicBezTo>
                      <a:pt x="14500" y="21304"/>
                      <a:pt x="14758" y="21420"/>
                      <a:pt x="14941" y="21493"/>
                    </a:cubicBezTo>
                    <a:cubicBezTo>
                      <a:pt x="15122" y="21566"/>
                      <a:pt x="15223" y="21600"/>
                      <a:pt x="15223" y="21600"/>
                    </a:cubicBezTo>
                    <a:cubicBezTo>
                      <a:pt x="15223" y="21600"/>
                      <a:pt x="15128" y="21560"/>
                      <a:pt x="14959" y="21476"/>
                    </a:cubicBezTo>
                    <a:cubicBezTo>
                      <a:pt x="14790" y="21394"/>
                      <a:pt x="14552" y="21263"/>
                      <a:pt x="14273" y="21084"/>
                    </a:cubicBezTo>
                    <a:cubicBezTo>
                      <a:pt x="13996" y="20904"/>
                      <a:pt x="13676" y="20674"/>
                      <a:pt x="13342" y="20396"/>
                    </a:cubicBezTo>
                    <a:cubicBezTo>
                      <a:pt x="13003" y="20119"/>
                      <a:pt x="12672" y="19792"/>
                      <a:pt x="12329" y="19417"/>
                    </a:cubicBezTo>
                    <a:cubicBezTo>
                      <a:pt x="11646" y="18675"/>
                      <a:pt x="10926" y="17774"/>
                      <a:pt x="10450" y="16768"/>
                    </a:cubicBezTo>
                    <a:cubicBezTo>
                      <a:pt x="10395" y="16641"/>
                      <a:pt x="10342" y="16523"/>
                      <a:pt x="10291" y="16390"/>
                    </a:cubicBezTo>
                    <a:cubicBezTo>
                      <a:pt x="10263" y="16312"/>
                      <a:pt x="10235" y="16233"/>
                      <a:pt x="10207" y="16155"/>
                    </a:cubicBezTo>
                    <a:cubicBezTo>
                      <a:pt x="10316" y="16217"/>
                      <a:pt x="10428" y="16284"/>
                      <a:pt x="10543" y="16358"/>
                    </a:cubicBezTo>
                    <a:cubicBezTo>
                      <a:pt x="11035" y="16666"/>
                      <a:pt x="11572" y="17066"/>
                      <a:pt x="12169" y="17504"/>
                    </a:cubicBezTo>
                    <a:cubicBezTo>
                      <a:pt x="12471" y="17723"/>
                      <a:pt x="12786" y="17951"/>
                      <a:pt x="13156" y="18171"/>
                    </a:cubicBezTo>
                    <a:cubicBezTo>
                      <a:pt x="13341" y="18281"/>
                      <a:pt x="13540" y="18389"/>
                      <a:pt x="13775" y="18485"/>
                    </a:cubicBezTo>
                    <a:cubicBezTo>
                      <a:pt x="14019" y="18586"/>
                      <a:pt x="14271" y="18647"/>
                      <a:pt x="14515" y="18700"/>
                    </a:cubicBezTo>
                    <a:cubicBezTo>
                      <a:pt x="14996" y="18802"/>
                      <a:pt x="15466" y="18877"/>
                      <a:pt x="15930" y="18954"/>
                    </a:cubicBezTo>
                    <a:cubicBezTo>
                      <a:pt x="16390" y="19029"/>
                      <a:pt x="16843" y="19104"/>
                      <a:pt x="17281" y="19176"/>
                    </a:cubicBezTo>
                    <a:cubicBezTo>
                      <a:pt x="18153" y="19325"/>
                      <a:pt x="18956" y="19482"/>
                      <a:pt x="19617" y="19659"/>
                    </a:cubicBezTo>
                    <a:cubicBezTo>
                      <a:pt x="20278" y="19835"/>
                      <a:pt x="20796" y="20034"/>
                      <a:pt x="21090" y="20222"/>
                    </a:cubicBezTo>
                    <a:cubicBezTo>
                      <a:pt x="21242" y="20313"/>
                      <a:pt x="21335" y="20400"/>
                      <a:pt x="21394" y="20460"/>
                    </a:cubicBezTo>
                    <a:cubicBezTo>
                      <a:pt x="21446" y="20523"/>
                      <a:pt x="21474" y="20557"/>
                      <a:pt x="21474" y="20557"/>
                    </a:cubicBezTo>
                    <a:cubicBezTo>
                      <a:pt x="21474" y="20557"/>
                      <a:pt x="21451" y="20522"/>
                      <a:pt x="21409" y="20455"/>
                    </a:cubicBezTo>
                    <a:close/>
                    <a:moveTo>
                      <a:pt x="21409" y="20455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83" name="AutoShape 11">
                <a:extLst>
                  <a:ext uri="{FF2B5EF4-FFF2-40B4-BE49-F238E27FC236}">
                    <a16:creationId xmlns:a16="http://schemas.microsoft.com/office/drawing/2014/main" id="{4A4EAB1A-50A7-5B51-F165-A7A622122D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5700" y="1790700"/>
                <a:ext cx="217488" cy="268288"/>
              </a:xfrm>
              <a:custGeom>
                <a:avLst/>
                <a:gdLst/>
                <a:ahLst/>
                <a:cxnLst/>
                <a:rect l="0" t="0" r="r" b="b"/>
                <a:pathLst>
                  <a:path w="19899" h="19798">
                    <a:moveTo>
                      <a:pt x="64" y="17702"/>
                    </a:moveTo>
                    <a:cubicBezTo>
                      <a:pt x="1611" y="11942"/>
                      <a:pt x="3445" y="5762"/>
                      <a:pt x="4512" y="1735"/>
                    </a:cubicBezTo>
                    <a:cubicBezTo>
                      <a:pt x="4978" y="-21"/>
                      <a:pt x="9257" y="-170"/>
                      <a:pt x="11484" y="112"/>
                    </a:cubicBezTo>
                    <a:cubicBezTo>
                      <a:pt x="14459" y="488"/>
                      <a:pt x="16435" y="1153"/>
                      <a:pt x="16136" y="2358"/>
                    </a:cubicBezTo>
                    <a:cubicBezTo>
                      <a:pt x="15838" y="3563"/>
                      <a:pt x="19044" y="4797"/>
                      <a:pt x="19162" y="5811"/>
                    </a:cubicBezTo>
                    <a:cubicBezTo>
                      <a:pt x="19280" y="6825"/>
                      <a:pt x="17040" y="7015"/>
                      <a:pt x="16568" y="9581"/>
                    </a:cubicBezTo>
                    <a:cubicBezTo>
                      <a:pt x="16222" y="11468"/>
                      <a:pt x="18021" y="13869"/>
                      <a:pt x="19607" y="15713"/>
                    </a:cubicBezTo>
                    <a:cubicBezTo>
                      <a:pt x="20642" y="17024"/>
                      <a:pt x="18756" y="17987"/>
                      <a:pt x="16552" y="18319"/>
                    </a:cubicBezTo>
                    <a:cubicBezTo>
                      <a:pt x="10482" y="19232"/>
                      <a:pt x="-958" y="21430"/>
                      <a:pt x="64" y="17702"/>
                    </a:cubicBezTo>
                    <a:close/>
                    <a:moveTo>
                      <a:pt x="64" y="17702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84" name="AutoShape 12">
                <a:extLst>
                  <a:ext uri="{FF2B5EF4-FFF2-40B4-BE49-F238E27FC236}">
                    <a16:creationId xmlns:a16="http://schemas.microsoft.com/office/drawing/2014/main" id="{AA1EBA86-3670-1EC0-56BC-1B5C789BDF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5700" y="1600200"/>
                <a:ext cx="2038350" cy="28051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383">
                    <a:moveTo>
                      <a:pt x="0" y="5596"/>
                    </a:moveTo>
                    <a:cubicBezTo>
                      <a:pt x="93" y="5484"/>
                      <a:pt x="150" y="5269"/>
                      <a:pt x="201" y="4974"/>
                    </a:cubicBezTo>
                    <a:cubicBezTo>
                      <a:pt x="278" y="4524"/>
                      <a:pt x="572" y="4348"/>
                      <a:pt x="538" y="4500"/>
                    </a:cubicBezTo>
                    <a:cubicBezTo>
                      <a:pt x="267" y="5707"/>
                      <a:pt x="2194" y="4488"/>
                      <a:pt x="2513" y="4140"/>
                    </a:cubicBezTo>
                    <a:cubicBezTo>
                      <a:pt x="2833" y="3793"/>
                      <a:pt x="2700" y="3379"/>
                      <a:pt x="2523" y="3195"/>
                    </a:cubicBezTo>
                    <a:cubicBezTo>
                      <a:pt x="2475" y="3147"/>
                      <a:pt x="2412" y="3085"/>
                      <a:pt x="2346" y="3017"/>
                    </a:cubicBezTo>
                    <a:cubicBezTo>
                      <a:pt x="2162" y="2826"/>
                      <a:pt x="1953" y="2577"/>
                      <a:pt x="1993" y="2382"/>
                    </a:cubicBezTo>
                    <a:cubicBezTo>
                      <a:pt x="2048" y="2116"/>
                      <a:pt x="2308" y="2096"/>
                      <a:pt x="2295" y="1991"/>
                    </a:cubicBezTo>
                    <a:cubicBezTo>
                      <a:pt x="2281" y="1886"/>
                      <a:pt x="1909" y="1758"/>
                      <a:pt x="1943" y="1633"/>
                    </a:cubicBezTo>
                    <a:cubicBezTo>
                      <a:pt x="1978" y="1509"/>
                      <a:pt x="2436" y="1384"/>
                      <a:pt x="2527" y="1233"/>
                    </a:cubicBezTo>
                    <a:cubicBezTo>
                      <a:pt x="2618" y="1082"/>
                      <a:pt x="3248" y="373"/>
                      <a:pt x="4284" y="199"/>
                    </a:cubicBezTo>
                    <a:cubicBezTo>
                      <a:pt x="5319" y="26"/>
                      <a:pt x="6848" y="-217"/>
                      <a:pt x="6980" y="377"/>
                    </a:cubicBezTo>
                    <a:cubicBezTo>
                      <a:pt x="7012" y="521"/>
                      <a:pt x="7116" y="692"/>
                      <a:pt x="6806" y="875"/>
                    </a:cubicBezTo>
                    <a:cubicBezTo>
                      <a:pt x="6496" y="1059"/>
                      <a:pt x="6373" y="1253"/>
                      <a:pt x="6496" y="1355"/>
                    </a:cubicBezTo>
                    <a:cubicBezTo>
                      <a:pt x="6619" y="1456"/>
                      <a:pt x="6926" y="1394"/>
                      <a:pt x="7098" y="1279"/>
                    </a:cubicBezTo>
                    <a:cubicBezTo>
                      <a:pt x="7295" y="1148"/>
                      <a:pt x="7427" y="902"/>
                      <a:pt x="7450" y="800"/>
                    </a:cubicBezTo>
                    <a:cubicBezTo>
                      <a:pt x="7472" y="698"/>
                      <a:pt x="7614" y="800"/>
                      <a:pt x="7623" y="1036"/>
                    </a:cubicBezTo>
                    <a:cubicBezTo>
                      <a:pt x="7632" y="1272"/>
                      <a:pt x="7555" y="1565"/>
                      <a:pt x="7906" y="1548"/>
                    </a:cubicBezTo>
                    <a:cubicBezTo>
                      <a:pt x="8256" y="1532"/>
                      <a:pt x="8252" y="1364"/>
                      <a:pt x="8138" y="1292"/>
                    </a:cubicBezTo>
                    <a:cubicBezTo>
                      <a:pt x="8024" y="1220"/>
                      <a:pt x="7929" y="1046"/>
                      <a:pt x="8116" y="931"/>
                    </a:cubicBezTo>
                    <a:cubicBezTo>
                      <a:pt x="8303" y="816"/>
                      <a:pt x="8558" y="800"/>
                      <a:pt x="8690" y="889"/>
                    </a:cubicBezTo>
                    <a:cubicBezTo>
                      <a:pt x="8823" y="977"/>
                      <a:pt x="9050" y="1148"/>
                      <a:pt x="8713" y="1410"/>
                    </a:cubicBezTo>
                    <a:cubicBezTo>
                      <a:pt x="8604" y="1496"/>
                      <a:pt x="8622" y="1647"/>
                      <a:pt x="8622" y="1811"/>
                    </a:cubicBezTo>
                    <a:cubicBezTo>
                      <a:pt x="8622" y="1975"/>
                      <a:pt x="8599" y="2713"/>
                      <a:pt x="8599" y="2713"/>
                    </a:cubicBezTo>
                    <a:cubicBezTo>
                      <a:pt x="8599" y="2818"/>
                      <a:pt x="8380" y="3090"/>
                      <a:pt x="7869" y="3107"/>
                    </a:cubicBezTo>
                    <a:cubicBezTo>
                      <a:pt x="7358" y="3123"/>
                      <a:pt x="6286" y="2943"/>
                      <a:pt x="6081" y="3248"/>
                    </a:cubicBezTo>
                    <a:cubicBezTo>
                      <a:pt x="5876" y="3553"/>
                      <a:pt x="5774" y="4647"/>
                      <a:pt x="5853" y="5167"/>
                    </a:cubicBezTo>
                    <a:cubicBezTo>
                      <a:pt x="5876" y="5318"/>
                      <a:pt x="6206" y="5368"/>
                      <a:pt x="6583" y="5525"/>
                    </a:cubicBezTo>
                    <a:cubicBezTo>
                      <a:pt x="7467" y="5892"/>
                      <a:pt x="11695" y="7327"/>
                      <a:pt x="12199" y="7412"/>
                    </a:cubicBezTo>
                    <a:cubicBezTo>
                      <a:pt x="12704" y="7497"/>
                      <a:pt x="14369" y="7920"/>
                      <a:pt x="15109" y="8174"/>
                    </a:cubicBezTo>
                    <a:cubicBezTo>
                      <a:pt x="15848" y="8428"/>
                      <a:pt x="17446" y="9238"/>
                      <a:pt x="17883" y="9710"/>
                    </a:cubicBezTo>
                    <a:cubicBezTo>
                      <a:pt x="18321" y="10182"/>
                      <a:pt x="19431" y="12300"/>
                      <a:pt x="19431" y="13980"/>
                    </a:cubicBezTo>
                    <a:cubicBezTo>
                      <a:pt x="19431" y="14524"/>
                      <a:pt x="19330" y="15020"/>
                      <a:pt x="19599" y="15637"/>
                    </a:cubicBezTo>
                    <a:cubicBezTo>
                      <a:pt x="19868" y="16254"/>
                      <a:pt x="21365" y="19569"/>
                      <a:pt x="21600" y="21383"/>
                    </a:cubicBez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85" name="AutoShape 13">
                <a:extLst>
                  <a:ext uri="{FF2B5EF4-FFF2-40B4-BE49-F238E27FC236}">
                    <a16:creationId xmlns:a16="http://schemas.microsoft.com/office/drawing/2014/main" id="{4EE0AAB1-C8B1-E849-E8D1-B34C72AD69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200" y="381000"/>
                <a:ext cx="2784475" cy="4100513"/>
              </a:xfrm>
              <a:custGeom>
                <a:avLst/>
                <a:gdLst/>
                <a:ahLst/>
                <a:cxnLst/>
                <a:rect l="0" t="0" r="r" b="b"/>
                <a:pathLst>
                  <a:path w="21486" h="21584">
                    <a:moveTo>
                      <a:pt x="2" y="21584"/>
                    </a:moveTo>
                    <a:cubicBezTo>
                      <a:pt x="-36" y="20629"/>
                      <a:pt x="457" y="18260"/>
                      <a:pt x="1553" y="16965"/>
                    </a:cubicBezTo>
                    <a:cubicBezTo>
                      <a:pt x="1846" y="16619"/>
                      <a:pt x="1440" y="15340"/>
                      <a:pt x="2121" y="14127"/>
                    </a:cubicBezTo>
                    <a:cubicBezTo>
                      <a:pt x="2802" y="12914"/>
                      <a:pt x="2991" y="12527"/>
                      <a:pt x="4202" y="11985"/>
                    </a:cubicBezTo>
                    <a:cubicBezTo>
                      <a:pt x="5412" y="11443"/>
                      <a:pt x="8666" y="10721"/>
                      <a:pt x="9347" y="10566"/>
                    </a:cubicBezTo>
                    <a:cubicBezTo>
                      <a:pt x="10028" y="10411"/>
                      <a:pt x="11296" y="10336"/>
                      <a:pt x="11533" y="9819"/>
                    </a:cubicBezTo>
                    <a:cubicBezTo>
                      <a:pt x="11769" y="9302"/>
                      <a:pt x="12264" y="7320"/>
                      <a:pt x="11715" y="6987"/>
                    </a:cubicBezTo>
                    <a:cubicBezTo>
                      <a:pt x="10867" y="6473"/>
                      <a:pt x="9733" y="5547"/>
                      <a:pt x="9709" y="4093"/>
                    </a:cubicBezTo>
                    <a:cubicBezTo>
                      <a:pt x="9684" y="2640"/>
                      <a:pt x="10281" y="1621"/>
                      <a:pt x="11555" y="952"/>
                    </a:cubicBezTo>
                    <a:cubicBezTo>
                      <a:pt x="12829" y="284"/>
                      <a:pt x="13974" y="-16"/>
                      <a:pt x="15566" y="1"/>
                    </a:cubicBezTo>
                    <a:cubicBezTo>
                      <a:pt x="17159" y="17"/>
                      <a:pt x="18611" y="602"/>
                      <a:pt x="19395" y="1287"/>
                    </a:cubicBezTo>
                    <a:cubicBezTo>
                      <a:pt x="20179" y="1972"/>
                      <a:pt x="20582" y="2605"/>
                      <a:pt x="20582" y="2856"/>
                    </a:cubicBezTo>
                    <a:cubicBezTo>
                      <a:pt x="20582" y="3106"/>
                      <a:pt x="20037" y="3779"/>
                      <a:pt x="20262" y="4032"/>
                    </a:cubicBezTo>
                    <a:cubicBezTo>
                      <a:pt x="20629" y="4444"/>
                      <a:pt x="21343" y="5237"/>
                      <a:pt x="21477" y="5597"/>
                    </a:cubicBezTo>
                    <a:cubicBezTo>
                      <a:pt x="21564" y="5831"/>
                      <a:pt x="20997" y="5886"/>
                      <a:pt x="20841" y="5804"/>
                    </a:cubicBezTo>
                    <a:cubicBezTo>
                      <a:pt x="20685" y="5722"/>
                      <a:pt x="20715" y="5166"/>
                      <a:pt x="20199" y="4655"/>
                    </a:cubicBezTo>
                    <a:cubicBezTo>
                      <a:pt x="19683" y="4143"/>
                      <a:pt x="18490" y="4078"/>
                      <a:pt x="17848" y="4188"/>
                    </a:cubicBezTo>
                    <a:cubicBezTo>
                      <a:pt x="17207" y="4299"/>
                      <a:pt x="16701" y="4378"/>
                      <a:pt x="16391" y="4933"/>
                    </a:cubicBezTo>
                    <a:cubicBezTo>
                      <a:pt x="16265" y="5158"/>
                      <a:pt x="16139" y="5342"/>
                      <a:pt x="15821" y="5362"/>
                    </a:cubicBezTo>
                    <a:cubicBezTo>
                      <a:pt x="15504" y="5383"/>
                      <a:pt x="15276" y="5489"/>
                      <a:pt x="15156" y="5742"/>
                    </a:cubicBezTo>
                    <a:cubicBezTo>
                      <a:pt x="15036" y="5996"/>
                      <a:pt x="14772" y="6916"/>
                      <a:pt x="14592" y="7485"/>
                    </a:cubicBezTo>
                    <a:cubicBezTo>
                      <a:pt x="14501" y="7773"/>
                      <a:pt x="14347" y="8215"/>
                      <a:pt x="14216" y="8627"/>
                    </a:cubicBezTo>
                    <a:cubicBezTo>
                      <a:pt x="14089" y="9028"/>
                      <a:pt x="13983" y="9401"/>
                      <a:pt x="13980" y="9575"/>
                    </a:cubicBezTo>
                    <a:cubicBezTo>
                      <a:pt x="13976" y="9838"/>
                      <a:pt x="13920" y="10128"/>
                      <a:pt x="13957" y="10257"/>
                    </a:cubicBez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86" name="AutoShape 14">
                <a:extLst>
                  <a:ext uri="{FF2B5EF4-FFF2-40B4-BE49-F238E27FC236}">
                    <a16:creationId xmlns:a16="http://schemas.microsoft.com/office/drawing/2014/main" id="{25954136-4DEE-4FEA-E6D4-1ECF39584D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2400" y="1498600"/>
                <a:ext cx="569913" cy="168275"/>
              </a:xfrm>
              <a:custGeom>
                <a:avLst/>
                <a:gdLst/>
                <a:ahLst/>
                <a:cxnLst/>
                <a:rect l="0" t="0" r="r" b="b"/>
                <a:pathLst>
                  <a:path w="20579" h="20796">
                    <a:moveTo>
                      <a:pt x="252" y="13192"/>
                    </a:moveTo>
                    <a:cubicBezTo>
                      <a:pt x="-475" y="13192"/>
                      <a:pt x="467" y="4656"/>
                      <a:pt x="1796" y="2328"/>
                    </a:cubicBezTo>
                    <a:cubicBezTo>
                      <a:pt x="3125" y="0"/>
                      <a:pt x="5860" y="0"/>
                      <a:pt x="8442" y="0"/>
                    </a:cubicBezTo>
                    <a:cubicBezTo>
                      <a:pt x="11024" y="0"/>
                      <a:pt x="18049" y="776"/>
                      <a:pt x="18695" y="2069"/>
                    </a:cubicBezTo>
                    <a:cubicBezTo>
                      <a:pt x="19340" y="3363"/>
                      <a:pt x="19188" y="7890"/>
                      <a:pt x="19492" y="9183"/>
                    </a:cubicBezTo>
                    <a:cubicBezTo>
                      <a:pt x="19796" y="10477"/>
                      <a:pt x="21125" y="17461"/>
                      <a:pt x="20327" y="19530"/>
                    </a:cubicBezTo>
                    <a:cubicBezTo>
                      <a:pt x="19530" y="21600"/>
                      <a:pt x="17783" y="20953"/>
                      <a:pt x="17821" y="18883"/>
                    </a:cubicBezTo>
                    <a:cubicBezTo>
                      <a:pt x="17859" y="16814"/>
                      <a:pt x="18011" y="14098"/>
                      <a:pt x="17594" y="13969"/>
                    </a:cubicBezTo>
                    <a:cubicBezTo>
                      <a:pt x="17176" y="13839"/>
                      <a:pt x="16440" y="18176"/>
                      <a:pt x="16323" y="18870"/>
                    </a:cubicBezTo>
                    <a:cubicBezTo>
                      <a:pt x="16205" y="19564"/>
                      <a:pt x="15830" y="19175"/>
                      <a:pt x="15686" y="13726"/>
                    </a:cubicBezTo>
                    <a:cubicBezTo>
                      <a:pt x="15543" y="8278"/>
                      <a:pt x="15049" y="4915"/>
                      <a:pt x="12543" y="4656"/>
                    </a:cubicBezTo>
                    <a:cubicBezTo>
                      <a:pt x="10037" y="4397"/>
                      <a:pt x="6638" y="4774"/>
                      <a:pt x="4966" y="5366"/>
                    </a:cubicBezTo>
                    <a:cubicBezTo>
                      <a:pt x="2041" y="6401"/>
                      <a:pt x="645" y="13192"/>
                      <a:pt x="252" y="13192"/>
                    </a:cubicBezTo>
                    <a:close/>
                    <a:moveTo>
                      <a:pt x="252" y="13192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87" name="AutoShape 15">
                <a:extLst>
                  <a:ext uri="{FF2B5EF4-FFF2-40B4-BE49-F238E27FC236}">
                    <a16:creationId xmlns:a16="http://schemas.microsoft.com/office/drawing/2014/main" id="{6A8D642F-81C2-EAE5-BA9B-8E4ADFCA45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8900" y="1346200"/>
                <a:ext cx="96838" cy="93663"/>
              </a:xfrm>
              <a:custGeom>
                <a:avLst/>
                <a:gdLst/>
                <a:ahLst/>
                <a:cxnLst/>
                <a:rect l="0" t="0" r="r" b="b"/>
                <a:pathLst>
                  <a:path w="17737" h="18382">
                    <a:moveTo>
                      <a:pt x="24" y="12088"/>
                    </a:moveTo>
                    <a:cubicBezTo>
                      <a:pt x="-441" y="16663"/>
                      <a:pt x="5915" y="21599"/>
                      <a:pt x="11501" y="15634"/>
                    </a:cubicBezTo>
                    <a:cubicBezTo>
                      <a:pt x="17088" y="9669"/>
                      <a:pt x="21159" y="-1"/>
                      <a:pt x="13598" y="0"/>
                    </a:cubicBez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88" name="AutoShape 16">
                <a:extLst>
                  <a:ext uri="{FF2B5EF4-FFF2-40B4-BE49-F238E27FC236}">
                    <a16:creationId xmlns:a16="http://schemas.microsoft.com/office/drawing/2014/main" id="{FDB52222-1754-9D0E-1E42-F9F590F885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4000" y="1270000"/>
                <a:ext cx="301625" cy="123825"/>
              </a:xfrm>
              <a:custGeom>
                <a:avLst/>
                <a:gdLst/>
                <a:ahLst/>
                <a:cxnLst/>
                <a:rect l="0" t="0" r="r" b="b"/>
                <a:pathLst>
                  <a:path w="21312" h="21600">
                    <a:moveTo>
                      <a:pt x="0" y="21600"/>
                    </a:moveTo>
                    <a:cubicBezTo>
                      <a:pt x="2892" y="15652"/>
                      <a:pt x="2831" y="10466"/>
                      <a:pt x="7163" y="9601"/>
                    </a:cubicBezTo>
                    <a:cubicBezTo>
                      <a:pt x="11495" y="8737"/>
                      <a:pt x="16019" y="8737"/>
                      <a:pt x="17577" y="7098"/>
                    </a:cubicBezTo>
                    <a:cubicBezTo>
                      <a:pt x="19134" y="5460"/>
                      <a:pt x="21600" y="2343"/>
                      <a:pt x="21284" y="0"/>
                    </a:cubicBez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89" name="AutoShape 17">
                <a:extLst>
                  <a:ext uri="{FF2B5EF4-FFF2-40B4-BE49-F238E27FC236}">
                    <a16:creationId xmlns:a16="http://schemas.microsoft.com/office/drawing/2014/main" id="{A37AECD0-DB03-1DE9-8993-7CDFFEB9CE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0200" y="1346200"/>
                <a:ext cx="250825" cy="65088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21600"/>
                    </a:moveTo>
                    <a:cubicBezTo>
                      <a:pt x="4524" y="20229"/>
                      <a:pt x="6806" y="9226"/>
                      <a:pt x="9782" y="8727"/>
                    </a:cubicBezTo>
                    <a:cubicBezTo>
                      <a:pt x="12759" y="8230"/>
                      <a:pt x="15835" y="10973"/>
                      <a:pt x="17463" y="8230"/>
                    </a:cubicBezTo>
                    <a:cubicBezTo>
                      <a:pt x="19091" y="5486"/>
                      <a:pt x="20793" y="1765"/>
                      <a:pt x="21600" y="0"/>
                    </a:cubicBez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90" name="AutoShape 18">
                <a:extLst>
                  <a:ext uri="{FF2B5EF4-FFF2-40B4-BE49-F238E27FC236}">
                    <a16:creationId xmlns:a16="http://schemas.microsoft.com/office/drawing/2014/main" id="{0BE766B0-36CF-6E63-62F1-1BF4FA1D34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1900" y="1574800"/>
                <a:ext cx="66675" cy="157163"/>
              </a:xfrm>
              <a:custGeom>
                <a:avLst/>
                <a:gdLst/>
                <a:ahLst/>
                <a:cxnLst/>
                <a:rect l="0" t="0" r="r" b="b"/>
                <a:pathLst>
                  <a:path w="19628" h="18794">
                    <a:moveTo>
                      <a:pt x="32" y="17356"/>
                    </a:moveTo>
                    <a:cubicBezTo>
                      <a:pt x="-595" y="18595"/>
                      <a:pt x="8097" y="19850"/>
                      <a:pt x="11611" y="17356"/>
                    </a:cubicBezTo>
                    <a:cubicBezTo>
                      <a:pt x="15127" y="14864"/>
                      <a:pt x="12822" y="11778"/>
                      <a:pt x="13732" y="10158"/>
                    </a:cubicBezTo>
                    <a:cubicBezTo>
                      <a:pt x="14641" y="8539"/>
                      <a:pt x="18893" y="5335"/>
                      <a:pt x="19488" y="4180"/>
                    </a:cubicBezTo>
                    <a:cubicBezTo>
                      <a:pt x="21005" y="1239"/>
                      <a:pt x="9662" y="-1750"/>
                      <a:pt x="8188" y="1239"/>
                    </a:cubicBezTo>
                    <a:cubicBezTo>
                      <a:pt x="6714" y="4228"/>
                      <a:pt x="32" y="17356"/>
                      <a:pt x="32" y="17356"/>
                    </a:cubicBezTo>
                    <a:close/>
                    <a:moveTo>
                      <a:pt x="32" y="17356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91" name="AutoShape 19">
                <a:extLst>
                  <a:ext uri="{FF2B5EF4-FFF2-40B4-BE49-F238E27FC236}">
                    <a16:creationId xmlns:a16="http://schemas.microsoft.com/office/drawing/2014/main" id="{B5D688E6-39C8-344E-5BF3-86C7EBF6B8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1100" y="2032000"/>
                <a:ext cx="236538" cy="320675"/>
              </a:xfrm>
              <a:custGeom>
                <a:avLst/>
                <a:gdLst/>
                <a:ahLst/>
                <a:cxnLst/>
                <a:rect l="0" t="0" r="r" b="b"/>
                <a:pathLst>
                  <a:path w="21233" h="21365">
                    <a:moveTo>
                      <a:pt x="740" y="21126"/>
                    </a:moveTo>
                    <a:cubicBezTo>
                      <a:pt x="1455" y="21503"/>
                      <a:pt x="2459" y="21391"/>
                      <a:pt x="3240" y="21094"/>
                    </a:cubicBezTo>
                    <a:cubicBezTo>
                      <a:pt x="4020" y="20798"/>
                      <a:pt x="4674" y="20345"/>
                      <a:pt x="5439" y="20027"/>
                    </a:cubicBezTo>
                    <a:cubicBezTo>
                      <a:pt x="8355" y="18818"/>
                      <a:pt x="12081" y="19821"/>
                      <a:pt x="15288" y="19128"/>
                    </a:cubicBezTo>
                    <a:cubicBezTo>
                      <a:pt x="16042" y="18965"/>
                      <a:pt x="16881" y="18566"/>
                      <a:pt x="16816" y="17984"/>
                    </a:cubicBezTo>
                    <a:cubicBezTo>
                      <a:pt x="16784" y="17700"/>
                      <a:pt x="16530" y="17444"/>
                      <a:pt x="16538" y="17159"/>
                    </a:cubicBezTo>
                    <a:cubicBezTo>
                      <a:pt x="16552" y="16700"/>
                      <a:pt x="17215" y="16392"/>
                      <a:pt x="17363" y="15946"/>
                    </a:cubicBezTo>
                    <a:cubicBezTo>
                      <a:pt x="17522" y="15464"/>
                      <a:pt x="17001" y="14974"/>
                      <a:pt x="16375" y="14800"/>
                    </a:cubicBezTo>
                    <a:cubicBezTo>
                      <a:pt x="15749" y="14626"/>
                      <a:pt x="15055" y="14686"/>
                      <a:pt x="14392" y="14749"/>
                    </a:cubicBezTo>
                    <a:cubicBezTo>
                      <a:pt x="15284" y="14632"/>
                      <a:pt x="16069" y="14413"/>
                      <a:pt x="16853" y="14076"/>
                    </a:cubicBezTo>
                    <a:cubicBezTo>
                      <a:pt x="17636" y="13738"/>
                      <a:pt x="18277" y="13136"/>
                      <a:pt x="18269" y="12464"/>
                    </a:cubicBezTo>
                    <a:cubicBezTo>
                      <a:pt x="18263" y="11944"/>
                      <a:pt x="17881" y="11466"/>
                      <a:pt x="17779" y="10952"/>
                    </a:cubicBezTo>
                    <a:cubicBezTo>
                      <a:pt x="17605" y="10076"/>
                      <a:pt x="18253" y="9228"/>
                      <a:pt x="18991" y="8532"/>
                    </a:cubicBezTo>
                    <a:cubicBezTo>
                      <a:pt x="19728" y="7836"/>
                      <a:pt x="20600" y="7186"/>
                      <a:pt x="21003" y="6353"/>
                    </a:cubicBezTo>
                    <a:cubicBezTo>
                      <a:pt x="21445" y="5442"/>
                      <a:pt x="21240" y="4373"/>
                      <a:pt x="20475" y="3589"/>
                    </a:cubicBezTo>
                    <a:cubicBezTo>
                      <a:pt x="19709" y="2805"/>
                      <a:pt x="18404" y="2330"/>
                      <a:pt x="17101" y="2358"/>
                    </a:cubicBezTo>
                    <a:cubicBezTo>
                      <a:pt x="15114" y="2402"/>
                      <a:pt x="13491" y="3497"/>
                      <a:pt x="12076" y="4534"/>
                    </a:cubicBezTo>
                    <a:cubicBezTo>
                      <a:pt x="10662" y="5571"/>
                      <a:pt x="9072" y="6681"/>
                      <a:pt x="7088" y="6770"/>
                    </a:cubicBezTo>
                    <a:cubicBezTo>
                      <a:pt x="5914" y="6822"/>
                      <a:pt x="4999" y="6300"/>
                      <a:pt x="4395" y="5551"/>
                    </a:cubicBezTo>
                    <a:cubicBezTo>
                      <a:pt x="3791" y="4802"/>
                      <a:pt x="3617" y="3900"/>
                      <a:pt x="3645" y="3027"/>
                    </a:cubicBezTo>
                    <a:cubicBezTo>
                      <a:pt x="3667" y="2377"/>
                      <a:pt x="3790" y="1711"/>
                      <a:pt x="3534" y="1089"/>
                    </a:cubicBezTo>
                    <a:cubicBezTo>
                      <a:pt x="3277" y="468"/>
                      <a:pt x="2481" y="-97"/>
                      <a:pt x="1619" y="14"/>
                    </a:cubicBezTo>
                    <a:cubicBezTo>
                      <a:pt x="905" y="107"/>
                      <a:pt x="408" y="641"/>
                      <a:pt x="329" y="1176"/>
                    </a:cubicBezTo>
                    <a:cubicBezTo>
                      <a:pt x="249" y="1712"/>
                      <a:pt x="500" y="2243"/>
                      <a:pt x="801" y="2733"/>
                    </a:cubicBezTo>
                    <a:cubicBezTo>
                      <a:pt x="1860" y="4462"/>
                      <a:pt x="3564" y="5941"/>
                      <a:pt x="4577" y="7685"/>
                    </a:cubicBezTo>
                    <a:cubicBezTo>
                      <a:pt x="5590" y="9428"/>
                      <a:pt x="5740" y="11683"/>
                      <a:pt x="3925" y="13020"/>
                    </a:cubicBezTo>
                    <a:cubicBezTo>
                      <a:pt x="4191" y="12238"/>
                      <a:pt x="4450" y="11580"/>
                      <a:pt x="4165" y="10801"/>
                    </a:cubicBezTo>
                    <a:cubicBezTo>
                      <a:pt x="3879" y="10023"/>
                      <a:pt x="2831" y="9335"/>
                      <a:pt x="1774" y="9524"/>
                    </a:cubicBezTo>
                    <a:cubicBezTo>
                      <a:pt x="756" y="9706"/>
                      <a:pt x="245" y="10558"/>
                      <a:pt x="89" y="11327"/>
                    </a:cubicBezTo>
                    <a:cubicBezTo>
                      <a:pt x="-111" y="12312"/>
                      <a:pt x="27" y="13335"/>
                      <a:pt x="486" y="14272"/>
                    </a:cubicBezTo>
                    <a:cubicBezTo>
                      <a:pt x="802" y="14917"/>
                      <a:pt x="1275" y="15541"/>
                      <a:pt x="1306" y="16228"/>
                    </a:cubicBezTo>
                    <a:cubicBezTo>
                      <a:pt x="1343" y="17043"/>
                      <a:pt x="754" y="17790"/>
                      <a:pt x="325" y="18542"/>
                    </a:cubicBezTo>
                    <a:cubicBezTo>
                      <a:pt x="-103" y="19293"/>
                      <a:pt x="-155" y="20652"/>
                      <a:pt x="740" y="21126"/>
                    </a:cubicBezTo>
                    <a:close/>
                    <a:moveTo>
                      <a:pt x="740" y="21126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92" name="AutoShape 20">
                <a:extLst>
                  <a:ext uri="{FF2B5EF4-FFF2-40B4-BE49-F238E27FC236}">
                    <a16:creationId xmlns:a16="http://schemas.microsoft.com/office/drawing/2014/main" id="{BB58257B-8C34-2D50-4DB4-69A0FC81B7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7300" y="2260600"/>
                <a:ext cx="79375" cy="2540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0"/>
                    </a:moveTo>
                    <a:cubicBezTo>
                      <a:pt x="11726" y="0"/>
                      <a:pt x="4862" y="8603"/>
                      <a:pt x="0" y="21600"/>
                    </a:cubicBez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93" name="AutoShape 21">
                <a:extLst>
                  <a:ext uri="{FF2B5EF4-FFF2-40B4-BE49-F238E27FC236}">
                    <a16:creationId xmlns:a16="http://schemas.microsoft.com/office/drawing/2014/main" id="{37C44357-9D07-85F4-0826-C662CE1429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0300" y="3009900"/>
                <a:ext cx="236538" cy="176213"/>
              </a:xfrm>
              <a:custGeom>
                <a:avLst/>
                <a:gdLst/>
                <a:ahLst/>
                <a:cxnLst/>
                <a:rect l="0" t="0" r="r" b="b"/>
                <a:pathLst>
                  <a:path w="20516" h="20945">
                    <a:moveTo>
                      <a:pt x="522" y="7369"/>
                    </a:moveTo>
                    <a:cubicBezTo>
                      <a:pt x="-11" y="6284"/>
                      <a:pt x="-174" y="5055"/>
                      <a:pt x="211" y="3346"/>
                    </a:cubicBezTo>
                    <a:cubicBezTo>
                      <a:pt x="539" y="1888"/>
                      <a:pt x="1308" y="523"/>
                      <a:pt x="2383" y="126"/>
                    </a:cubicBezTo>
                    <a:cubicBezTo>
                      <a:pt x="3954" y="-455"/>
                      <a:pt x="5463" y="1114"/>
                      <a:pt x="6995" y="1868"/>
                    </a:cubicBezTo>
                    <a:cubicBezTo>
                      <a:pt x="9303" y="3004"/>
                      <a:pt x="11843" y="2276"/>
                      <a:pt x="14267" y="1766"/>
                    </a:cubicBezTo>
                    <a:cubicBezTo>
                      <a:pt x="15395" y="1529"/>
                      <a:pt x="16767" y="1473"/>
                      <a:pt x="17430" y="2747"/>
                    </a:cubicBezTo>
                    <a:cubicBezTo>
                      <a:pt x="17791" y="3439"/>
                      <a:pt x="17831" y="4352"/>
                      <a:pt x="18120" y="5105"/>
                    </a:cubicBezTo>
                    <a:cubicBezTo>
                      <a:pt x="18860" y="7039"/>
                      <a:pt x="21426" y="8019"/>
                      <a:pt x="20178" y="10769"/>
                    </a:cubicBezTo>
                    <a:cubicBezTo>
                      <a:pt x="19885" y="11415"/>
                      <a:pt x="19427" y="11879"/>
                      <a:pt x="18996" y="12358"/>
                    </a:cubicBezTo>
                    <a:cubicBezTo>
                      <a:pt x="17540" y="13976"/>
                      <a:pt x="16286" y="15934"/>
                      <a:pt x="15303" y="18123"/>
                    </a:cubicBezTo>
                    <a:cubicBezTo>
                      <a:pt x="14939" y="18935"/>
                      <a:pt x="14597" y="19802"/>
                      <a:pt x="14048" y="20384"/>
                    </a:cubicBezTo>
                    <a:cubicBezTo>
                      <a:pt x="13582" y="20879"/>
                      <a:pt x="12877" y="21145"/>
                      <a:pt x="12324" y="20763"/>
                    </a:cubicBezTo>
                    <a:cubicBezTo>
                      <a:pt x="11733" y="20355"/>
                      <a:pt x="11802" y="19620"/>
                      <a:pt x="11493" y="18981"/>
                    </a:cubicBezTo>
                    <a:cubicBezTo>
                      <a:pt x="10875" y="17708"/>
                      <a:pt x="9365" y="18096"/>
                      <a:pt x="8437" y="18626"/>
                    </a:cubicBezTo>
                    <a:cubicBezTo>
                      <a:pt x="7584" y="19113"/>
                      <a:pt x="6612" y="20326"/>
                      <a:pt x="5671" y="19380"/>
                    </a:cubicBezTo>
                    <a:cubicBezTo>
                      <a:pt x="5045" y="18752"/>
                      <a:pt x="5027" y="17516"/>
                      <a:pt x="4935" y="16460"/>
                    </a:cubicBezTo>
                    <a:cubicBezTo>
                      <a:pt x="4694" y="13714"/>
                      <a:pt x="3506" y="11091"/>
                      <a:pt x="1955" y="9367"/>
                    </a:cubicBezTo>
                    <a:cubicBezTo>
                      <a:pt x="1357" y="8702"/>
                      <a:pt x="863" y="8065"/>
                      <a:pt x="522" y="7369"/>
                    </a:cubicBezTo>
                    <a:close/>
                    <a:moveTo>
                      <a:pt x="522" y="7369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94" name="AutoShape 22">
                <a:extLst>
                  <a:ext uri="{FF2B5EF4-FFF2-40B4-BE49-F238E27FC236}">
                    <a16:creationId xmlns:a16="http://schemas.microsoft.com/office/drawing/2014/main" id="{D6E27559-D3A0-804D-3916-B2806D713F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0700" y="1066800"/>
                <a:ext cx="125413" cy="96838"/>
              </a:xfrm>
              <a:custGeom>
                <a:avLst/>
                <a:gdLst/>
                <a:ahLst/>
                <a:cxnLst/>
                <a:rect l="0" t="0" r="r" b="b"/>
                <a:pathLst>
                  <a:path w="19840" h="20504">
                    <a:moveTo>
                      <a:pt x="2018" y="7167"/>
                    </a:moveTo>
                    <a:cubicBezTo>
                      <a:pt x="3478" y="4729"/>
                      <a:pt x="5515" y="3028"/>
                      <a:pt x="7638" y="1758"/>
                    </a:cubicBezTo>
                    <a:cubicBezTo>
                      <a:pt x="10802" y="-137"/>
                      <a:pt x="14783" y="-1029"/>
                      <a:pt x="17515" y="1840"/>
                    </a:cubicBezTo>
                    <a:cubicBezTo>
                      <a:pt x="20261" y="4724"/>
                      <a:pt x="20520" y="10657"/>
                      <a:pt x="18581" y="14556"/>
                    </a:cubicBezTo>
                    <a:cubicBezTo>
                      <a:pt x="16644" y="18456"/>
                      <a:pt x="13037" y="20407"/>
                      <a:pt x="9558" y="20500"/>
                    </a:cubicBezTo>
                    <a:cubicBezTo>
                      <a:pt x="6870" y="20571"/>
                      <a:pt x="3068" y="19677"/>
                      <a:pt x="968" y="17161"/>
                    </a:cubicBezTo>
                    <a:cubicBezTo>
                      <a:pt x="-1080" y="14708"/>
                      <a:pt x="536" y="9639"/>
                      <a:pt x="2018" y="7167"/>
                    </a:cubicBezTo>
                    <a:close/>
                    <a:moveTo>
                      <a:pt x="2018" y="7167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95" name="AutoShape 23">
                <a:extLst>
                  <a:ext uri="{FF2B5EF4-FFF2-40B4-BE49-F238E27FC236}">
                    <a16:creationId xmlns:a16="http://schemas.microsoft.com/office/drawing/2014/main" id="{4A7F2FC1-2159-108A-A1C1-47154AA00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6900" y="990600"/>
                <a:ext cx="53975" cy="63500"/>
              </a:xfrm>
              <a:custGeom>
                <a:avLst/>
                <a:gdLst/>
                <a:ahLst/>
                <a:cxnLst/>
                <a:rect l="0" t="0" r="r" b="b"/>
                <a:pathLst>
                  <a:path w="21054" h="20708">
                    <a:moveTo>
                      <a:pt x="1392" y="13496"/>
                    </a:moveTo>
                    <a:cubicBezTo>
                      <a:pt x="148" y="11245"/>
                      <a:pt x="-527" y="8614"/>
                      <a:pt x="505" y="6288"/>
                    </a:cubicBezTo>
                    <a:cubicBezTo>
                      <a:pt x="1469" y="4114"/>
                      <a:pt x="3803" y="2525"/>
                      <a:pt x="6353" y="1626"/>
                    </a:cubicBezTo>
                    <a:cubicBezTo>
                      <a:pt x="8904" y="725"/>
                      <a:pt x="11695" y="424"/>
                      <a:pt x="14439" y="132"/>
                    </a:cubicBezTo>
                    <a:cubicBezTo>
                      <a:pt x="16353" y="-72"/>
                      <a:pt x="18571" y="-191"/>
                      <a:pt x="19906" y="969"/>
                    </a:cubicBezTo>
                    <a:cubicBezTo>
                      <a:pt x="21030" y="1945"/>
                      <a:pt x="21073" y="3455"/>
                      <a:pt x="21049" y="4810"/>
                    </a:cubicBezTo>
                    <a:cubicBezTo>
                      <a:pt x="20996" y="7601"/>
                      <a:pt x="20943" y="10392"/>
                      <a:pt x="20890" y="13183"/>
                    </a:cubicBezTo>
                    <a:cubicBezTo>
                      <a:pt x="20861" y="14841"/>
                      <a:pt x="20798" y="16591"/>
                      <a:pt x="19742" y="17997"/>
                    </a:cubicBezTo>
                    <a:cubicBezTo>
                      <a:pt x="18633" y="19475"/>
                      <a:pt x="16579" y="20310"/>
                      <a:pt x="14521" y="20572"/>
                    </a:cubicBezTo>
                    <a:cubicBezTo>
                      <a:pt x="7964" y="21409"/>
                      <a:pt x="4044" y="18291"/>
                      <a:pt x="1392" y="13496"/>
                    </a:cubicBezTo>
                    <a:close/>
                    <a:moveTo>
                      <a:pt x="1392" y="13496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96" name="AutoShape 24">
                <a:extLst>
                  <a:ext uri="{FF2B5EF4-FFF2-40B4-BE49-F238E27FC236}">
                    <a16:creationId xmlns:a16="http://schemas.microsoft.com/office/drawing/2014/main" id="{50F1818D-5487-69D7-AFE3-82D3A718D6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8100" y="1981200"/>
                <a:ext cx="65088" cy="95250"/>
              </a:xfrm>
              <a:custGeom>
                <a:avLst/>
                <a:gdLst/>
                <a:ahLst/>
                <a:cxnLst/>
                <a:rect l="0" t="0" r="r" b="b"/>
                <a:pathLst>
                  <a:path w="20893" h="21390">
                    <a:moveTo>
                      <a:pt x="20628" y="16948"/>
                    </a:moveTo>
                    <a:cubicBezTo>
                      <a:pt x="19277" y="11871"/>
                      <a:pt x="16071" y="7037"/>
                      <a:pt x="11391" y="3018"/>
                    </a:cubicBezTo>
                    <a:cubicBezTo>
                      <a:pt x="10130" y="1936"/>
                      <a:pt x="8704" y="882"/>
                      <a:pt x="6856" y="336"/>
                    </a:cubicBezTo>
                    <a:cubicBezTo>
                      <a:pt x="5008" y="-210"/>
                      <a:pt x="2646" y="-128"/>
                      <a:pt x="1240" y="865"/>
                    </a:cubicBezTo>
                    <a:cubicBezTo>
                      <a:pt x="-707" y="2239"/>
                      <a:pt x="-16" y="4515"/>
                      <a:pt x="972" y="6314"/>
                    </a:cubicBezTo>
                    <a:cubicBezTo>
                      <a:pt x="3070" y="10135"/>
                      <a:pt x="5921" y="13757"/>
                      <a:pt x="9425" y="17047"/>
                    </a:cubicBezTo>
                    <a:cubicBezTo>
                      <a:pt x="10120" y="17699"/>
                      <a:pt x="10856" y="18359"/>
                      <a:pt x="11193" y="19135"/>
                    </a:cubicBezTo>
                    <a:cubicBezTo>
                      <a:pt x="11532" y="19913"/>
                      <a:pt x="11381" y="20851"/>
                      <a:pt x="10504" y="21390"/>
                    </a:cubicBezTo>
                    <a:cubicBezTo>
                      <a:pt x="10504" y="21390"/>
                      <a:pt x="13627" y="19945"/>
                      <a:pt x="15459" y="19349"/>
                    </a:cubicBezTo>
                    <a:cubicBezTo>
                      <a:pt x="17293" y="18753"/>
                      <a:pt x="19517" y="18252"/>
                      <a:pt x="20893" y="18248"/>
                    </a:cubicBezTo>
                    <a:cubicBezTo>
                      <a:pt x="20893" y="18248"/>
                      <a:pt x="20628" y="16948"/>
                      <a:pt x="20628" y="16948"/>
                    </a:cubicBezTo>
                    <a:close/>
                    <a:moveTo>
                      <a:pt x="20628" y="16948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97" name="AutoShape 25">
                <a:extLst>
                  <a:ext uri="{FF2B5EF4-FFF2-40B4-BE49-F238E27FC236}">
                    <a16:creationId xmlns:a16="http://schemas.microsoft.com/office/drawing/2014/main" id="{59DDBE8F-C1F5-8A5B-9034-47F0D4FC6E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3800" y="2349500"/>
                <a:ext cx="173038" cy="63500"/>
              </a:xfrm>
              <a:custGeom>
                <a:avLst/>
                <a:gdLst/>
                <a:ahLst/>
                <a:cxnLst/>
                <a:rect l="0" t="0" r="r" b="b"/>
                <a:pathLst>
                  <a:path w="21263" h="20800">
                    <a:moveTo>
                      <a:pt x="65" y="14441"/>
                    </a:moveTo>
                    <a:cubicBezTo>
                      <a:pt x="172" y="12356"/>
                      <a:pt x="580" y="10260"/>
                      <a:pt x="1289" y="9293"/>
                    </a:cubicBezTo>
                    <a:cubicBezTo>
                      <a:pt x="2012" y="8305"/>
                      <a:pt x="2878" y="8650"/>
                      <a:pt x="3692" y="8681"/>
                    </a:cubicBezTo>
                    <a:cubicBezTo>
                      <a:pt x="5846" y="8769"/>
                      <a:pt x="7902" y="6514"/>
                      <a:pt x="9887" y="4310"/>
                    </a:cubicBezTo>
                    <a:cubicBezTo>
                      <a:pt x="11871" y="2105"/>
                      <a:pt x="13932" y="-128"/>
                      <a:pt x="16086" y="6"/>
                    </a:cubicBezTo>
                    <a:cubicBezTo>
                      <a:pt x="18239" y="139"/>
                      <a:pt x="20521" y="3307"/>
                      <a:pt x="21131" y="8749"/>
                    </a:cubicBezTo>
                    <a:cubicBezTo>
                      <a:pt x="21428" y="11391"/>
                      <a:pt x="21239" y="14600"/>
                      <a:pt x="20415" y="16299"/>
                    </a:cubicBezTo>
                    <a:cubicBezTo>
                      <a:pt x="19641" y="17894"/>
                      <a:pt x="18563" y="17776"/>
                      <a:pt x="17582" y="17644"/>
                    </a:cubicBezTo>
                    <a:cubicBezTo>
                      <a:pt x="14104" y="17174"/>
                      <a:pt x="10612" y="17461"/>
                      <a:pt x="7153" y="18498"/>
                    </a:cubicBezTo>
                    <a:cubicBezTo>
                      <a:pt x="5400" y="19022"/>
                      <a:pt x="3671" y="19809"/>
                      <a:pt x="1936" y="20639"/>
                    </a:cubicBezTo>
                    <a:cubicBezTo>
                      <a:pt x="194" y="21472"/>
                      <a:pt x="-172" y="19032"/>
                      <a:pt x="65" y="14441"/>
                    </a:cubicBezTo>
                    <a:close/>
                    <a:moveTo>
                      <a:pt x="65" y="14441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98" name="AutoShape 26">
                <a:extLst>
                  <a:ext uri="{FF2B5EF4-FFF2-40B4-BE49-F238E27FC236}">
                    <a16:creationId xmlns:a16="http://schemas.microsoft.com/office/drawing/2014/main" id="{C864F4CD-71BC-1D85-8111-80B2E5D378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3800" y="2425700"/>
                <a:ext cx="139700" cy="66675"/>
              </a:xfrm>
              <a:custGeom>
                <a:avLst/>
                <a:gdLst/>
                <a:ahLst/>
                <a:cxnLst/>
                <a:rect l="0" t="0" r="r" b="b"/>
                <a:pathLst>
                  <a:path w="21176" h="19824">
                    <a:moveTo>
                      <a:pt x="69" y="5630"/>
                    </a:moveTo>
                    <a:cubicBezTo>
                      <a:pt x="-6" y="4565"/>
                      <a:pt x="-75" y="3426"/>
                      <a:pt x="173" y="2465"/>
                    </a:cubicBezTo>
                    <a:cubicBezTo>
                      <a:pt x="630" y="693"/>
                      <a:pt x="1863" y="438"/>
                      <a:pt x="2888" y="418"/>
                    </a:cubicBezTo>
                    <a:cubicBezTo>
                      <a:pt x="7381" y="259"/>
                      <a:pt x="11876" y="239"/>
                      <a:pt x="16370" y="151"/>
                    </a:cubicBezTo>
                    <a:cubicBezTo>
                      <a:pt x="17661" y="126"/>
                      <a:pt x="19988" y="-715"/>
                      <a:pt x="20779" y="1859"/>
                    </a:cubicBezTo>
                    <a:cubicBezTo>
                      <a:pt x="21525" y="4290"/>
                      <a:pt x="20986" y="10066"/>
                      <a:pt x="21009" y="12853"/>
                    </a:cubicBezTo>
                    <a:cubicBezTo>
                      <a:pt x="21023" y="14356"/>
                      <a:pt x="21031" y="15901"/>
                      <a:pt x="20746" y="17297"/>
                    </a:cubicBezTo>
                    <a:cubicBezTo>
                      <a:pt x="20012" y="20885"/>
                      <a:pt x="18041" y="19748"/>
                      <a:pt x="16488" y="19262"/>
                    </a:cubicBezTo>
                    <a:cubicBezTo>
                      <a:pt x="12147" y="17902"/>
                      <a:pt x="8043" y="18517"/>
                      <a:pt x="3697" y="18707"/>
                    </a:cubicBezTo>
                    <a:cubicBezTo>
                      <a:pt x="134" y="18862"/>
                      <a:pt x="427" y="10686"/>
                      <a:pt x="69" y="5630"/>
                    </a:cubicBezTo>
                    <a:close/>
                    <a:moveTo>
                      <a:pt x="69" y="5630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99" name="AutoShape 27">
                <a:extLst>
                  <a:ext uri="{FF2B5EF4-FFF2-40B4-BE49-F238E27FC236}">
                    <a16:creationId xmlns:a16="http://schemas.microsoft.com/office/drawing/2014/main" id="{906D3955-985D-6A33-80AC-76F2BC569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1100" y="2514600"/>
                <a:ext cx="147638" cy="65088"/>
              </a:xfrm>
              <a:custGeom>
                <a:avLst/>
                <a:gdLst/>
                <a:ahLst/>
                <a:cxnLst/>
                <a:rect l="0" t="0" r="r" b="b"/>
                <a:pathLst>
                  <a:path w="21145" h="20458">
                    <a:moveTo>
                      <a:pt x="280" y="5841"/>
                    </a:moveTo>
                    <a:cubicBezTo>
                      <a:pt x="309" y="4046"/>
                      <a:pt x="391" y="2015"/>
                      <a:pt x="1035" y="892"/>
                    </a:cubicBezTo>
                    <a:cubicBezTo>
                      <a:pt x="1563" y="-27"/>
                      <a:pt x="2302" y="-31"/>
                      <a:pt x="2976" y="15"/>
                    </a:cubicBezTo>
                    <a:cubicBezTo>
                      <a:pt x="7506" y="320"/>
                      <a:pt x="12031" y="887"/>
                      <a:pt x="16546" y="1712"/>
                    </a:cubicBezTo>
                    <a:cubicBezTo>
                      <a:pt x="18039" y="1986"/>
                      <a:pt x="19725" y="2520"/>
                      <a:pt x="20585" y="5188"/>
                    </a:cubicBezTo>
                    <a:cubicBezTo>
                      <a:pt x="21341" y="7528"/>
                      <a:pt x="21177" y="10676"/>
                      <a:pt x="20982" y="13505"/>
                    </a:cubicBezTo>
                    <a:cubicBezTo>
                      <a:pt x="20846" y="15471"/>
                      <a:pt x="20676" y="17584"/>
                      <a:pt x="20025" y="18976"/>
                    </a:cubicBezTo>
                    <a:cubicBezTo>
                      <a:pt x="18810" y="21569"/>
                      <a:pt x="16808" y="20202"/>
                      <a:pt x="15187" y="19068"/>
                    </a:cubicBezTo>
                    <a:cubicBezTo>
                      <a:pt x="11500" y="16486"/>
                      <a:pt x="7527" y="16050"/>
                      <a:pt x="3734" y="17724"/>
                    </a:cubicBezTo>
                    <a:cubicBezTo>
                      <a:pt x="2398" y="18314"/>
                      <a:pt x="724" y="20193"/>
                      <a:pt x="187" y="16573"/>
                    </a:cubicBezTo>
                    <a:cubicBezTo>
                      <a:pt x="-259" y="13565"/>
                      <a:pt x="228" y="8945"/>
                      <a:pt x="280" y="5841"/>
                    </a:cubicBezTo>
                    <a:close/>
                    <a:moveTo>
                      <a:pt x="280" y="5841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00" name="AutoShape 28">
                <a:extLst>
                  <a:ext uri="{FF2B5EF4-FFF2-40B4-BE49-F238E27FC236}">
                    <a16:creationId xmlns:a16="http://schemas.microsoft.com/office/drawing/2014/main" id="{0537AF59-C912-BBB0-4DB1-EFFB0071E5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8400" y="2603500"/>
                <a:ext cx="152400" cy="57150"/>
              </a:xfrm>
              <a:custGeom>
                <a:avLst/>
                <a:gdLst/>
                <a:ahLst/>
                <a:cxnLst/>
                <a:rect l="0" t="0" r="r" b="b"/>
                <a:pathLst>
                  <a:path w="21236" h="21039">
                    <a:moveTo>
                      <a:pt x="813" y="6481"/>
                    </a:moveTo>
                    <a:cubicBezTo>
                      <a:pt x="935" y="4234"/>
                      <a:pt x="1139" y="1668"/>
                      <a:pt x="1903" y="587"/>
                    </a:cubicBezTo>
                    <a:cubicBezTo>
                      <a:pt x="2311" y="11"/>
                      <a:pt x="2796" y="-2"/>
                      <a:pt x="3260" y="0"/>
                    </a:cubicBezTo>
                    <a:cubicBezTo>
                      <a:pt x="6390" y="18"/>
                      <a:pt x="9521" y="34"/>
                      <a:pt x="12651" y="92"/>
                    </a:cubicBezTo>
                    <a:cubicBezTo>
                      <a:pt x="15214" y="142"/>
                      <a:pt x="17752" y="131"/>
                      <a:pt x="20310" y="367"/>
                    </a:cubicBezTo>
                    <a:cubicBezTo>
                      <a:pt x="20558" y="389"/>
                      <a:pt x="20832" y="438"/>
                      <a:pt x="21011" y="888"/>
                    </a:cubicBezTo>
                    <a:cubicBezTo>
                      <a:pt x="21208" y="1385"/>
                      <a:pt x="21222" y="2182"/>
                      <a:pt x="21223" y="2897"/>
                    </a:cubicBezTo>
                    <a:cubicBezTo>
                      <a:pt x="21227" y="6985"/>
                      <a:pt x="21231" y="11070"/>
                      <a:pt x="21235" y="15155"/>
                    </a:cubicBezTo>
                    <a:cubicBezTo>
                      <a:pt x="21236" y="16573"/>
                      <a:pt x="21217" y="18133"/>
                      <a:pt x="20852" y="19180"/>
                    </a:cubicBezTo>
                    <a:cubicBezTo>
                      <a:pt x="20099" y="21342"/>
                      <a:pt x="17020" y="21045"/>
                      <a:pt x="15959" y="21000"/>
                    </a:cubicBezTo>
                    <a:cubicBezTo>
                      <a:pt x="12297" y="20850"/>
                      <a:pt x="8635" y="20697"/>
                      <a:pt x="4972" y="20546"/>
                    </a:cubicBezTo>
                    <a:cubicBezTo>
                      <a:pt x="4156" y="20513"/>
                      <a:pt x="576" y="21598"/>
                      <a:pt x="132" y="19906"/>
                    </a:cubicBezTo>
                    <a:cubicBezTo>
                      <a:pt x="-364" y="18020"/>
                      <a:pt x="683" y="8877"/>
                      <a:pt x="813" y="6481"/>
                    </a:cubicBezTo>
                    <a:close/>
                    <a:moveTo>
                      <a:pt x="813" y="6481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01" name="AutoShape 29">
                <a:extLst>
                  <a:ext uri="{FF2B5EF4-FFF2-40B4-BE49-F238E27FC236}">
                    <a16:creationId xmlns:a16="http://schemas.microsoft.com/office/drawing/2014/main" id="{CFD81043-1E11-DD8C-AE6D-53B81FBBD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8400" y="2679700"/>
                <a:ext cx="142875" cy="58738"/>
              </a:xfrm>
              <a:custGeom>
                <a:avLst/>
                <a:gdLst/>
                <a:ahLst/>
                <a:cxnLst/>
                <a:rect l="0" t="0" r="r" b="b"/>
                <a:pathLst>
                  <a:path w="21436" h="20426">
                    <a:moveTo>
                      <a:pt x="11" y="6258"/>
                    </a:moveTo>
                    <a:cubicBezTo>
                      <a:pt x="49" y="4248"/>
                      <a:pt x="400" y="2164"/>
                      <a:pt x="1123" y="1029"/>
                    </a:cubicBezTo>
                    <a:cubicBezTo>
                      <a:pt x="1964" y="-296"/>
                      <a:pt x="3080" y="-68"/>
                      <a:pt x="4093" y="225"/>
                    </a:cubicBezTo>
                    <a:cubicBezTo>
                      <a:pt x="8917" y="1615"/>
                      <a:pt x="13729" y="3237"/>
                      <a:pt x="18524" y="5086"/>
                    </a:cubicBezTo>
                    <a:cubicBezTo>
                      <a:pt x="19147" y="5327"/>
                      <a:pt x="19799" y="5601"/>
                      <a:pt x="20296" y="6499"/>
                    </a:cubicBezTo>
                    <a:cubicBezTo>
                      <a:pt x="21086" y="7928"/>
                      <a:pt x="21256" y="10477"/>
                      <a:pt x="21367" y="12775"/>
                    </a:cubicBezTo>
                    <a:cubicBezTo>
                      <a:pt x="21465" y="14780"/>
                      <a:pt x="21538" y="17012"/>
                      <a:pt x="21007" y="18625"/>
                    </a:cubicBezTo>
                    <a:cubicBezTo>
                      <a:pt x="20126" y="21304"/>
                      <a:pt x="18321" y="20468"/>
                      <a:pt x="16926" y="19469"/>
                    </a:cubicBezTo>
                    <a:cubicBezTo>
                      <a:pt x="13669" y="17135"/>
                      <a:pt x="10336" y="15373"/>
                      <a:pt x="6964" y="14196"/>
                    </a:cubicBezTo>
                    <a:cubicBezTo>
                      <a:pt x="5275" y="13607"/>
                      <a:pt x="3582" y="13249"/>
                      <a:pt x="1883" y="12873"/>
                    </a:cubicBezTo>
                    <a:cubicBezTo>
                      <a:pt x="171" y="12493"/>
                      <a:pt x="-62" y="10279"/>
                      <a:pt x="11" y="6258"/>
                    </a:cubicBezTo>
                    <a:close/>
                    <a:moveTo>
                      <a:pt x="11" y="6258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02" name="AutoShape 30">
                <a:extLst>
                  <a:ext uri="{FF2B5EF4-FFF2-40B4-BE49-F238E27FC236}">
                    <a16:creationId xmlns:a16="http://schemas.microsoft.com/office/drawing/2014/main" id="{136BF533-EE71-9DD4-1D54-D9777686F3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8400" y="2730500"/>
                <a:ext cx="146050" cy="63500"/>
              </a:xfrm>
              <a:custGeom>
                <a:avLst/>
                <a:gdLst/>
                <a:ahLst/>
                <a:cxnLst/>
                <a:rect l="0" t="0" r="r" b="b"/>
                <a:pathLst>
                  <a:path w="21289" h="20008">
                    <a:moveTo>
                      <a:pt x="6" y="6464"/>
                    </a:moveTo>
                    <a:cubicBezTo>
                      <a:pt x="13" y="5833"/>
                      <a:pt x="22" y="5198"/>
                      <a:pt x="27" y="4566"/>
                    </a:cubicBezTo>
                    <a:cubicBezTo>
                      <a:pt x="37" y="3216"/>
                      <a:pt x="86" y="1762"/>
                      <a:pt x="492" y="725"/>
                    </a:cubicBezTo>
                    <a:cubicBezTo>
                      <a:pt x="1178" y="-1024"/>
                      <a:pt x="3060" y="882"/>
                      <a:pt x="3934" y="1345"/>
                    </a:cubicBezTo>
                    <a:cubicBezTo>
                      <a:pt x="9636" y="4364"/>
                      <a:pt x="15337" y="7386"/>
                      <a:pt x="21040" y="10405"/>
                    </a:cubicBezTo>
                    <a:cubicBezTo>
                      <a:pt x="21582" y="12472"/>
                      <a:pt x="21184" y="15208"/>
                      <a:pt x="20385" y="16853"/>
                    </a:cubicBezTo>
                    <a:cubicBezTo>
                      <a:pt x="18574" y="20576"/>
                      <a:pt x="16323" y="20239"/>
                      <a:pt x="14049" y="19627"/>
                    </a:cubicBezTo>
                    <a:cubicBezTo>
                      <a:pt x="11280" y="18881"/>
                      <a:pt x="8523" y="17955"/>
                      <a:pt x="5781" y="16853"/>
                    </a:cubicBezTo>
                    <a:cubicBezTo>
                      <a:pt x="4475" y="16325"/>
                      <a:pt x="1893" y="16264"/>
                      <a:pt x="885" y="14308"/>
                    </a:cubicBezTo>
                    <a:cubicBezTo>
                      <a:pt x="-18" y="12556"/>
                      <a:pt x="-17" y="8798"/>
                      <a:pt x="6" y="6464"/>
                    </a:cubicBezTo>
                    <a:close/>
                    <a:moveTo>
                      <a:pt x="6" y="6464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03" name="AutoShape 31">
                <a:extLst>
                  <a:ext uri="{FF2B5EF4-FFF2-40B4-BE49-F238E27FC236}">
                    <a16:creationId xmlns:a16="http://schemas.microsoft.com/office/drawing/2014/main" id="{9D940049-015C-25E1-0540-44ECB41B31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8400" y="2806700"/>
                <a:ext cx="144463" cy="79375"/>
              </a:xfrm>
              <a:custGeom>
                <a:avLst/>
                <a:gdLst/>
                <a:ahLst/>
                <a:cxnLst/>
                <a:rect l="0" t="0" r="r" b="b"/>
                <a:pathLst>
                  <a:path w="21417" h="20902">
                    <a:moveTo>
                      <a:pt x="899" y="113"/>
                    </a:moveTo>
                    <a:cubicBezTo>
                      <a:pt x="1730" y="-320"/>
                      <a:pt x="2923" y="598"/>
                      <a:pt x="3579" y="1122"/>
                    </a:cubicBezTo>
                    <a:cubicBezTo>
                      <a:pt x="6389" y="3359"/>
                      <a:pt x="9400" y="4778"/>
                      <a:pt x="12461" y="5328"/>
                    </a:cubicBezTo>
                    <a:cubicBezTo>
                      <a:pt x="15311" y="5843"/>
                      <a:pt x="18136" y="5338"/>
                      <a:pt x="20950" y="6028"/>
                    </a:cubicBezTo>
                    <a:cubicBezTo>
                      <a:pt x="21434" y="9046"/>
                      <a:pt x="21429" y="12594"/>
                      <a:pt x="21412" y="15726"/>
                    </a:cubicBezTo>
                    <a:cubicBezTo>
                      <a:pt x="21405" y="17071"/>
                      <a:pt x="21336" y="18555"/>
                      <a:pt x="20795" y="19489"/>
                    </a:cubicBezTo>
                    <a:cubicBezTo>
                      <a:pt x="20322" y="20307"/>
                      <a:pt x="19614" y="20479"/>
                      <a:pt x="18957" y="20574"/>
                    </a:cubicBezTo>
                    <a:cubicBezTo>
                      <a:pt x="16374" y="20951"/>
                      <a:pt x="13295" y="21280"/>
                      <a:pt x="10811" y="19896"/>
                    </a:cubicBezTo>
                    <a:cubicBezTo>
                      <a:pt x="8172" y="18425"/>
                      <a:pt x="5781" y="15746"/>
                      <a:pt x="3113" y="14359"/>
                    </a:cubicBezTo>
                    <a:cubicBezTo>
                      <a:pt x="2270" y="13919"/>
                      <a:pt x="895" y="13421"/>
                      <a:pt x="409" y="11917"/>
                    </a:cubicBezTo>
                    <a:cubicBezTo>
                      <a:pt x="-166" y="10140"/>
                      <a:pt x="115" y="5953"/>
                      <a:pt x="28" y="3896"/>
                    </a:cubicBezTo>
                    <a:cubicBezTo>
                      <a:pt x="-10" y="2991"/>
                      <a:pt x="-44" y="2037"/>
                      <a:pt x="177" y="1217"/>
                    </a:cubicBezTo>
                    <a:cubicBezTo>
                      <a:pt x="340" y="611"/>
                      <a:pt x="596" y="272"/>
                      <a:pt x="899" y="113"/>
                    </a:cubicBezTo>
                    <a:close/>
                    <a:moveTo>
                      <a:pt x="899" y="113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04" name="AutoShape 32">
                <a:extLst>
                  <a:ext uri="{FF2B5EF4-FFF2-40B4-BE49-F238E27FC236}">
                    <a16:creationId xmlns:a16="http://schemas.microsoft.com/office/drawing/2014/main" id="{ED753FBC-6452-733C-A268-3F91732721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3000" y="2882900"/>
                <a:ext cx="176213" cy="98425"/>
              </a:xfrm>
              <a:custGeom>
                <a:avLst/>
                <a:gdLst/>
                <a:ahLst/>
                <a:cxnLst/>
                <a:rect l="0" t="0" r="r" b="b"/>
                <a:pathLst>
                  <a:path w="20976" h="21037">
                    <a:moveTo>
                      <a:pt x="1091" y="7329"/>
                    </a:moveTo>
                    <a:cubicBezTo>
                      <a:pt x="1039" y="5530"/>
                      <a:pt x="728" y="3593"/>
                      <a:pt x="1206" y="2009"/>
                    </a:cubicBezTo>
                    <a:cubicBezTo>
                      <a:pt x="1686" y="413"/>
                      <a:pt x="2829" y="-190"/>
                      <a:pt x="3825" y="51"/>
                    </a:cubicBezTo>
                    <a:cubicBezTo>
                      <a:pt x="4822" y="289"/>
                      <a:pt x="5726" y="1186"/>
                      <a:pt x="6642" y="1935"/>
                    </a:cubicBezTo>
                    <a:cubicBezTo>
                      <a:pt x="9637" y="4382"/>
                      <a:pt x="12998" y="5350"/>
                      <a:pt x="16266" y="4707"/>
                    </a:cubicBezTo>
                    <a:cubicBezTo>
                      <a:pt x="17625" y="4437"/>
                      <a:pt x="19314" y="4157"/>
                      <a:pt x="20042" y="6244"/>
                    </a:cubicBezTo>
                    <a:cubicBezTo>
                      <a:pt x="20292" y="6964"/>
                      <a:pt x="20363" y="7832"/>
                      <a:pt x="20428" y="8673"/>
                    </a:cubicBezTo>
                    <a:cubicBezTo>
                      <a:pt x="20585" y="10689"/>
                      <a:pt x="20741" y="12705"/>
                      <a:pt x="20898" y="14722"/>
                    </a:cubicBezTo>
                    <a:cubicBezTo>
                      <a:pt x="20992" y="15936"/>
                      <a:pt x="21072" y="17275"/>
                      <a:pt x="20696" y="18299"/>
                    </a:cubicBezTo>
                    <a:cubicBezTo>
                      <a:pt x="20295" y="19391"/>
                      <a:pt x="19508" y="19748"/>
                      <a:pt x="18793" y="19981"/>
                    </a:cubicBezTo>
                    <a:cubicBezTo>
                      <a:pt x="14387" y="21410"/>
                      <a:pt x="9841" y="21381"/>
                      <a:pt x="5438" y="19936"/>
                    </a:cubicBezTo>
                    <a:cubicBezTo>
                      <a:pt x="4018" y="19471"/>
                      <a:pt x="877" y="19121"/>
                      <a:pt x="167" y="16394"/>
                    </a:cubicBezTo>
                    <a:cubicBezTo>
                      <a:pt x="-528" y="13716"/>
                      <a:pt x="1176" y="10242"/>
                      <a:pt x="1091" y="7329"/>
                    </a:cubicBezTo>
                    <a:close/>
                    <a:moveTo>
                      <a:pt x="1091" y="7329"/>
                    </a:move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05" name="AutoShape 33">
                <a:extLst>
                  <a:ext uri="{FF2B5EF4-FFF2-40B4-BE49-F238E27FC236}">
                    <a16:creationId xmlns:a16="http://schemas.microsoft.com/office/drawing/2014/main" id="{5D173937-DDC4-D839-C5A8-9FE6468684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7600" y="3759200"/>
                <a:ext cx="182563" cy="96361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18917"/>
                    </a:moveTo>
                    <a:cubicBezTo>
                      <a:pt x="8416" y="14167"/>
                      <a:pt x="18967" y="5887"/>
                      <a:pt x="19384" y="0"/>
                    </a:cubicBezTo>
                    <a:cubicBezTo>
                      <a:pt x="19384" y="4420"/>
                      <a:pt x="16854" y="17884"/>
                      <a:pt x="21600" y="21600"/>
                    </a:cubicBez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06" name="AutoShape 34">
                <a:extLst>
                  <a:ext uri="{FF2B5EF4-FFF2-40B4-BE49-F238E27FC236}">
                    <a16:creationId xmlns:a16="http://schemas.microsoft.com/office/drawing/2014/main" id="{021053C3-8685-7A68-D7DF-6E22B5C805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4600" y="3632200"/>
                <a:ext cx="117475" cy="24447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1600"/>
                    </a:moveTo>
                    <a:cubicBezTo>
                      <a:pt x="3723" y="13017"/>
                      <a:pt x="1632" y="5525"/>
                      <a:pt x="0" y="0"/>
                    </a:cubicBez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07" name="AutoShape 35">
                <a:extLst>
                  <a:ext uri="{FF2B5EF4-FFF2-40B4-BE49-F238E27FC236}">
                    <a16:creationId xmlns:a16="http://schemas.microsoft.com/office/drawing/2014/main" id="{086A79DE-7F4E-B37E-62C5-E7BD28196C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8400" y="3810000"/>
                <a:ext cx="223838" cy="91916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21600"/>
                    </a:moveTo>
                    <a:cubicBezTo>
                      <a:pt x="3024" y="16859"/>
                      <a:pt x="2592" y="3793"/>
                      <a:pt x="3889" y="0"/>
                    </a:cubicBezTo>
                    <a:cubicBezTo>
                      <a:pt x="3889" y="4341"/>
                      <a:pt x="14256" y="15068"/>
                      <a:pt x="21600" y="19177"/>
                    </a:cubicBezTo>
                  </a:path>
                </a:pathLst>
              </a:custGeom>
              <a:grpFill/>
              <a:ln w="12700" cap="flat">
                <a:solidFill>
                  <a:schemeClr val="accen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  <p:grpSp>
          <p:nvGrpSpPr>
            <p:cNvPr id="69" name="Group 18">
              <a:extLst>
                <a:ext uri="{FF2B5EF4-FFF2-40B4-BE49-F238E27FC236}">
                  <a16:creationId xmlns:a16="http://schemas.microsoft.com/office/drawing/2014/main" id="{BE80AC01-EA77-942C-0003-CBFD657CC18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545752" y="2249932"/>
              <a:ext cx="213777" cy="337870"/>
              <a:chOff x="5112" y="1246"/>
              <a:chExt cx="205" cy="324"/>
            </a:xfrm>
            <a:grpFill/>
          </p:grpSpPr>
          <p:sp>
            <p:nvSpPr>
              <p:cNvPr id="70" name="Freeform 19">
                <a:extLst>
                  <a:ext uri="{FF2B5EF4-FFF2-40B4-BE49-F238E27FC236}">
                    <a16:creationId xmlns:a16="http://schemas.microsoft.com/office/drawing/2014/main" id="{9F9DA551-075C-CDFC-2513-07F3FEBCB4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2" y="1246"/>
                <a:ext cx="205" cy="324"/>
              </a:xfrm>
              <a:custGeom>
                <a:avLst/>
                <a:gdLst>
                  <a:gd name="T0" fmla="*/ 1342 w 2709"/>
                  <a:gd name="T1" fmla="*/ 0 h 4281"/>
                  <a:gd name="T2" fmla="*/ 1061 w 2709"/>
                  <a:gd name="T3" fmla="*/ 31 h 4281"/>
                  <a:gd name="T4" fmla="*/ 0 w 2709"/>
                  <a:gd name="T5" fmla="*/ 1666 h 4281"/>
                  <a:gd name="T6" fmla="*/ 390 w 2709"/>
                  <a:gd name="T7" fmla="*/ 2927 h 4281"/>
                  <a:gd name="T8" fmla="*/ 743 w 2709"/>
                  <a:gd name="T9" fmla="*/ 3432 h 4281"/>
                  <a:gd name="T10" fmla="*/ 991 w 2709"/>
                  <a:gd name="T11" fmla="*/ 3803 h 4281"/>
                  <a:gd name="T12" fmla="*/ 1741 w 2709"/>
                  <a:gd name="T13" fmla="*/ 4281 h 4281"/>
                  <a:gd name="T14" fmla="*/ 1892 w 2709"/>
                  <a:gd name="T15" fmla="*/ 4266 h 4281"/>
                  <a:gd name="T16" fmla="*/ 2357 w 2709"/>
                  <a:gd name="T17" fmla="*/ 3693 h 4281"/>
                  <a:gd name="T18" fmla="*/ 2315 w 2709"/>
                  <a:gd name="T19" fmla="*/ 3450 h 4281"/>
                  <a:gd name="T20" fmla="*/ 2271 w 2709"/>
                  <a:gd name="T21" fmla="*/ 3185 h 4281"/>
                  <a:gd name="T22" fmla="*/ 2315 w 2709"/>
                  <a:gd name="T23" fmla="*/ 2962 h 4281"/>
                  <a:gd name="T24" fmla="*/ 2353 w 2709"/>
                  <a:gd name="T25" fmla="*/ 2779 h 4281"/>
                  <a:gd name="T26" fmla="*/ 2336 w 2709"/>
                  <a:gd name="T27" fmla="*/ 2662 h 4281"/>
                  <a:gd name="T28" fmla="*/ 2459 w 2709"/>
                  <a:gd name="T29" fmla="*/ 1856 h 4281"/>
                  <a:gd name="T30" fmla="*/ 2493 w 2709"/>
                  <a:gd name="T31" fmla="*/ 623 h 4281"/>
                  <a:gd name="T32" fmla="*/ 1342 w 2709"/>
                  <a:gd name="T33" fmla="*/ 0 h 4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09" h="4281">
                    <a:moveTo>
                      <a:pt x="1342" y="0"/>
                    </a:moveTo>
                    <a:cubicBezTo>
                      <a:pt x="1243" y="0"/>
                      <a:pt x="1149" y="11"/>
                      <a:pt x="1061" y="31"/>
                    </a:cubicBezTo>
                    <a:cubicBezTo>
                      <a:pt x="363" y="189"/>
                      <a:pt x="0" y="931"/>
                      <a:pt x="0" y="1666"/>
                    </a:cubicBezTo>
                    <a:cubicBezTo>
                      <a:pt x="0" y="2163"/>
                      <a:pt x="182" y="2584"/>
                      <a:pt x="390" y="2927"/>
                    </a:cubicBezTo>
                    <a:cubicBezTo>
                      <a:pt x="509" y="3121"/>
                      <a:pt x="636" y="3290"/>
                      <a:pt x="743" y="3432"/>
                    </a:cubicBezTo>
                    <a:cubicBezTo>
                      <a:pt x="854" y="3579"/>
                      <a:pt x="950" y="3707"/>
                      <a:pt x="991" y="3803"/>
                    </a:cubicBezTo>
                    <a:cubicBezTo>
                      <a:pt x="1131" y="4130"/>
                      <a:pt x="1454" y="4281"/>
                      <a:pt x="1741" y="4281"/>
                    </a:cubicBezTo>
                    <a:cubicBezTo>
                      <a:pt x="1793" y="4281"/>
                      <a:pt x="1844" y="4276"/>
                      <a:pt x="1892" y="4266"/>
                    </a:cubicBezTo>
                    <a:cubicBezTo>
                      <a:pt x="2183" y="4207"/>
                      <a:pt x="2357" y="3992"/>
                      <a:pt x="2357" y="3693"/>
                    </a:cubicBezTo>
                    <a:cubicBezTo>
                      <a:pt x="2357" y="3606"/>
                      <a:pt x="2335" y="3527"/>
                      <a:pt x="2315" y="3450"/>
                    </a:cubicBezTo>
                    <a:cubicBezTo>
                      <a:pt x="2293" y="3368"/>
                      <a:pt x="2271" y="3284"/>
                      <a:pt x="2271" y="3185"/>
                    </a:cubicBezTo>
                    <a:cubicBezTo>
                      <a:pt x="2271" y="3106"/>
                      <a:pt x="2293" y="3033"/>
                      <a:pt x="2315" y="2962"/>
                    </a:cubicBezTo>
                    <a:cubicBezTo>
                      <a:pt x="2335" y="2898"/>
                      <a:pt x="2353" y="2838"/>
                      <a:pt x="2353" y="2779"/>
                    </a:cubicBezTo>
                    <a:cubicBezTo>
                      <a:pt x="2353" y="2747"/>
                      <a:pt x="2346" y="2709"/>
                      <a:pt x="2336" y="2662"/>
                    </a:cubicBezTo>
                    <a:cubicBezTo>
                      <a:pt x="2303" y="2499"/>
                      <a:pt x="2247" y="2225"/>
                      <a:pt x="2459" y="1856"/>
                    </a:cubicBezTo>
                    <a:cubicBezTo>
                      <a:pt x="2696" y="1444"/>
                      <a:pt x="2709" y="994"/>
                      <a:pt x="2493" y="623"/>
                    </a:cubicBezTo>
                    <a:cubicBezTo>
                      <a:pt x="2268" y="232"/>
                      <a:pt x="1837" y="0"/>
                      <a:pt x="1342" y="0"/>
                    </a:cubicBezTo>
                    <a:close/>
                  </a:path>
                </a:pathLst>
              </a:custGeom>
              <a:grpFill/>
              <a:ln w="1270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71" name="Freeform 20">
                <a:extLst>
                  <a:ext uri="{FF2B5EF4-FFF2-40B4-BE49-F238E27FC236}">
                    <a16:creationId xmlns:a16="http://schemas.microsoft.com/office/drawing/2014/main" id="{20DBC61D-F894-20AB-8EB1-B86B740598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9" y="1324"/>
                <a:ext cx="58" cy="109"/>
              </a:xfrm>
              <a:custGeom>
                <a:avLst/>
                <a:gdLst>
                  <a:gd name="T0" fmla="*/ 299 w 772"/>
                  <a:gd name="T1" fmla="*/ 1439 h 1439"/>
                  <a:gd name="T2" fmla="*/ 271 w 772"/>
                  <a:gd name="T3" fmla="*/ 1428 h 1439"/>
                  <a:gd name="T4" fmla="*/ 109 w 772"/>
                  <a:gd name="T5" fmla="*/ 503 h 1439"/>
                  <a:gd name="T6" fmla="*/ 772 w 772"/>
                  <a:gd name="T7" fmla="*/ 0 h 1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2" h="1439">
                    <a:moveTo>
                      <a:pt x="299" y="1439"/>
                    </a:moveTo>
                    <a:cubicBezTo>
                      <a:pt x="289" y="1439"/>
                      <a:pt x="279" y="1435"/>
                      <a:pt x="271" y="1428"/>
                    </a:cubicBezTo>
                    <a:cubicBezTo>
                      <a:pt x="75" y="1245"/>
                      <a:pt x="0" y="821"/>
                      <a:pt x="109" y="503"/>
                    </a:cubicBezTo>
                    <a:cubicBezTo>
                      <a:pt x="209" y="209"/>
                      <a:pt x="445" y="30"/>
                      <a:pt x="772" y="0"/>
                    </a:cubicBezTo>
                  </a:path>
                </a:pathLst>
              </a:custGeom>
              <a:grpFill/>
              <a:ln w="1270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73" name="Freeform 21">
                <a:extLst>
                  <a:ext uri="{FF2B5EF4-FFF2-40B4-BE49-F238E27FC236}">
                    <a16:creationId xmlns:a16="http://schemas.microsoft.com/office/drawing/2014/main" id="{B26EC331-62C4-EEEC-8375-1AA6B0F13B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4" y="1276"/>
                <a:ext cx="145" cy="211"/>
              </a:xfrm>
              <a:custGeom>
                <a:avLst/>
                <a:gdLst>
                  <a:gd name="T0" fmla="*/ 661 w 1920"/>
                  <a:gd name="T1" fmla="*/ 394 h 2793"/>
                  <a:gd name="T2" fmla="*/ 1535 w 1920"/>
                  <a:gd name="T3" fmla="*/ 379 h 2793"/>
                  <a:gd name="T4" fmla="*/ 1732 w 1920"/>
                  <a:gd name="T5" fmla="*/ 1071 h 2793"/>
                  <a:gd name="T6" fmla="*/ 1334 w 1920"/>
                  <a:gd name="T7" fmla="*/ 1570 h 2793"/>
                  <a:gd name="T8" fmla="*/ 1072 w 1920"/>
                  <a:gd name="T9" fmla="*/ 2052 h 2793"/>
                  <a:gd name="T10" fmla="*/ 1234 w 1920"/>
                  <a:gd name="T11" fmla="*/ 2407 h 2793"/>
                  <a:gd name="T12" fmla="*/ 1296 w 1920"/>
                  <a:gd name="T13" fmla="*/ 2484 h 2793"/>
                  <a:gd name="T14" fmla="*/ 1364 w 1920"/>
                  <a:gd name="T15" fmla="*/ 2644 h 2793"/>
                  <a:gd name="T16" fmla="*/ 1521 w 1920"/>
                  <a:gd name="T17" fmla="*/ 2793 h 2793"/>
                  <a:gd name="T18" fmla="*/ 1556 w 1920"/>
                  <a:gd name="T19" fmla="*/ 2781 h 2793"/>
                  <a:gd name="T20" fmla="*/ 1553 w 1920"/>
                  <a:gd name="T21" fmla="*/ 2590 h 2793"/>
                  <a:gd name="T22" fmla="*/ 1540 w 1920"/>
                  <a:gd name="T23" fmla="*/ 2507 h 2793"/>
                  <a:gd name="T24" fmla="*/ 1605 w 1920"/>
                  <a:gd name="T25" fmla="*/ 2265 h 2793"/>
                  <a:gd name="T26" fmla="*/ 1658 w 1920"/>
                  <a:gd name="T27" fmla="*/ 1991 h 2793"/>
                  <a:gd name="T28" fmla="*/ 1748 w 1920"/>
                  <a:gd name="T29" fmla="*/ 1517 h 2793"/>
                  <a:gd name="T30" fmla="*/ 1920 w 1920"/>
                  <a:gd name="T31" fmla="*/ 807 h 2793"/>
                  <a:gd name="T32" fmla="*/ 1706 w 1920"/>
                  <a:gd name="T33" fmla="*/ 234 h 2793"/>
                  <a:gd name="T34" fmla="*/ 1009 w 1920"/>
                  <a:gd name="T35" fmla="*/ 9 h 2793"/>
                  <a:gd name="T36" fmla="*/ 192 w 1920"/>
                  <a:gd name="T37" fmla="*/ 765 h 2793"/>
                  <a:gd name="T38" fmla="*/ 661 w 1920"/>
                  <a:gd name="T39" fmla="*/ 2626 h 2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920" h="2793">
                    <a:moveTo>
                      <a:pt x="661" y="394"/>
                    </a:moveTo>
                    <a:cubicBezTo>
                      <a:pt x="904" y="170"/>
                      <a:pt x="1296" y="210"/>
                      <a:pt x="1535" y="379"/>
                    </a:cubicBezTo>
                    <a:cubicBezTo>
                      <a:pt x="1772" y="545"/>
                      <a:pt x="1846" y="804"/>
                      <a:pt x="1732" y="1071"/>
                    </a:cubicBezTo>
                    <a:cubicBezTo>
                      <a:pt x="1617" y="1340"/>
                      <a:pt x="1460" y="1467"/>
                      <a:pt x="1334" y="1570"/>
                    </a:cubicBezTo>
                    <a:cubicBezTo>
                      <a:pt x="1182" y="1693"/>
                      <a:pt x="1072" y="1782"/>
                      <a:pt x="1072" y="2052"/>
                    </a:cubicBezTo>
                    <a:cubicBezTo>
                      <a:pt x="1072" y="2229"/>
                      <a:pt x="1166" y="2332"/>
                      <a:pt x="1234" y="2407"/>
                    </a:cubicBezTo>
                    <a:cubicBezTo>
                      <a:pt x="1260" y="2435"/>
                      <a:pt x="1282" y="2460"/>
                      <a:pt x="1296" y="2484"/>
                    </a:cubicBezTo>
                    <a:cubicBezTo>
                      <a:pt x="1328" y="2543"/>
                      <a:pt x="1348" y="2597"/>
                      <a:pt x="1364" y="2644"/>
                    </a:cubicBezTo>
                    <a:cubicBezTo>
                      <a:pt x="1401" y="2746"/>
                      <a:pt x="1417" y="2793"/>
                      <a:pt x="1521" y="2793"/>
                    </a:cubicBezTo>
                    <a:cubicBezTo>
                      <a:pt x="1543" y="2793"/>
                      <a:pt x="1551" y="2786"/>
                      <a:pt x="1556" y="2781"/>
                    </a:cubicBezTo>
                    <a:cubicBezTo>
                      <a:pt x="1581" y="2751"/>
                      <a:pt x="1565" y="2658"/>
                      <a:pt x="1553" y="2590"/>
                    </a:cubicBezTo>
                    <a:cubicBezTo>
                      <a:pt x="1548" y="2560"/>
                      <a:pt x="1543" y="2532"/>
                      <a:pt x="1540" y="2507"/>
                    </a:cubicBezTo>
                    <a:cubicBezTo>
                      <a:pt x="1528" y="2394"/>
                      <a:pt x="1569" y="2325"/>
                      <a:pt x="1605" y="2265"/>
                    </a:cubicBezTo>
                    <a:cubicBezTo>
                      <a:pt x="1647" y="2197"/>
                      <a:pt x="1686" y="2132"/>
                      <a:pt x="1658" y="1991"/>
                    </a:cubicBezTo>
                    <a:cubicBezTo>
                      <a:pt x="1612" y="1824"/>
                      <a:pt x="1675" y="1681"/>
                      <a:pt x="1748" y="1517"/>
                    </a:cubicBezTo>
                    <a:cubicBezTo>
                      <a:pt x="1825" y="1344"/>
                      <a:pt x="1920" y="1128"/>
                      <a:pt x="1920" y="807"/>
                    </a:cubicBezTo>
                    <a:cubicBezTo>
                      <a:pt x="1920" y="564"/>
                      <a:pt x="1848" y="371"/>
                      <a:pt x="1706" y="234"/>
                    </a:cubicBezTo>
                    <a:cubicBezTo>
                      <a:pt x="1547" y="80"/>
                      <a:pt x="1300" y="0"/>
                      <a:pt x="1009" y="9"/>
                    </a:cubicBezTo>
                    <a:cubicBezTo>
                      <a:pt x="685" y="19"/>
                      <a:pt x="356" y="323"/>
                      <a:pt x="192" y="765"/>
                    </a:cubicBezTo>
                    <a:cubicBezTo>
                      <a:pt x="0" y="1280"/>
                      <a:pt x="23" y="2039"/>
                      <a:pt x="661" y="2626"/>
                    </a:cubicBezTo>
                  </a:path>
                </a:pathLst>
              </a:custGeom>
              <a:grpFill/>
              <a:ln w="1270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9EAEF979-5E85-63BC-427B-5F789BD112E6}"/>
              </a:ext>
            </a:extLst>
          </p:cNvPr>
          <p:cNvSpPr txBox="1"/>
          <p:nvPr/>
        </p:nvSpPr>
        <p:spPr>
          <a:xfrm>
            <a:off x="4430284" y="1962833"/>
            <a:ext cx="1398999" cy="28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PM scope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5ADB42A-AD9E-AA9A-CACC-EAB1C9D57D99}"/>
              </a:ext>
            </a:extLst>
          </p:cNvPr>
          <p:cNvSpPr txBox="1"/>
          <p:nvPr/>
        </p:nvSpPr>
        <p:spPr>
          <a:xfrm>
            <a:off x="8418796" y="1962833"/>
            <a:ext cx="1771877" cy="28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Main effects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5F1EA36-48D1-AAB9-47CA-BBA388B1D947}"/>
              </a:ext>
            </a:extLst>
          </p:cNvPr>
          <p:cNvSpPr txBox="1"/>
          <p:nvPr/>
        </p:nvSpPr>
        <p:spPr>
          <a:xfrm>
            <a:off x="4482025" y="2940471"/>
            <a:ext cx="1295516" cy="52136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Upper </a:t>
            </a:r>
            <a:b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respiratory</a:t>
            </a:r>
            <a:b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tract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F9DDADA-5723-B3C7-4DF7-8C5C5865F300}"/>
              </a:ext>
            </a:extLst>
          </p:cNvPr>
          <p:cNvSpPr txBox="1"/>
          <p:nvPr/>
        </p:nvSpPr>
        <p:spPr>
          <a:xfrm>
            <a:off x="4514965" y="4158071"/>
            <a:ext cx="1229636" cy="52136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Lower </a:t>
            </a:r>
            <a:b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respiratory</a:t>
            </a:r>
            <a:b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tract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4C67982-90F4-11E0-4CB3-29A09E1B4C9F}"/>
              </a:ext>
            </a:extLst>
          </p:cNvPr>
          <p:cNvSpPr txBox="1"/>
          <p:nvPr/>
        </p:nvSpPr>
        <p:spPr>
          <a:xfrm>
            <a:off x="8875680" y="2557757"/>
            <a:ext cx="2778654" cy="62395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 algn="ctr">
              <a:lnSpc>
                <a:spcPct val="80000"/>
              </a:lnSpc>
              <a:defRPr sz="1050"/>
            </a:lvl1pPr>
          </a:lstStyle>
          <a:p>
            <a:pPr marL="123825" marR="0" lvl="0" indent="-123825" algn="l" defTabSz="914400" rtl="0" eaLnBrk="1" fontAlgn="auto" latinLnBrk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Hyperplasia of secretory cells</a:t>
            </a:r>
          </a:p>
          <a:p>
            <a:pPr marL="123825" marR="0" lvl="0" indent="-123825" algn="l" defTabSz="914400" rtl="0" eaLnBrk="1" fontAlgn="auto" latinLnBrk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Ciliary alteration</a:t>
            </a:r>
          </a:p>
          <a:p>
            <a:pPr marL="123825" marR="0" lvl="0" indent="-123825" algn="l" defTabSz="914400" rtl="0" eaLnBrk="1" fontAlgn="auto" latinLnBrk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MUC5AC increase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BCA42B0-6590-B702-1392-98325E74F12A}"/>
              </a:ext>
            </a:extLst>
          </p:cNvPr>
          <p:cNvSpPr txBox="1"/>
          <p:nvPr/>
        </p:nvSpPr>
        <p:spPr>
          <a:xfrm>
            <a:off x="9515780" y="5431787"/>
            <a:ext cx="1428616" cy="176651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T-cell infiltrates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2D0AFE1-2FBD-3D65-1D0E-E042962A3C83}"/>
              </a:ext>
            </a:extLst>
          </p:cNvPr>
          <p:cNvGrpSpPr/>
          <p:nvPr/>
        </p:nvGrpSpPr>
        <p:grpSpPr>
          <a:xfrm>
            <a:off x="6118775" y="2146071"/>
            <a:ext cx="537305" cy="483485"/>
            <a:chOff x="6118775" y="2146071"/>
            <a:chExt cx="537305" cy="483485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D00B57F5-E4E5-4D59-42B7-6E7777052912}"/>
                </a:ext>
              </a:extLst>
            </p:cNvPr>
            <p:cNvSpPr/>
            <p:nvPr/>
          </p:nvSpPr>
          <p:spPr>
            <a:xfrm>
              <a:off x="6118775" y="2364455"/>
              <a:ext cx="44794" cy="447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DCBC60F9-5E31-B23D-5466-AC8746E75B48}"/>
                </a:ext>
              </a:extLst>
            </p:cNvPr>
            <p:cNvSpPr/>
            <p:nvPr/>
          </p:nvSpPr>
          <p:spPr>
            <a:xfrm>
              <a:off x="6203587" y="2455266"/>
              <a:ext cx="44794" cy="447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77409B4-BFC9-FA18-5BDA-A173C3D8633D}"/>
                </a:ext>
              </a:extLst>
            </p:cNvPr>
            <p:cNvSpPr/>
            <p:nvPr/>
          </p:nvSpPr>
          <p:spPr>
            <a:xfrm>
              <a:off x="6324133" y="2584762"/>
              <a:ext cx="44794" cy="447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BDBCFFAE-7647-82EC-650A-DFA1AE5725AF}"/>
                </a:ext>
              </a:extLst>
            </p:cNvPr>
            <p:cNvSpPr/>
            <p:nvPr/>
          </p:nvSpPr>
          <p:spPr>
            <a:xfrm>
              <a:off x="6411604" y="2516574"/>
              <a:ext cx="44794" cy="447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9AABEAA3-D557-1BAF-B157-BC3FCEB84943}"/>
                </a:ext>
              </a:extLst>
            </p:cNvPr>
            <p:cNvSpPr/>
            <p:nvPr/>
          </p:nvSpPr>
          <p:spPr>
            <a:xfrm>
              <a:off x="6290423" y="2364455"/>
              <a:ext cx="44794" cy="447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B50F1783-663E-7CD2-FE5E-44846923896F}"/>
                </a:ext>
              </a:extLst>
            </p:cNvPr>
            <p:cNvSpPr/>
            <p:nvPr/>
          </p:nvSpPr>
          <p:spPr>
            <a:xfrm>
              <a:off x="6169878" y="2180165"/>
              <a:ext cx="44794" cy="447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960818AE-ED06-3F0E-B40F-81F815935C6F}"/>
                </a:ext>
              </a:extLst>
            </p:cNvPr>
            <p:cNvSpPr/>
            <p:nvPr/>
          </p:nvSpPr>
          <p:spPr>
            <a:xfrm>
              <a:off x="6408870" y="2146071"/>
              <a:ext cx="44794" cy="447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4637E958-B223-8F53-99D5-8A7A76FAB98B}"/>
                </a:ext>
              </a:extLst>
            </p:cNvPr>
            <p:cNvSpPr/>
            <p:nvPr/>
          </p:nvSpPr>
          <p:spPr>
            <a:xfrm>
              <a:off x="6611286" y="2214260"/>
              <a:ext cx="44794" cy="447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152833EA-7EB1-FFA5-4498-69288475F286}"/>
                </a:ext>
              </a:extLst>
            </p:cNvPr>
            <p:cNvSpPr/>
            <p:nvPr/>
          </p:nvSpPr>
          <p:spPr>
            <a:xfrm>
              <a:off x="6611286" y="2364205"/>
              <a:ext cx="44794" cy="4479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D617F32-1340-A74E-254E-51E75C2192AF}"/>
                </a:ext>
              </a:extLst>
            </p:cNvPr>
            <p:cNvSpPr/>
            <p:nvPr/>
          </p:nvSpPr>
          <p:spPr>
            <a:xfrm>
              <a:off x="6398799" y="2229823"/>
              <a:ext cx="89588" cy="8958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5FFA9E1B-1D83-942C-0C09-30F45AD60CA0}"/>
                </a:ext>
              </a:extLst>
            </p:cNvPr>
            <p:cNvSpPr/>
            <p:nvPr/>
          </p:nvSpPr>
          <p:spPr>
            <a:xfrm>
              <a:off x="6373423" y="2364205"/>
              <a:ext cx="89588" cy="8958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1E2FBD23-7290-74C8-89D7-06F4C6F8C99B}"/>
                </a:ext>
              </a:extLst>
            </p:cNvPr>
            <p:cNvSpPr/>
            <p:nvPr/>
          </p:nvSpPr>
          <p:spPr>
            <a:xfrm>
              <a:off x="6272031" y="2229823"/>
              <a:ext cx="89588" cy="8958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1929BD2E-F9BD-25B6-7E6D-A3A53531A555}"/>
              </a:ext>
            </a:extLst>
          </p:cNvPr>
          <p:cNvSpPr/>
          <p:nvPr/>
        </p:nvSpPr>
        <p:spPr>
          <a:xfrm rot="2553766" flipV="1">
            <a:off x="6305403" y="2834595"/>
            <a:ext cx="608529" cy="181645"/>
          </a:xfrm>
          <a:custGeom>
            <a:avLst/>
            <a:gdLst>
              <a:gd name="connsiteX0" fmla="*/ 594828 w 765986"/>
              <a:gd name="connsiteY0" fmla="*/ 163259 h 228646"/>
              <a:gd name="connsiteX1" fmla="*/ 562164 w 765986"/>
              <a:gd name="connsiteY1" fmla="*/ 195922 h 228646"/>
              <a:gd name="connsiteX2" fmla="*/ 594828 w 765986"/>
              <a:gd name="connsiteY2" fmla="*/ 228586 h 228646"/>
              <a:gd name="connsiteX3" fmla="*/ 729076 w 765986"/>
              <a:gd name="connsiteY3" fmla="*/ 228586 h 228646"/>
              <a:gd name="connsiteX4" fmla="*/ 732833 w 765986"/>
              <a:gd name="connsiteY4" fmla="*/ 228586 h 228646"/>
              <a:gd name="connsiteX5" fmla="*/ 750471 w 765986"/>
              <a:gd name="connsiteY5" fmla="*/ 223197 h 228646"/>
              <a:gd name="connsiteX6" fmla="*/ 752758 w 765986"/>
              <a:gd name="connsiteY6" fmla="*/ 221727 h 228646"/>
              <a:gd name="connsiteX7" fmla="*/ 753737 w 765986"/>
              <a:gd name="connsiteY7" fmla="*/ 220910 h 228646"/>
              <a:gd name="connsiteX8" fmla="*/ 753737 w 765986"/>
              <a:gd name="connsiteY8" fmla="*/ 220910 h 228646"/>
              <a:gd name="connsiteX9" fmla="*/ 755860 w 765986"/>
              <a:gd name="connsiteY9" fmla="*/ 219277 h 228646"/>
              <a:gd name="connsiteX10" fmla="*/ 765986 w 765986"/>
              <a:gd name="connsiteY10" fmla="*/ 195922 h 228646"/>
              <a:gd name="connsiteX11" fmla="*/ 765986 w 765986"/>
              <a:gd name="connsiteY11" fmla="*/ 57428 h 228646"/>
              <a:gd name="connsiteX12" fmla="*/ 733323 w 765986"/>
              <a:gd name="connsiteY12" fmla="*/ 24764 h 228646"/>
              <a:gd name="connsiteX13" fmla="*/ 700659 w 765986"/>
              <a:gd name="connsiteY13" fmla="*/ 57428 h 228646"/>
              <a:gd name="connsiteX14" fmla="*/ 700659 w 765986"/>
              <a:gd name="connsiteY14" fmla="*/ 117039 h 228646"/>
              <a:gd name="connsiteX15" fmla="*/ 700659 w 765986"/>
              <a:gd name="connsiteY15" fmla="*/ 117039 h 228646"/>
              <a:gd name="connsiteX16" fmla="*/ 9954 w 765986"/>
              <a:gd name="connsiteY16" fmla="*/ 172187 h 228646"/>
              <a:gd name="connsiteX17" fmla="*/ 7697 w 765986"/>
              <a:gd name="connsiteY17" fmla="*/ 174854 h 228646"/>
              <a:gd name="connsiteX18" fmla="*/ 11616 w 765986"/>
              <a:gd name="connsiteY18" fmla="*/ 220910 h 228646"/>
              <a:gd name="connsiteX19" fmla="*/ 57672 w 765986"/>
              <a:gd name="connsiteY19" fmla="*/ 216991 h 228646"/>
              <a:gd name="connsiteX20" fmla="*/ 653460 w 765986"/>
              <a:gd name="connsiteY20" fmla="*/ 162769 h 228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65986" h="228646">
                <a:moveTo>
                  <a:pt x="594828" y="163259"/>
                </a:moveTo>
                <a:cubicBezTo>
                  <a:pt x="576788" y="163259"/>
                  <a:pt x="562164" y="177882"/>
                  <a:pt x="562164" y="195922"/>
                </a:cubicBezTo>
                <a:cubicBezTo>
                  <a:pt x="562164" y="213963"/>
                  <a:pt x="576788" y="228586"/>
                  <a:pt x="594828" y="228586"/>
                </a:cubicBezTo>
                <a:lnTo>
                  <a:pt x="729076" y="228586"/>
                </a:lnTo>
                <a:cubicBezTo>
                  <a:pt x="730327" y="228666"/>
                  <a:pt x="731582" y="228666"/>
                  <a:pt x="732833" y="228586"/>
                </a:cubicBezTo>
                <a:cubicBezTo>
                  <a:pt x="739119" y="228588"/>
                  <a:pt x="745261" y="226711"/>
                  <a:pt x="750471" y="223197"/>
                </a:cubicBezTo>
                <a:lnTo>
                  <a:pt x="752758" y="221727"/>
                </a:lnTo>
                <a:lnTo>
                  <a:pt x="753737" y="220910"/>
                </a:lnTo>
                <a:lnTo>
                  <a:pt x="753737" y="220910"/>
                </a:lnTo>
                <a:lnTo>
                  <a:pt x="755860" y="219277"/>
                </a:lnTo>
                <a:cubicBezTo>
                  <a:pt x="762254" y="213182"/>
                  <a:pt x="765908" y="204756"/>
                  <a:pt x="765986" y="195922"/>
                </a:cubicBezTo>
                <a:lnTo>
                  <a:pt x="765986" y="57428"/>
                </a:lnTo>
                <a:cubicBezTo>
                  <a:pt x="765986" y="39388"/>
                  <a:pt x="751363" y="24764"/>
                  <a:pt x="733323" y="24764"/>
                </a:cubicBezTo>
                <a:cubicBezTo>
                  <a:pt x="715282" y="24764"/>
                  <a:pt x="700659" y="39388"/>
                  <a:pt x="700659" y="57428"/>
                </a:cubicBezTo>
                <a:lnTo>
                  <a:pt x="700659" y="117039"/>
                </a:lnTo>
                <a:lnTo>
                  <a:pt x="700659" y="117039"/>
                </a:lnTo>
                <a:cubicBezTo>
                  <a:pt x="494697" y="-58465"/>
                  <a:pt x="185458" y="-33774"/>
                  <a:pt x="9954" y="172187"/>
                </a:cubicBezTo>
                <a:cubicBezTo>
                  <a:pt x="9198" y="173073"/>
                  <a:pt x="8446" y="173963"/>
                  <a:pt x="7697" y="174854"/>
                </a:cubicBezTo>
                <a:cubicBezTo>
                  <a:pt x="-3938" y="188655"/>
                  <a:pt x="-2184" y="209275"/>
                  <a:pt x="11616" y="220910"/>
                </a:cubicBezTo>
                <a:cubicBezTo>
                  <a:pt x="25417" y="232545"/>
                  <a:pt x="46038" y="230791"/>
                  <a:pt x="57672" y="216991"/>
                </a:cubicBezTo>
                <a:cubicBezTo>
                  <a:pt x="207663" y="38338"/>
                  <a:pt x="473683" y="14129"/>
                  <a:pt x="653460" y="162769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627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0467FC4-5953-BD4C-C79F-91153C789CE5}"/>
              </a:ext>
            </a:extLst>
          </p:cNvPr>
          <p:cNvSpPr txBox="1"/>
          <p:nvPr/>
        </p:nvSpPr>
        <p:spPr>
          <a:xfrm>
            <a:off x="5675010" y="3095610"/>
            <a:ext cx="950041" cy="211083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PM10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F06E68B-2AE0-57AF-B0EB-199D5C7BB790}"/>
              </a:ext>
            </a:extLst>
          </p:cNvPr>
          <p:cNvSpPr txBox="1"/>
          <p:nvPr/>
        </p:nvSpPr>
        <p:spPr>
          <a:xfrm>
            <a:off x="5675010" y="4219338"/>
            <a:ext cx="950041" cy="398827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PM10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PM2.5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5F01A5C-E153-9710-0F70-3C269098B34C}"/>
              </a:ext>
            </a:extLst>
          </p:cNvPr>
          <p:cNvSpPr txBox="1"/>
          <p:nvPr/>
        </p:nvSpPr>
        <p:spPr>
          <a:xfrm>
            <a:off x="5675010" y="5308100"/>
            <a:ext cx="950041" cy="398827"/>
          </a:xfrm>
          <a:prstGeom prst="rect">
            <a:avLst/>
          </a:prstGeom>
          <a:solidFill>
            <a:schemeClr val="bg1">
              <a:alpha val="86000"/>
            </a:schemeClr>
          </a:solidFill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PM0.1</a:t>
            </a: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(UFPs)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7DEEBE3-FBC7-59F4-6765-45137F4C8FB9}"/>
              </a:ext>
            </a:extLst>
          </p:cNvPr>
          <p:cNvSpPr txBox="1"/>
          <p:nvPr/>
        </p:nvSpPr>
        <p:spPr>
          <a:xfrm>
            <a:off x="8875680" y="3675760"/>
            <a:ext cx="2165535" cy="623953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123825" indent="-123825">
              <a:lnSpc>
                <a:spcPct val="8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schemeClr val="accent6"/>
                </a:solidFill>
                <a:latin typeface="+mj-lt"/>
              </a:rPr>
              <a:t>Phospholipid oxidation</a:t>
            </a:r>
          </a:p>
          <a:p>
            <a:pPr marL="123825" indent="-123825">
              <a:lnSpc>
                <a:spcPct val="8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schemeClr val="accent6"/>
                </a:solidFill>
                <a:latin typeface="+mj-lt"/>
              </a:rPr>
              <a:t>Systemic inflammation</a:t>
            </a:r>
          </a:p>
          <a:p>
            <a:pPr marL="123825" indent="-123825">
              <a:lnSpc>
                <a:spcPct val="8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schemeClr val="accent6"/>
                </a:solidFill>
                <a:latin typeface="+mj-lt"/>
              </a:rPr>
              <a:t>Oxidative stress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D19779E-347F-D92B-85B3-4407513A2BDE}"/>
              </a:ext>
            </a:extLst>
          </p:cNvPr>
          <p:cNvCxnSpPr/>
          <p:nvPr/>
        </p:nvCxnSpPr>
        <p:spPr>
          <a:xfrm>
            <a:off x="4605363" y="5240744"/>
            <a:ext cx="5956788" cy="0"/>
          </a:xfrm>
          <a:prstGeom prst="line">
            <a:avLst/>
          </a:prstGeom>
          <a:ln w="34925" cap="rnd" cmpd="sng" algn="ctr">
            <a:solidFill>
              <a:schemeClr val="bg1">
                <a:lumMod val="85000"/>
              </a:schemeClr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5" name="Connector: Elbow 64">
            <a:extLst>
              <a:ext uri="{FF2B5EF4-FFF2-40B4-BE49-F238E27FC236}">
                <a16:creationId xmlns:a16="http://schemas.microsoft.com/office/drawing/2014/main" id="{FC06F84C-67DE-84AE-A9C9-48C1BD51D133}"/>
              </a:ext>
            </a:extLst>
          </p:cNvPr>
          <p:cNvCxnSpPr>
            <a:cxnSpLocks/>
            <a:stCxn id="62" idx="2"/>
            <a:endCxn id="63" idx="1"/>
          </p:cNvCxnSpPr>
          <p:nvPr/>
        </p:nvCxnSpPr>
        <p:spPr>
          <a:xfrm rot="16200000" flipH="1">
            <a:off x="9889565" y="4368595"/>
            <a:ext cx="464819" cy="327053"/>
          </a:xfrm>
          <a:prstGeom prst="bentConnector2">
            <a:avLst/>
          </a:prstGeom>
          <a:ln w="25400" cap="flat">
            <a:solidFill>
              <a:schemeClr val="accent2"/>
            </a:solidFill>
            <a:miter lim="800000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97924A29-B0C1-8B72-2C9F-07BC514CC8D7}"/>
              </a:ext>
            </a:extLst>
          </p:cNvPr>
          <p:cNvSpPr txBox="1"/>
          <p:nvPr/>
        </p:nvSpPr>
        <p:spPr>
          <a:xfrm>
            <a:off x="10285501" y="4379202"/>
            <a:ext cx="1592074" cy="770660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lIns="108000" tIns="0" rIns="0" bIns="0" rtlCol="0">
            <a:spAutoFit/>
          </a:bodyPr>
          <a:lstStyle/>
          <a:p>
            <a:pPr marL="120650" marR="0" lvl="0" indent="-120650" algn="l" defTabSz="914400" rtl="0" eaLnBrk="1" fontAlgn="auto" latinLnBrk="0" hangingPunct="1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IL-6</a:t>
            </a:r>
          </a:p>
          <a:p>
            <a:pPr marL="120650" marR="0" lvl="0" indent="-120650" algn="l" defTabSz="914400" rtl="0" eaLnBrk="1" fontAlgn="auto" latinLnBrk="0" hangingPunct="1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BAL proteins</a:t>
            </a:r>
          </a:p>
          <a:p>
            <a:pPr marL="120650" marR="0" lvl="0" indent="-120650" algn="l" defTabSz="914400" rtl="0" eaLnBrk="1" fontAlgn="auto" latinLnBrk="0" hangingPunct="1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TNF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α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120650" marR="0" lvl="0" indent="-120650" algn="l" defTabSz="914400" rtl="0" eaLnBrk="1" fontAlgn="auto" latinLnBrk="0" hangingPunct="1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Inflammatory cells</a:t>
            </a:r>
          </a:p>
        </p:txBody>
      </p:sp>
      <p:sp>
        <p:nvSpPr>
          <p:cNvPr id="12" name="Rettangolo 4">
            <a:extLst>
              <a:ext uri="{FF2B5EF4-FFF2-40B4-BE49-F238E27FC236}">
                <a16:creationId xmlns:a16="http://schemas.microsoft.com/office/drawing/2014/main" id="{715E7561-7CF9-8220-BA89-128EF5B622E3}"/>
              </a:ext>
            </a:extLst>
          </p:cNvPr>
          <p:cNvSpPr/>
          <p:nvPr/>
        </p:nvSpPr>
        <p:spPr>
          <a:xfrm>
            <a:off x="-1" y="1272569"/>
            <a:ext cx="1416051" cy="288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34">
            <a:extLst>
              <a:ext uri="{FF2B5EF4-FFF2-40B4-BE49-F238E27FC236}">
                <a16:creationId xmlns:a16="http://schemas.microsoft.com/office/drawing/2014/main" id="{8B170130-B4E9-D907-C2CF-23E87206B6CB}"/>
              </a:ext>
            </a:extLst>
          </p:cNvPr>
          <p:cNvSpPr/>
          <p:nvPr/>
        </p:nvSpPr>
        <p:spPr>
          <a:xfrm>
            <a:off x="371475" y="2437912"/>
            <a:ext cx="2974975" cy="1219687"/>
          </a:xfrm>
          <a:prstGeom prst="rect">
            <a:avLst/>
          </a:prstGeom>
          <a:noFill/>
          <a:ln w="47625">
            <a:solidFill>
              <a:schemeClr val="accent2">
                <a:lumMod val="20000"/>
                <a:lumOff val="8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Fine PM emitted by industry, households and vehicles can disrupt the immune responses to respiratory infections</a:t>
            </a:r>
            <a:r>
              <a:rPr kumimoji="0" lang="en-US" sz="1600" i="0" u="none" strike="noStrike" kern="1200" cap="none" spc="0" normalizeH="0" baseline="3000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1,2</a:t>
            </a:r>
          </a:p>
        </p:txBody>
      </p:sp>
      <p:sp>
        <p:nvSpPr>
          <p:cNvPr id="19" name="Left Bracket 17">
            <a:extLst>
              <a:ext uri="{FF2B5EF4-FFF2-40B4-BE49-F238E27FC236}">
                <a16:creationId xmlns:a16="http://schemas.microsoft.com/office/drawing/2014/main" id="{42376525-C19E-CB18-1ED3-6EA10B6D08C4}"/>
              </a:ext>
            </a:extLst>
          </p:cNvPr>
          <p:cNvSpPr/>
          <p:nvPr/>
        </p:nvSpPr>
        <p:spPr>
          <a:xfrm>
            <a:off x="4016893" y="1740877"/>
            <a:ext cx="250307" cy="4050324"/>
          </a:xfrm>
          <a:prstGeom prst="leftBracket">
            <a:avLst>
              <a:gd name="adj" fmla="val 0"/>
            </a:avLst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cxnSp>
        <p:nvCxnSpPr>
          <p:cNvPr id="21" name="Connettore a gomito 20">
            <a:extLst>
              <a:ext uri="{FF2B5EF4-FFF2-40B4-BE49-F238E27FC236}">
                <a16:creationId xmlns:a16="http://schemas.microsoft.com/office/drawing/2014/main" id="{9CE08244-E734-BF6D-A8AE-C500B856899A}"/>
              </a:ext>
            </a:extLst>
          </p:cNvPr>
          <p:cNvCxnSpPr>
            <a:cxnSpLocks/>
            <a:stCxn id="17" idx="3"/>
            <a:endCxn id="19" idx="1"/>
          </p:cNvCxnSpPr>
          <p:nvPr/>
        </p:nvCxnSpPr>
        <p:spPr>
          <a:xfrm flipV="1">
            <a:off x="3333750" y="3766039"/>
            <a:ext cx="683143" cy="624376"/>
          </a:xfrm>
          <a:prstGeom prst="bentConnector3">
            <a:avLst/>
          </a:prstGeom>
          <a:ln w="25400" cap="flat">
            <a:solidFill>
              <a:schemeClr val="accent2"/>
            </a:solidFill>
            <a:miter lim="800000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38">
            <a:extLst>
              <a:ext uri="{FF2B5EF4-FFF2-40B4-BE49-F238E27FC236}">
                <a16:creationId xmlns:a16="http://schemas.microsoft.com/office/drawing/2014/main" id="{4C2B8CF0-DEA6-BFE8-D140-1B54D1BC9E3A}"/>
              </a:ext>
            </a:extLst>
          </p:cNvPr>
          <p:cNvSpPr txBox="1"/>
          <p:nvPr/>
        </p:nvSpPr>
        <p:spPr>
          <a:xfrm>
            <a:off x="11229795" y="287001"/>
            <a:ext cx="740587" cy="2742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0" cap="none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Polluted</a:t>
            </a:r>
            <a:br>
              <a:rPr kumimoji="0" lang="en-GB" sz="1100" i="0" u="none" strike="noStrike" kern="0" cap="none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</a:br>
            <a:r>
              <a:rPr kumimoji="0" lang="en-GB" sz="1100" i="0" u="none" strike="noStrike" kern="0" cap="none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environment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121F450-4122-9A00-56CC-03AF646B816C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" name="Group 200">
            <a:extLst>
              <a:ext uri="{FF2B5EF4-FFF2-40B4-BE49-F238E27FC236}">
                <a16:creationId xmlns:a16="http://schemas.microsoft.com/office/drawing/2014/main" id="{E7A5CE92-EE54-3250-6EBB-793BCDD86444}"/>
              </a:ext>
            </a:extLst>
          </p:cNvPr>
          <p:cNvGrpSpPr>
            <a:grpSpLocks noChangeAspect="1"/>
          </p:cNvGrpSpPr>
          <p:nvPr/>
        </p:nvGrpSpPr>
        <p:grpSpPr>
          <a:xfrm>
            <a:off x="11418004" y="588532"/>
            <a:ext cx="464670" cy="434463"/>
            <a:chOff x="5606159" y="-921412"/>
            <a:chExt cx="632781" cy="591646"/>
          </a:xfrm>
          <a:solidFill>
            <a:schemeClr val="accent1">
              <a:lumMod val="75000"/>
            </a:schemeClr>
          </a:solidFill>
        </p:grpSpPr>
        <p:sp>
          <p:nvSpPr>
            <p:cNvPr id="7" name="Freeform: Shape 17">
              <a:extLst>
                <a:ext uri="{FF2B5EF4-FFF2-40B4-BE49-F238E27FC236}">
                  <a16:creationId xmlns:a16="http://schemas.microsoft.com/office/drawing/2014/main" id="{B5F6325B-1982-105D-9880-5173B44A244B}"/>
                </a:ext>
              </a:extLst>
            </p:cNvPr>
            <p:cNvSpPr/>
            <p:nvPr/>
          </p:nvSpPr>
          <p:spPr>
            <a:xfrm>
              <a:off x="5606159" y="-714937"/>
              <a:ext cx="632781" cy="385171"/>
            </a:xfrm>
            <a:custGeom>
              <a:avLst/>
              <a:gdLst>
                <a:gd name="connsiteX0" fmla="*/ 585529 w 632781"/>
                <a:gd name="connsiteY0" fmla="*/ 357659 h 385171"/>
                <a:gd name="connsiteX1" fmla="*/ 536565 w 632781"/>
                <a:gd name="connsiteY1" fmla="*/ 68437 h 385171"/>
                <a:gd name="connsiteX2" fmla="*/ 527809 w 632781"/>
                <a:gd name="connsiteY2" fmla="*/ 56765 h 385171"/>
                <a:gd name="connsiteX3" fmla="*/ 526296 w 632781"/>
                <a:gd name="connsiteY3" fmla="*/ 56661 h 385171"/>
                <a:gd name="connsiteX4" fmla="*/ 443119 w 632781"/>
                <a:gd name="connsiteY4" fmla="*/ 56661 h 385171"/>
                <a:gd name="connsiteX5" fmla="*/ 508887 w 632781"/>
                <a:gd name="connsiteY5" fmla="*/ 357659 h 385171"/>
                <a:gd name="connsiteX6" fmla="*/ 486279 w 632781"/>
                <a:gd name="connsiteY6" fmla="*/ 357659 h 385171"/>
                <a:gd name="connsiteX7" fmla="*/ 427073 w 632781"/>
                <a:gd name="connsiteY7" fmla="*/ 12085 h 385171"/>
                <a:gd name="connsiteX8" fmla="*/ 418676 w 632781"/>
                <a:gd name="connsiteY8" fmla="*/ 153 h 385171"/>
                <a:gd name="connsiteX9" fmla="*/ 416928 w 632781"/>
                <a:gd name="connsiteY9" fmla="*/ 0 h 385171"/>
                <a:gd name="connsiteX10" fmla="*/ 210056 w 632781"/>
                <a:gd name="connsiteY10" fmla="*/ 0 h 385171"/>
                <a:gd name="connsiteX11" fmla="*/ 199765 w 632781"/>
                <a:gd name="connsiteY11" fmla="*/ 10343 h 385171"/>
                <a:gd name="connsiteX12" fmla="*/ 199918 w 632781"/>
                <a:gd name="connsiteY12" fmla="*/ 12085 h 385171"/>
                <a:gd name="connsiteX13" fmla="*/ 140711 w 632781"/>
                <a:gd name="connsiteY13" fmla="*/ 357659 h 385171"/>
                <a:gd name="connsiteX14" fmla="*/ 118096 w 632781"/>
                <a:gd name="connsiteY14" fmla="*/ 357659 h 385171"/>
                <a:gd name="connsiteX15" fmla="*/ 183858 w 632781"/>
                <a:gd name="connsiteY15" fmla="*/ 56661 h 385171"/>
                <a:gd name="connsiteX16" fmla="*/ 99663 w 632781"/>
                <a:gd name="connsiteY16" fmla="*/ 56661 h 385171"/>
                <a:gd name="connsiteX17" fmla="*/ 89312 w 632781"/>
                <a:gd name="connsiteY17" fmla="*/ 66943 h 385171"/>
                <a:gd name="connsiteX18" fmla="*/ 89415 w 632781"/>
                <a:gd name="connsiteY18" fmla="*/ 68437 h 385171"/>
                <a:gd name="connsiteX19" fmla="*/ 40429 w 632781"/>
                <a:gd name="connsiteY19" fmla="*/ 357659 h 385171"/>
                <a:gd name="connsiteX20" fmla="*/ 0 w 632781"/>
                <a:gd name="connsiteY20" fmla="*/ 357659 h 385171"/>
                <a:gd name="connsiteX21" fmla="*/ 0 w 632781"/>
                <a:gd name="connsiteY21" fmla="*/ 385172 h 385171"/>
                <a:gd name="connsiteX22" fmla="*/ 632782 w 632781"/>
                <a:gd name="connsiteY22" fmla="*/ 385172 h 385171"/>
                <a:gd name="connsiteX23" fmla="*/ 632782 w 632781"/>
                <a:gd name="connsiteY23" fmla="*/ 357659 h 38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32781" h="385171">
                  <a:moveTo>
                    <a:pt x="585529" y="357659"/>
                  </a:moveTo>
                  <a:cubicBezTo>
                    <a:pt x="562619" y="304767"/>
                    <a:pt x="518647" y="183809"/>
                    <a:pt x="536565" y="68437"/>
                  </a:cubicBezTo>
                  <a:cubicBezTo>
                    <a:pt x="537370" y="62796"/>
                    <a:pt x="533450" y="57570"/>
                    <a:pt x="527809" y="56765"/>
                  </a:cubicBezTo>
                  <a:cubicBezTo>
                    <a:pt x="527308" y="56693"/>
                    <a:pt x="526802" y="56659"/>
                    <a:pt x="526296" y="56661"/>
                  </a:cubicBezTo>
                  <a:lnTo>
                    <a:pt x="443119" y="56661"/>
                  </a:lnTo>
                  <a:cubicBezTo>
                    <a:pt x="436386" y="185151"/>
                    <a:pt x="488514" y="313076"/>
                    <a:pt x="508887" y="357659"/>
                  </a:cubicBezTo>
                  <a:lnTo>
                    <a:pt x="486279" y="357659"/>
                  </a:lnTo>
                  <a:cubicBezTo>
                    <a:pt x="460019" y="298157"/>
                    <a:pt x="404781" y="151448"/>
                    <a:pt x="427073" y="12085"/>
                  </a:cubicBezTo>
                  <a:cubicBezTo>
                    <a:pt x="428049" y="6471"/>
                    <a:pt x="424290" y="1129"/>
                    <a:pt x="418676" y="153"/>
                  </a:cubicBezTo>
                  <a:cubicBezTo>
                    <a:pt x="418098" y="52"/>
                    <a:pt x="417514" y="1"/>
                    <a:pt x="416928" y="0"/>
                  </a:cubicBezTo>
                  <a:lnTo>
                    <a:pt x="210056" y="0"/>
                  </a:lnTo>
                  <a:cubicBezTo>
                    <a:pt x="204358" y="14"/>
                    <a:pt x="199751" y="4645"/>
                    <a:pt x="199765" y="10343"/>
                  </a:cubicBezTo>
                  <a:cubicBezTo>
                    <a:pt x="199766" y="10927"/>
                    <a:pt x="199818" y="11510"/>
                    <a:pt x="199918" y="12085"/>
                  </a:cubicBezTo>
                  <a:cubicBezTo>
                    <a:pt x="222210" y="151448"/>
                    <a:pt x="166972" y="298157"/>
                    <a:pt x="140711" y="357659"/>
                  </a:cubicBezTo>
                  <a:lnTo>
                    <a:pt x="118096" y="357659"/>
                  </a:lnTo>
                  <a:cubicBezTo>
                    <a:pt x="138483" y="313069"/>
                    <a:pt x="190591" y="185137"/>
                    <a:pt x="183858" y="56661"/>
                  </a:cubicBezTo>
                  <a:lnTo>
                    <a:pt x="99663" y="56661"/>
                  </a:lnTo>
                  <a:cubicBezTo>
                    <a:pt x="93965" y="56642"/>
                    <a:pt x="89330" y="61246"/>
                    <a:pt x="89312" y="66943"/>
                  </a:cubicBezTo>
                  <a:cubicBezTo>
                    <a:pt x="89310" y="67444"/>
                    <a:pt x="89344" y="67942"/>
                    <a:pt x="89415" y="68437"/>
                  </a:cubicBezTo>
                  <a:cubicBezTo>
                    <a:pt x="107298" y="183809"/>
                    <a:pt x="63340" y="304767"/>
                    <a:pt x="40429" y="357659"/>
                  </a:cubicBezTo>
                  <a:lnTo>
                    <a:pt x="0" y="357659"/>
                  </a:lnTo>
                  <a:lnTo>
                    <a:pt x="0" y="385172"/>
                  </a:lnTo>
                  <a:lnTo>
                    <a:pt x="632782" y="385172"/>
                  </a:lnTo>
                  <a:lnTo>
                    <a:pt x="632782" y="3576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: Shape 18">
              <a:extLst>
                <a:ext uri="{FF2B5EF4-FFF2-40B4-BE49-F238E27FC236}">
                  <a16:creationId xmlns:a16="http://schemas.microsoft.com/office/drawing/2014/main" id="{09AD5F09-F40A-5392-BC8B-AF9E5167150E}"/>
                </a:ext>
              </a:extLst>
            </p:cNvPr>
            <p:cNvSpPr/>
            <p:nvPr/>
          </p:nvSpPr>
          <p:spPr>
            <a:xfrm>
              <a:off x="5881316" y="-921413"/>
              <a:ext cx="302434" cy="179809"/>
            </a:xfrm>
            <a:custGeom>
              <a:avLst/>
              <a:gdLst>
                <a:gd name="connsiteX0" fmla="*/ 61256 w 302434"/>
                <a:gd name="connsiteY0" fmla="*/ 163832 h 179809"/>
                <a:gd name="connsiteX1" fmla="*/ 85714 w 302434"/>
                <a:gd name="connsiteY1" fmla="*/ 157889 h 179809"/>
                <a:gd name="connsiteX2" fmla="*/ 90777 w 302434"/>
                <a:gd name="connsiteY2" fmla="*/ 160977 h 179809"/>
                <a:gd name="connsiteX3" fmla="*/ 172284 w 302434"/>
                <a:gd name="connsiteY3" fmla="*/ 141142 h 179809"/>
                <a:gd name="connsiteX4" fmla="*/ 172289 w 302434"/>
                <a:gd name="connsiteY4" fmla="*/ 141134 h 179809"/>
                <a:gd name="connsiteX5" fmla="*/ 196747 w 302434"/>
                <a:gd name="connsiteY5" fmla="*/ 135191 h 179809"/>
                <a:gd name="connsiteX6" fmla="*/ 293040 w 302434"/>
                <a:gd name="connsiteY6" fmla="*/ 113952 h 179809"/>
                <a:gd name="connsiteX7" fmla="*/ 267708 w 302434"/>
                <a:gd name="connsiteY7" fmla="*/ 18705 h 179809"/>
                <a:gd name="connsiteX8" fmla="*/ 193666 w 302434"/>
                <a:gd name="connsiteY8" fmla="*/ 17900 h 179809"/>
                <a:gd name="connsiteX9" fmla="*/ 182420 w 302434"/>
                <a:gd name="connsiteY9" fmla="*/ 9013 h 179809"/>
                <a:gd name="connsiteX10" fmla="*/ 103233 w 302434"/>
                <a:gd name="connsiteY10" fmla="*/ 26463 h 179809"/>
                <a:gd name="connsiteX11" fmla="*/ 95963 w 302434"/>
                <a:gd name="connsiteY11" fmla="*/ 62793 h 179809"/>
                <a:gd name="connsiteX12" fmla="*/ 48504 w 302434"/>
                <a:gd name="connsiteY12" fmla="*/ 93545 h 179809"/>
                <a:gd name="connsiteX13" fmla="*/ 35903 w 302434"/>
                <a:gd name="connsiteY13" fmla="*/ 114234 h 179809"/>
                <a:gd name="connsiteX14" fmla="*/ 32939 w 302434"/>
                <a:gd name="connsiteY14" fmla="*/ 113931 h 179809"/>
                <a:gd name="connsiteX15" fmla="*/ 0 w 302434"/>
                <a:gd name="connsiteY15" fmla="*/ 146870 h 179809"/>
                <a:gd name="connsiteX16" fmla="*/ 32939 w 302434"/>
                <a:gd name="connsiteY16" fmla="*/ 179809 h 179809"/>
                <a:gd name="connsiteX17" fmla="*/ 52954 w 302434"/>
                <a:gd name="connsiteY17" fmla="*/ 172869 h 179809"/>
                <a:gd name="connsiteX18" fmla="*/ 60204 w 302434"/>
                <a:gd name="connsiteY18" fmla="*/ 165462 h 17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2434" h="179809">
                  <a:moveTo>
                    <a:pt x="61256" y="163832"/>
                  </a:moveTo>
                  <a:cubicBezTo>
                    <a:pt x="66370" y="155438"/>
                    <a:pt x="77319" y="152777"/>
                    <a:pt x="85714" y="157889"/>
                  </a:cubicBezTo>
                  <a:lnTo>
                    <a:pt x="90777" y="160977"/>
                  </a:lnTo>
                  <a:cubicBezTo>
                    <a:pt x="118761" y="178007"/>
                    <a:pt x="155254" y="169127"/>
                    <a:pt x="172284" y="141142"/>
                  </a:cubicBezTo>
                  <a:cubicBezTo>
                    <a:pt x="172285" y="141139"/>
                    <a:pt x="172287" y="141137"/>
                    <a:pt x="172289" y="141134"/>
                  </a:cubicBezTo>
                  <a:cubicBezTo>
                    <a:pt x="177402" y="132740"/>
                    <a:pt x="188352" y="130080"/>
                    <a:pt x="196747" y="135191"/>
                  </a:cubicBezTo>
                  <a:cubicBezTo>
                    <a:pt x="229205" y="155907"/>
                    <a:pt x="272309" y="146399"/>
                    <a:pt x="293040" y="113952"/>
                  </a:cubicBezTo>
                  <a:cubicBezTo>
                    <a:pt x="312316" y="80651"/>
                    <a:pt x="300981" y="38030"/>
                    <a:pt x="267708" y="18705"/>
                  </a:cubicBezTo>
                  <a:cubicBezTo>
                    <a:pt x="245101" y="4675"/>
                    <a:pt x="216572" y="4365"/>
                    <a:pt x="193666" y="17900"/>
                  </a:cubicBezTo>
                  <a:cubicBezTo>
                    <a:pt x="190279" y="14506"/>
                    <a:pt x="186504" y="11524"/>
                    <a:pt x="182420" y="9013"/>
                  </a:cubicBezTo>
                  <a:cubicBezTo>
                    <a:pt x="155731" y="-8016"/>
                    <a:pt x="120293" y="-206"/>
                    <a:pt x="103233" y="26463"/>
                  </a:cubicBezTo>
                  <a:cubicBezTo>
                    <a:pt x="96633" y="37349"/>
                    <a:pt x="94060" y="50205"/>
                    <a:pt x="95963" y="62793"/>
                  </a:cubicBezTo>
                  <a:cubicBezTo>
                    <a:pt x="76285" y="65279"/>
                    <a:pt x="58813" y="76600"/>
                    <a:pt x="48504" y="93545"/>
                  </a:cubicBezTo>
                  <a:lnTo>
                    <a:pt x="35903" y="114234"/>
                  </a:lnTo>
                  <a:cubicBezTo>
                    <a:pt x="34913" y="114145"/>
                    <a:pt x="33957" y="113931"/>
                    <a:pt x="32939" y="113931"/>
                  </a:cubicBezTo>
                  <a:cubicBezTo>
                    <a:pt x="14747" y="113931"/>
                    <a:pt x="0" y="128679"/>
                    <a:pt x="0" y="146870"/>
                  </a:cubicBezTo>
                  <a:cubicBezTo>
                    <a:pt x="0" y="165062"/>
                    <a:pt x="14747" y="179809"/>
                    <a:pt x="32939" y="179809"/>
                  </a:cubicBezTo>
                  <a:cubicBezTo>
                    <a:pt x="40197" y="179787"/>
                    <a:pt x="47241" y="177345"/>
                    <a:pt x="52954" y="172869"/>
                  </a:cubicBezTo>
                  <a:cubicBezTo>
                    <a:pt x="55889" y="170968"/>
                    <a:pt x="58365" y="168437"/>
                    <a:pt x="60204" y="165462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7" name="Rectangle 34">
            <a:extLst>
              <a:ext uri="{FF2B5EF4-FFF2-40B4-BE49-F238E27FC236}">
                <a16:creationId xmlns:a16="http://schemas.microsoft.com/office/drawing/2014/main" id="{28912470-2D82-D624-D392-5AB59BD66282}"/>
              </a:ext>
            </a:extLst>
          </p:cNvPr>
          <p:cNvSpPr/>
          <p:nvPr/>
        </p:nvSpPr>
        <p:spPr>
          <a:xfrm>
            <a:off x="371475" y="3957027"/>
            <a:ext cx="2962275" cy="866775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Depending on size, PM can enter different parts of the respiratory tract</a:t>
            </a:r>
            <a:r>
              <a:rPr kumimoji="0" lang="en-US" sz="1600" i="0" u="none" strike="noStrike" kern="1200" cap="none" spc="0" normalizeH="0" baseline="3000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9DE109-76A4-B80E-1AC3-25356540EAAE}"/>
              </a:ext>
            </a:extLst>
          </p:cNvPr>
          <p:cNvSpPr txBox="1"/>
          <p:nvPr/>
        </p:nvSpPr>
        <p:spPr>
          <a:xfrm>
            <a:off x="371476" y="1309513"/>
            <a:ext cx="7210424" cy="2523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tx2"/>
                </a:solidFill>
                <a:latin typeface="Calibri" panose="020F0502020204030204"/>
              </a:rPr>
              <a:t>Air pollutants </a:t>
            </a:r>
            <a:r>
              <a:rPr lang="en-US" sz="2000" dirty="0">
                <a:solidFill>
                  <a:schemeClr val="tx2"/>
                </a:solidFill>
                <a:latin typeface="Calibri" panose="020F0502020204030204"/>
              </a:rPr>
              <a:t>are associated with an increased risk of RTI</a:t>
            </a:r>
            <a:r>
              <a:rPr lang="en-US" sz="2000" baseline="30000" dirty="0">
                <a:solidFill>
                  <a:schemeClr val="tx2"/>
                </a:solidFill>
                <a:latin typeface="Calibri" panose="020F0502020204030204"/>
              </a:rPr>
              <a:t>1-4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E9D0017-E4F9-0969-78DA-352B47DC29B3}"/>
              </a:ext>
            </a:extLst>
          </p:cNvPr>
          <p:cNvSpPr txBox="1"/>
          <p:nvPr/>
        </p:nvSpPr>
        <p:spPr>
          <a:xfrm>
            <a:off x="4430284" y="5333010"/>
            <a:ext cx="1398999" cy="34900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Spread </a:t>
            </a:r>
            <a:b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to nearby organs</a:t>
            </a:r>
          </a:p>
        </p:txBody>
      </p:sp>
    </p:spTree>
    <p:extLst>
      <p:ext uri="{BB962C8B-B14F-4D97-AF65-F5344CB8AC3E}">
        <p14:creationId xmlns:p14="http://schemas.microsoft.com/office/powerpoint/2010/main" val="298907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38D09028-1163-84CD-13F4-8D868A2BD0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6509528"/>
              </p:ext>
            </p:extLst>
          </p:nvPr>
        </p:nvGraphicFramePr>
        <p:xfrm>
          <a:off x="371475" y="1962784"/>
          <a:ext cx="5724525" cy="4044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3" name="Segnaposto testo 42">
            <a:extLst>
              <a:ext uri="{FF2B5EF4-FFF2-40B4-BE49-F238E27FC236}">
                <a16:creationId xmlns:a16="http://schemas.microsoft.com/office/drawing/2014/main" id="{EB563EE3-86F0-9CEF-B825-38AF85645A8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167492" y="2349499"/>
            <a:ext cx="4329183" cy="2879726"/>
          </a:xfrm>
        </p:spPr>
        <p:txBody>
          <a:bodyPr anchor="ctr" anchorCtr="0">
            <a:noAutofit/>
          </a:bodyPr>
          <a:lstStyle/>
          <a:p>
            <a:pPr lvl="1"/>
            <a:r>
              <a:rPr lang="en-US" sz="1800" b="1" dirty="0">
                <a:solidFill>
                  <a:schemeClr val="accent2"/>
                </a:solidFill>
              </a:rPr>
              <a:t>OM-85 reduced the incidence of RTIs</a:t>
            </a:r>
            <a:r>
              <a:rPr lang="en-US" sz="1800" dirty="0"/>
              <a:t> </a:t>
            </a:r>
            <a:br>
              <a:rPr lang="en-US" sz="1800" dirty="0"/>
            </a:br>
            <a:r>
              <a:rPr lang="en-US" sz="1800" dirty="0"/>
              <a:t>in a 12-month period in </a:t>
            </a:r>
            <a:r>
              <a:rPr lang="en-US" sz="1800" b="1" dirty="0">
                <a:solidFill>
                  <a:schemeClr val="accent2"/>
                </a:solidFill>
              </a:rPr>
              <a:t>car manufacturing workers</a:t>
            </a:r>
            <a:r>
              <a:rPr lang="en-US" sz="1800" dirty="0"/>
              <a:t> (n=112), exposed to working environment pollutants</a:t>
            </a:r>
            <a:r>
              <a:rPr lang="en-US" sz="1800" baseline="30000" dirty="0"/>
              <a:t>1</a:t>
            </a:r>
          </a:p>
          <a:p>
            <a:pPr lvl="1"/>
            <a:r>
              <a:rPr lang="en-US" sz="1800" b="1" dirty="0">
                <a:solidFill>
                  <a:schemeClr val="accent2"/>
                </a:solidFill>
              </a:rPr>
              <a:t>Similar effects were observed in men who had different job roles</a:t>
            </a:r>
            <a:r>
              <a:rPr lang="en-US" sz="1800" dirty="0"/>
              <a:t>, (coach-work, chassis/upholstery, engineering, final line, truck maintenance, painting)</a:t>
            </a:r>
            <a:r>
              <a:rPr lang="en-US" sz="1800" baseline="30000" dirty="0"/>
              <a:t>1</a:t>
            </a:r>
            <a:endParaRPr lang="it-IT" sz="1800" baseline="3000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241D6ED-021C-4114-DCF4-C4A88FAE2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 dirty="0"/>
              <a:t>OM-85 was effective in prevention of </a:t>
            </a:r>
            <a:r>
              <a:rPr lang="en-GB" dirty="0" err="1"/>
              <a:t>rRTI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/>
              <a:t>in occupational medicine</a:t>
            </a:r>
          </a:p>
        </p:txBody>
      </p:sp>
      <p:sp>
        <p:nvSpPr>
          <p:cNvPr id="44" name="Segnaposto testo 43">
            <a:extLst>
              <a:ext uri="{FF2B5EF4-FFF2-40B4-BE49-F238E27FC236}">
                <a16:creationId xmlns:a16="http://schemas.microsoft.com/office/drawing/2014/main" id="{24CF2FEA-0BB9-03E8-F96C-C5F981843F3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 err="1"/>
              <a:t>rRTI</a:t>
            </a:r>
            <a:r>
              <a:rPr lang="en-US" dirty="0"/>
              <a:t>, recurrent respiratory tract infection; RTI, respiratory tract infection.</a:t>
            </a:r>
          </a:p>
          <a:p>
            <a:r>
              <a:rPr lang="en-US" dirty="0"/>
              <a:t>No statistically significant difference was reported in the amount of sick leave.</a:t>
            </a:r>
            <a:r>
              <a:rPr lang="en-US" baseline="30000" dirty="0"/>
              <a:t>1</a:t>
            </a:r>
          </a:p>
          <a:p>
            <a:r>
              <a:rPr lang="en-US" dirty="0"/>
              <a:t>1. Carmona-Ramirez MA, et al. J Int Med Res. 2002;30:325-329.</a:t>
            </a:r>
            <a:endParaRPr lang="it-IT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FB512B4-613A-FCCF-3F4B-5C6B272D0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908" y="3225181"/>
            <a:ext cx="501740" cy="371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7200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-35%</a:t>
            </a:r>
          </a:p>
          <a:p>
            <a:pPr marL="0" marR="0" lvl="0" indent="0" algn="ctr" defTabSz="914400" rtl="0" eaLnBrk="0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00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(P&lt;0.001)</a:t>
            </a:r>
            <a:endParaRPr kumimoji="0" lang="fr-FR" sz="100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7F629929-5AB9-EDFF-6E0C-4C3B5B36D57F}"/>
              </a:ext>
            </a:extLst>
          </p:cNvPr>
          <p:cNvSpPr/>
          <p:nvPr/>
        </p:nvSpPr>
        <p:spPr>
          <a:xfrm>
            <a:off x="-1" y="1427242"/>
            <a:ext cx="1416051" cy="540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Content Placeholder 5">
            <a:extLst>
              <a:ext uri="{FF2B5EF4-FFF2-40B4-BE49-F238E27FC236}">
                <a16:creationId xmlns:a16="http://schemas.microsoft.com/office/drawing/2014/main" id="{7476E44E-C9AA-9555-A6E6-F118548456BD}"/>
              </a:ext>
            </a:extLst>
          </p:cNvPr>
          <p:cNvSpPr txBox="1">
            <a:spLocks/>
          </p:cNvSpPr>
          <p:nvPr/>
        </p:nvSpPr>
        <p:spPr>
          <a:xfrm>
            <a:off x="371475" y="1464186"/>
            <a:ext cx="6796017" cy="498598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buClrTx/>
              <a:buSzTx/>
              <a:tabLst/>
              <a:defRPr/>
            </a:pP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Incidence of acute RTIs in car manufacturing workers at baseline </a:t>
            </a:r>
            <a:b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and 12 months after prophylactic treatment with OM-85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20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A3869F9D-566E-2764-A8C3-02E2EC1B57BB}"/>
              </a:ext>
            </a:extLst>
          </p:cNvPr>
          <p:cNvSpPr txBox="1"/>
          <p:nvPr/>
        </p:nvSpPr>
        <p:spPr>
          <a:xfrm rot="16200000">
            <a:off x="-739457" y="3645362"/>
            <a:ext cx="2879725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1400" b="1" dirty="0">
                <a:solidFill>
                  <a:schemeClr val="accent6"/>
                </a:solidFill>
              </a:rPr>
              <a:t>Number of acute RTIs</a:t>
            </a:r>
            <a:endParaRPr lang="en-GB" sz="1400" dirty="0">
              <a:solidFill>
                <a:schemeClr val="accent6"/>
              </a:solidFill>
            </a:endParaRPr>
          </a:p>
        </p:txBody>
      </p:sp>
      <p:sp>
        <p:nvSpPr>
          <p:cNvPr id="2" name="TextBox 138">
            <a:extLst>
              <a:ext uri="{FF2B5EF4-FFF2-40B4-BE49-F238E27FC236}">
                <a16:creationId xmlns:a16="http://schemas.microsoft.com/office/drawing/2014/main" id="{7C6EC7BB-F09F-4ABA-4A36-0563207DA78E}"/>
              </a:ext>
            </a:extLst>
          </p:cNvPr>
          <p:cNvSpPr txBox="1"/>
          <p:nvPr/>
        </p:nvSpPr>
        <p:spPr>
          <a:xfrm>
            <a:off x="11229795" y="287001"/>
            <a:ext cx="740587" cy="27424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i="0" u="none" strike="noStrike" kern="0" cap="none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Polluted</a:t>
            </a:r>
            <a:br>
              <a:rPr kumimoji="0" lang="en-GB" sz="1100" i="0" u="none" strike="noStrike" kern="0" cap="none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</a:br>
            <a:r>
              <a:rPr kumimoji="0" lang="en-GB" sz="1100" i="0" u="none" strike="noStrike" kern="0" cap="none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</a:rPr>
              <a:t>environment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2154A4D-1885-737E-D05B-8D022669D6E3}"/>
              </a:ext>
            </a:extLst>
          </p:cNvPr>
          <p:cNvSpPr/>
          <p:nvPr/>
        </p:nvSpPr>
        <p:spPr>
          <a:xfrm rot="16200000">
            <a:off x="11090031" y="-73090"/>
            <a:ext cx="876886" cy="1327052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8" name="Group 200">
            <a:extLst>
              <a:ext uri="{FF2B5EF4-FFF2-40B4-BE49-F238E27FC236}">
                <a16:creationId xmlns:a16="http://schemas.microsoft.com/office/drawing/2014/main" id="{100F4921-0B6B-D4A0-E51C-71A1BF4308DD}"/>
              </a:ext>
            </a:extLst>
          </p:cNvPr>
          <p:cNvGrpSpPr>
            <a:grpSpLocks noChangeAspect="1"/>
          </p:cNvGrpSpPr>
          <p:nvPr/>
        </p:nvGrpSpPr>
        <p:grpSpPr>
          <a:xfrm>
            <a:off x="11418004" y="588532"/>
            <a:ext cx="464670" cy="434463"/>
            <a:chOff x="5606159" y="-921412"/>
            <a:chExt cx="632781" cy="591646"/>
          </a:xfrm>
          <a:solidFill>
            <a:schemeClr val="accent1">
              <a:lumMod val="75000"/>
            </a:schemeClr>
          </a:solidFill>
        </p:grpSpPr>
        <p:sp>
          <p:nvSpPr>
            <p:cNvPr id="9" name="Freeform: Shape 17">
              <a:extLst>
                <a:ext uri="{FF2B5EF4-FFF2-40B4-BE49-F238E27FC236}">
                  <a16:creationId xmlns:a16="http://schemas.microsoft.com/office/drawing/2014/main" id="{23CA66C6-BC6C-60E7-1421-33FA99FB6FD2}"/>
                </a:ext>
              </a:extLst>
            </p:cNvPr>
            <p:cNvSpPr/>
            <p:nvPr/>
          </p:nvSpPr>
          <p:spPr>
            <a:xfrm>
              <a:off x="5606159" y="-714937"/>
              <a:ext cx="632781" cy="385171"/>
            </a:xfrm>
            <a:custGeom>
              <a:avLst/>
              <a:gdLst>
                <a:gd name="connsiteX0" fmla="*/ 585529 w 632781"/>
                <a:gd name="connsiteY0" fmla="*/ 357659 h 385171"/>
                <a:gd name="connsiteX1" fmla="*/ 536565 w 632781"/>
                <a:gd name="connsiteY1" fmla="*/ 68437 h 385171"/>
                <a:gd name="connsiteX2" fmla="*/ 527809 w 632781"/>
                <a:gd name="connsiteY2" fmla="*/ 56765 h 385171"/>
                <a:gd name="connsiteX3" fmla="*/ 526296 w 632781"/>
                <a:gd name="connsiteY3" fmla="*/ 56661 h 385171"/>
                <a:gd name="connsiteX4" fmla="*/ 443119 w 632781"/>
                <a:gd name="connsiteY4" fmla="*/ 56661 h 385171"/>
                <a:gd name="connsiteX5" fmla="*/ 508887 w 632781"/>
                <a:gd name="connsiteY5" fmla="*/ 357659 h 385171"/>
                <a:gd name="connsiteX6" fmla="*/ 486279 w 632781"/>
                <a:gd name="connsiteY6" fmla="*/ 357659 h 385171"/>
                <a:gd name="connsiteX7" fmla="*/ 427073 w 632781"/>
                <a:gd name="connsiteY7" fmla="*/ 12085 h 385171"/>
                <a:gd name="connsiteX8" fmla="*/ 418676 w 632781"/>
                <a:gd name="connsiteY8" fmla="*/ 153 h 385171"/>
                <a:gd name="connsiteX9" fmla="*/ 416928 w 632781"/>
                <a:gd name="connsiteY9" fmla="*/ 0 h 385171"/>
                <a:gd name="connsiteX10" fmla="*/ 210056 w 632781"/>
                <a:gd name="connsiteY10" fmla="*/ 0 h 385171"/>
                <a:gd name="connsiteX11" fmla="*/ 199765 w 632781"/>
                <a:gd name="connsiteY11" fmla="*/ 10343 h 385171"/>
                <a:gd name="connsiteX12" fmla="*/ 199918 w 632781"/>
                <a:gd name="connsiteY12" fmla="*/ 12085 h 385171"/>
                <a:gd name="connsiteX13" fmla="*/ 140711 w 632781"/>
                <a:gd name="connsiteY13" fmla="*/ 357659 h 385171"/>
                <a:gd name="connsiteX14" fmla="*/ 118096 w 632781"/>
                <a:gd name="connsiteY14" fmla="*/ 357659 h 385171"/>
                <a:gd name="connsiteX15" fmla="*/ 183858 w 632781"/>
                <a:gd name="connsiteY15" fmla="*/ 56661 h 385171"/>
                <a:gd name="connsiteX16" fmla="*/ 99663 w 632781"/>
                <a:gd name="connsiteY16" fmla="*/ 56661 h 385171"/>
                <a:gd name="connsiteX17" fmla="*/ 89312 w 632781"/>
                <a:gd name="connsiteY17" fmla="*/ 66943 h 385171"/>
                <a:gd name="connsiteX18" fmla="*/ 89415 w 632781"/>
                <a:gd name="connsiteY18" fmla="*/ 68437 h 385171"/>
                <a:gd name="connsiteX19" fmla="*/ 40429 w 632781"/>
                <a:gd name="connsiteY19" fmla="*/ 357659 h 385171"/>
                <a:gd name="connsiteX20" fmla="*/ 0 w 632781"/>
                <a:gd name="connsiteY20" fmla="*/ 357659 h 385171"/>
                <a:gd name="connsiteX21" fmla="*/ 0 w 632781"/>
                <a:gd name="connsiteY21" fmla="*/ 385172 h 385171"/>
                <a:gd name="connsiteX22" fmla="*/ 632782 w 632781"/>
                <a:gd name="connsiteY22" fmla="*/ 385172 h 385171"/>
                <a:gd name="connsiteX23" fmla="*/ 632782 w 632781"/>
                <a:gd name="connsiteY23" fmla="*/ 357659 h 38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32781" h="385171">
                  <a:moveTo>
                    <a:pt x="585529" y="357659"/>
                  </a:moveTo>
                  <a:cubicBezTo>
                    <a:pt x="562619" y="304767"/>
                    <a:pt x="518647" y="183809"/>
                    <a:pt x="536565" y="68437"/>
                  </a:cubicBezTo>
                  <a:cubicBezTo>
                    <a:pt x="537370" y="62796"/>
                    <a:pt x="533450" y="57570"/>
                    <a:pt x="527809" y="56765"/>
                  </a:cubicBezTo>
                  <a:cubicBezTo>
                    <a:pt x="527308" y="56693"/>
                    <a:pt x="526802" y="56659"/>
                    <a:pt x="526296" y="56661"/>
                  </a:cubicBezTo>
                  <a:lnTo>
                    <a:pt x="443119" y="56661"/>
                  </a:lnTo>
                  <a:cubicBezTo>
                    <a:pt x="436386" y="185151"/>
                    <a:pt x="488514" y="313076"/>
                    <a:pt x="508887" y="357659"/>
                  </a:cubicBezTo>
                  <a:lnTo>
                    <a:pt x="486279" y="357659"/>
                  </a:lnTo>
                  <a:cubicBezTo>
                    <a:pt x="460019" y="298157"/>
                    <a:pt x="404781" y="151448"/>
                    <a:pt x="427073" y="12085"/>
                  </a:cubicBezTo>
                  <a:cubicBezTo>
                    <a:pt x="428049" y="6471"/>
                    <a:pt x="424290" y="1129"/>
                    <a:pt x="418676" y="153"/>
                  </a:cubicBezTo>
                  <a:cubicBezTo>
                    <a:pt x="418098" y="52"/>
                    <a:pt x="417514" y="1"/>
                    <a:pt x="416928" y="0"/>
                  </a:cubicBezTo>
                  <a:lnTo>
                    <a:pt x="210056" y="0"/>
                  </a:lnTo>
                  <a:cubicBezTo>
                    <a:pt x="204358" y="14"/>
                    <a:pt x="199751" y="4645"/>
                    <a:pt x="199765" y="10343"/>
                  </a:cubicBezTo>
                  <a:cubicBezTo>
                    <a:pt x="199766" y="10927"/>
                    <a:pt x="199818" y="11510"/>
                    <a:pt x="199918" y="12085"/>
                  </a:cubicBezTo>
                  <a:cubicBezTo>
                    <a:pt x="222210" y="151448"/>
                    <a:pt x="166972" y="298157"/>
                    <a:pt x="140711" y="357659"/>
                  </a:cubicBezTo>
                  <a:lnTo>
                    <a:pt x="118096" y="357659"/>
                  </a:lnTo>
                  <a:cubicBezTo>
                    <a:pt x="138483" y="313069"/>
                    <a:pt x="190591" y="185137"/>
                    <a:pt x="183858" y="56661"/>
                  </a:cubicBezTo>
                  <a:lnTo>
                    <a:pt x="99663" y="56661"/>
                  </a:lnTo>
                  <a:cubicBezTo>
                    <a:pt x="93965" y="56642"/>
                    <a:pt x="89330" y="61246"/>
                    <a:pt x="89312" y="66943"/>
                  </a:cubicBezTo>
                  <a:cubicBezTo>
                    <a:pt x="89310" y="67444"/>
                    <a:pt x="89344" y="67942"/>
                    <a:pt x="89415" y="68437"/>
                  </a:cubicBezTo>
                  <a:cubicBezTo>
                    <a:pt x="107298" y="183809"/>
                    <a:pt x="63340" y="304767"/>
                    <a:pt x="40429" y="357659"/>
                  </a:cubicBezTo>
                  <a:lnTo>
                    <a:pt x="0" y="357659"/>
                  </a:lnTo>
                  <a:lnTo>
                    <a:pt x="0" y="385172"/>
                  </a:lnTo>
                  <a:lnTo>
                    <a:pt x="632782" y="385172"/>
                  </a:lnTo>
                  <a:lnTo>
                    <a:pt x="632782" y="35765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18">
              <a:extLst>
                <a:ext uri="{FF2B5EF4-FFF2-40B4-BE49-F238E27FC236}">
                  <a16:creationId xmlns:a16="http://schemas.microsoft.com/office/drawing/2014/main" id="{115DC465-A703-C402-C540-D46C372060A2}"/>
                </a:ext>
              </a:extLst>
            </p:cNvPr>
            <p:cNvSpPr/>
            <p:nvPr/>
          </p:nvSpPr>
          <p:spPr>
            <a:xfrm>
              <a:off x="5881316" y="-921413"/>
              <a:ext cx="302434" cy="179809"/>
            </a:xfrm>
            <a:custGeom>
              <a:avLst/>
              <a:gdLst>
                <a:gd name="connsiteX0" fmla="*/ 61256 w 302434"/>
                <a:gd name="connsiteY0" fmla="*/ 163832 h 179809"/>
                <a:gd name="connsiteX1" fmla="*/ 85714 w 302434"/>
                <a:gd name="connsiteY1" fmla="*/ 157889 h 179809"/>
                <a:gd name="connsiteX2" fmla="*/ 90777 w 302434"/>
                <a:gd name="connsiteY2" fmla="*/ 160977 h 179809"/>
                <a:gd name="connsiteX3" fmla="*/ 172284 w 302434"/>
                <a:gd name="connsiteY3" fmla="*/ 141142 h 179809"/>
                <a:gd name="connsiteX4" fmla="*/ 172289 w 302434"/>
                <a:gd name="connsiteY4" fmla="*/ 141134 h 179809"/>
                <a:gd name="connsiteX5" fmla="*/ 196747 w 302434"/>
                <a:gd name="connsiteY5" fmla="*/ 135191 h 179809"/>
                <a:gd name="connsiteX6" fmla="*/ 293040 w 302434"/>
                <a:gd name="connsiteY6" fmla="*/ 113952 h 179809"/>
                <a:gd name="connsiteX7" fmla="*/ 267708 w 302434"/>
                <a:gd name="connsiteY7" fmla="*/ 18705 h 179809"/>
                <a:gd name="connsiteX8" fmla="*/ 193666 w 302434"/>
                <a:gd name="connsiteY8" fmla="*/ 17900 h 179809"/>
                <a:gd name="connsiteX9" fmla="*/ 182420 w 302434"/>
                <a:gd name="connsiteY9" fmla="*/ 9013 h 179809"/>
                <a:gd name="connsiteX10" fmla="*/ 103233 w 302434"/>
                <a:gd name="connsiteY10" fmla="*/ 26463 h 179809"/>
                <a:gd name="connsiteX11" fmla="*/ 95963 w 302434"/>
                <a:gd name="connsiteY11" fmla="*/ 62793 h 179809"/>
                <a:gd name="connsiteX12" fmla="*/ 48504 w 302434"/>
                <a:gd name="connsiteY12" fmla="*/ 93545 h 179809"/>
                <a:gd name="connsiteX13" fmla="*/ 35903 w 302434"/>
                <a:gd name="connsiteY13" fmla="*/ 114234 h 179809"/>
                <a:gd name="connsiteX14" fmla="*/ 32939 w 302434"/>
                <a:gd name="connsiteY14" fmla="*/ 113931 h 179809"/>
                <a:gd name="connsiteX15" fmla="*/ 0 w 302434"/>
                <a:gd name="connsiteY15" fmla="*/ 146870 h 179809"/>
                <a:gd name="connsiteX16" fmla="*/ 32939 w 302434"/>
                <a:gd name="connsiteY16" fmla="*/ 179809 h 179809"/>
                <a:gd name="connsiteX17" fmla="*/ 52954 w 302434"/>
                <a:gd name="connsiteY17" fmla="*/ 172869 h 179809"/>
                <a:gd name="connsiteX18" fmla="*/ 60204 w 302434"/>
                <a:gd name="connsiteY18" fmla="*/ 165462 h 179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2434" h="179809">
                  <a:moveTo>
                    <a:pt x="61256" y="163832"/>
                  </a:moveTo>
                  <a:cubicBezTo>
                    <a:pt x="66370" y="155438"/>
                    <a:pt x="77319" y="152777"/>
                    <a:pt x="85714" y="157889"/>
                  </a:cubicBezTo>
                  <a:lnTo>
                    <a:pt x="90777" y="160977"/>
                  </a:lnTo>
                  <a:cubicBezTo>
                    <a:pt x="118761" y="178007"/>
                    <a:pt x="155254" y="169127"/>
                    <a:pt x="172284" y="141142"/>
                  </a:cubicBezTo>
                  <a:cubicBezTo>
                    <a:pt x="172285" y="141139"/>
                    <a:pt x="172287" y="141137"/>
                    <a:pt x="172289" y="141134"/>
                  </a:cubicBezTo>
                  <a:cubicBezTo>
                    <a:pt x="177402" y="132740"/>
                    <a:pt x="188352" y="130080"/>
                    <a:pt x="196747" y="135191"/>
                  </a:cubicBezTo>
                  <a:cubicBezTo>
                    <a:pt x="229205" y="155907"/>
                    <a:pt x="272309" y="146399"/>
                    <a:pt x="293040" y="113952"/>
                  </a:cubicBezTo>
                  <a:cubicBezTo>
                    <a:pt x="312316" y="80651"/>
                    <a:pt x="300981" y="38030"/>
                    <a:pt x="267708" y="18705"/>
                  </a:cubicBezTo>
                  <a:cubicBezTo>
                    <a:pt x="245101" y="4675"/>
                    <a:pt x="216572" y="4365"/>
                    <a:pt x="193666" y="17900"/>
                  </a:cubicBezTo>
                  <a:cubicBezTo>
                    <a:pt x="190279" y="14506"/>
                    <a:pt x="186504" y="11524"/>
                    <a:pt x="182420" y="9013"/>
                  </a:cubicBezTo>
                  <a:cubicBezTo>
                    <a:pt x="155731" y="-8016"/>
                    <a:pt x="120293" y="-206"/>
                    <a:pt x="103233" y="26463"/>
                  </a:cubicBezTo>
                  <a:cubicBezTo>
                    <a:pt x="96633" y="37349"/>
                    <a:pt x="94060" y="50205"/>
                    <a:pt x="95963" y="62793"/>
                  </a:cubicBezTo>
                  <a:cubicBezTo>
                    <a:pt x="76285" y="65279"/>
                    <a:pt x="58813" y="76600"/>
                    <a:pt x="48504" y="93545"/>
                  </a:cubicBezTo>
                  <a:lnTo>
                    <a:pt x="35903" y="114234"/>
                  </a:lnTo>
                  <a:cubicBezTo>
                    <a:pt x="34913" y="114145"/>
                    <a:pt x="33957" y="113931"/>
                    <a:pt x="32939" y="113931"/>
                  </a:cubicBezTo>
                  <a:cubicBezTo>
                    <a:pt x="14747" y="113931"/>
                    <a:pt x="0" y="128679"/>
                    <a:pt x="0" y="146870"/>
                  </a:cubicBezTo>
                  <a:cubicBezTo>
                    <a:pt x="0" y="165062"/>
                    <a:pt x="14747" y="179809"/>
                    <a:pt x="32939" y="179809"/>
                  </a:cubicBezTo>
                  <a:cubicBezTo>
                    <a:pt x="40197" y="179787"/>
                    <a:pt x="47241" y="177345"/>
                    <a:pt x="52954" y="172869"/>
                  </a:cubicBezTo>
                  <a:cubicBezTo>
                    <a:pt x="55889" y="170968"/>
                    <a:pt x="58365" y="168437"/>
                    <a:pt x="60204" y="165462"/>
                  </a:cubicBezTo>
                  <a:close/>
                </a:path>
              </a:pathLst>
            </a:custGeom>
            <a:grpFill/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0060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A990B6FB-4CFA-811D-46B2-C6688E917030}"/>
              </a:ext>
            </a:extLst>
          </p:cNvPr>
          <p:cNvSpPr/>
          <p:nvPr/>
        </p:nvSpPr>
        <p:spPr>
          <a:xfrm>
            <a:off x="1655545" y="2040555"/>
            <a:ext cx="654518" cy="1722923"/>
          </a:xfrm>
          <a:custGeom>
            <a:avLst/>
            <a:gdLst>
              <a:gd name="connsiteX0" fmla="*/ 0 w 654518"/>
              <a:gd name="connsiteY0" fmla="*/ 0 h 1501541"/>
              <a:gd name="connsiteX1" fmla="*/ 654518 w 654518"/>
              <a:gd name="connsiteY1" fmla="*/ 0 h 1501541"/>
              <a:gd name="connsiteX2" fmla="*/ 654518 w 654518"/>
              <a:gd name="connsiteY2" fmla="*/ 1501541 h 150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4518" h="1501541">
                <a:moveTo>
                  <a:pt x="0" y="0"/>
                </a:moveTo>
                <a:lnTo>
                  <a:pt x="654518" y="0"/>
                </a:lnTo>
                <a:lnTo>
                  <a:pt x="654518" y="1501541"/>
                </a:lnTo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e 8">
            <a:extLst>
              <a:ext uri="{FF2B5EF4-FFF2-40B4-BE49-F238E27FC236}">
                <a16:creationId xmlns:a16="http://schemas.microsoft.com/office/drawing/2014/main" id="{1F16EC10-0983-3AAC-329D-A70F739AA07F}"/>
              </a:ext>
            </a:extLst>
          </p:cNvPr>
          <p:cNvSpPr/>
          <p:nvPr/>
        </p:nvSpPr>
        <p:spPr>
          <a:xfrm>
            <a:off x="371475" y="1768475"/>
            <a:ext cx="1694717" cy="16947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1E99D6-C077-34BE-7311-49240FFE2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 dirty="0"/>
              <a:t>OM-85 has been extensively studied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EB34F87C-5D1D-5661-E49B-EB9D24F01B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216162"/>
            <a:ext cx="10183580" cy="513031"/>
          </a:xfrm>
        </p:spPr>
        <p:txBody>
          <a:bodyPr/>
          <a:lstStyle/>
          <a:p>
            <a:br>
              <a:rPr lang="it-IT" dirty="0"/>
            </a:br>
            <a:r>
              <a:rPr lang="it-IT" dirty="0"/>
              <a:t>COPD, </a:t>
            </a:r>
            <a:r>
              <a:rPr lang="it-IT" dirty="0" err="1"/>
              <a:t>chronic</a:t>
            </a:r>
            <a:r>
              <a:rPr lang="it-IT" dirty="0"/>
              <a:t> </a:t>
            </a:r>
            <a:r>
              <a:rPr lang="it-IT" dirty="0" err="1"/>
              <a:t>obstructive</a:t>
            </a:r>
            <a:r>
              <a:rPr lang="it-IT" dirty="0"/>
              <a:t> </a:t>
            </a:r>
            <a:r>
              <a:rPr lang="it-IT" dirty="0" err="1"/>
              <a:t>pulmonary</a:t>
            </a:r>
            <a:r>
              <a:rPr lang="it-IT" dirty="0"/>
              <a:t> </a:t>
            </a:r>
            <a:r>
              <a:rPr lang="it-IT" dirty="0" err="1"/>
              <a:t>disease</a:t>
            </a:r>
            <a:r>
              <a:rPr lang="it-IT" dirty="0"/>
              <a:t>; RTI, </a:t>
            </a:r>
            <a:r>
              <a:rPr lang="it-IT" dirty="0" err="1"/>
              <a:t>respiratory</a:t>
            </a:r>
            <a:r>
              <a:rPr lang="it-IT" dirty="0"/>
              <a:t> </a:t>
            </a:r>
            <a:r>
              <a:rPr lang="it-IT" dirty="0" err="1"/>
              <a:t>tract</a:t>
            </a:r>
            <a:r>
              <a:rPr lang="it-IT" dirty="0"/>
              <a:t> </a:t>
            </a:r>
            <a:r>
              <a:rPr lang="it-IT" dirty="0" err="1"/>
              <a:t>infection</a:t>
            </a:r>
            <a:r>
              <a:rPr lang="it-IT" dirty="0"/>
              <a:t>.</a:t>
            </a:r>
          </a:p>
          <a:p>
            <a:r>
              <a:rPr lang="it-IT" dirty="0"/>
              <a:t>1. Rossi GA, et al. </a:t>
            </a:r>
            <a:r>
              <a:rPr lang="it-IT" dirty="0" err="1"/>
              <a:t>European</a:t>
            </a:r>
            <a:r>
              <a:rPr lang="it-IT" dirty="0"/>
              <a:t> </a:t>
            </a:r>
            <a:r>
              <a:rPr lang="it-IT" dirty="0" err="1"/>
              <a:t>Respiratory</a:t>
            </a:r>
            <a:r>
              <a:rPr lang="it-IT" dirty="0"/>
              <a:t> &amp; </a:t>
            </a:r>
            <a:r>
              <a:rPr lang="it-IT" dirty="0" err="1"/>
              <a:t>Pulmonary</a:t>
            </a:r>
            <a:r>
              <a:rPr lang="it-IT" dirty="0"/>
              <a:t> </a:t>
            </a:r>
            <a:r>
              <a:rPr lang="it-IT" dirty="0" err="1"/>
              <a:t>Diseases</a:t>
            </a:r>
            <a:r>
              <a:rPr lang="it-IT" dirty="0"/>
              <a:t>. 2019;15:17-23. 2. Rossi GA, et al. </a:t>
            </a:r>
            <a:r>
              <a:rPr lang="it-IT" dirty="0" err="1"/>
              <a:t>Clin</a:t>
            </a:r>
            <a:r>
              <a:rPr lang="it-IT" dirty="0"/>
              <a:t> </a:t>
            </a:r>
            <a:r>
              <a:rPr lang="it-IT" dirty="0" err="1"/>
              <a:t>Transl</a:t>
            </a:r>
            <a:r>
              <a:rPr lang="it-IT" dirty="0"/>
              <a:t> </a:t>
            </a:r>
            <a:r>
              <a:rPr lang="it-IT" dirty="0" err="1"/>
              <a:t>Allergy</a:t>
            </a:r>
            <a:r>
              <a:rPr lang="it-IT" dirty="0"/>
              <a:t>. 2020;10:17. 3. Esposito S, et al. </a:t>
            </a:r>
            <a:r>
              <a:rPr lang="it-IT" dirty="0" err="1"/>
              <a:t>Microorganisms</a:t>
            </a:r>
            <a:r>
              <a:rPr lang="it-IT" dirty="0"/>
              <a:t>. 2020;8:1810.</a:t>
            </a:r>
            <a:br>
              <a:rPr lang="it-IT" dirty="0"/>
            </a:br>
            <a:r>
              <a:rPr lang="it-IT" dirty="0"/>
              <a:t>4. Cao C, et al. Int J </a:t>
            </a:r>
            <a:r>
              <a:rPr lang="it-IT" dirty="0" err="1"/>
              <a:t>Clin</a:t>
            </a:r>
            <a:r>
              <a:rPr lang="it-IT" dirty="0"/>
              <a:t> </a:t>
            </a:r>
            <a:r>
              <a:rPr lang="it-IT" dirty="0" err="1"/>
              <a:t>Pract</a:t>
            </a:r>
            <a:r>
              <a:rPr lang="it-IT" dirty="0"/>
              <a:t>. 2021;75:e13981. 5. Yin J, et al. Int </a:t>
            </a:r>
            <a:r>
              <a:rPr lang="it-IT" dirty="0" err="1"/>
              <a:t>Immunopharmacol</a:t>
            </a:r>
            <a:r>
              <a:rPr lang="it-IT" dirty="0"/>
              <a:t>. 2018;54:198-209. 6. de Boer GM, et al. Eur </a:t>
            </a:r>
            <a:r>
              <a:rPr lang="it-IT" dirty="0" err="1"/>
              <a:t>Respir</a:t>
            </a:r>
            <a:r>
              <a:rPr lang="it-IT" dirty="0"/>
              <a:t> Rev. 2020;29:190175. </a:t>
            </a:r>
            <a:br>
              <a:rPr lang="it-IT" dirty="0"/>
            </a:br>
            <a:r>
              <a:rPr lang="it-IT" dirty="0"/>
              <a:t>7. Huang Y, et al. Front </a:t>
            </a:r>
            <a:r>
              <a:rPr lang="it-IT" dirty="0" err="1"/>
              <a:t>Med</a:t>
            </a:r>
            <a:r>
              <a:rPr lang="it-IT" dirty="0"/>
              <a:t> (Lausanne). 2022;9:877124. 8. Pan L, et al. J </a:t>
            </a:r>
            <a:r>
              <a:rPr lang="it-IT" dirty="0" err="1"/>
              <a:t>Clin</a:t>
            </a:r>
            <a:r>
              <a:rPr lang="it-IT" dirty="0"/>
              <a:t> </a:t>
            </a:r>
            <a:r>
              <a:rPr lang="it-IT" dirty="0" err="1"/>
              <a:t>Pharmacol</a:t>
            </a:r>
            <a:r>
              <a:rPr lang="it-IT" dirty="0"/>
              <a:t>. 2015;55:1086-1092.</a:t>
            </a:r>
          </a:p>
        </p:txBody>
      </p:sp>
      <p:pic>
        <p:nvPicPr>
          <p:cNvPr id="10" name="Graphic 17" descr="Germ with solid fill">
            <a:extLst>
              <a:ext uri="{FF2B5EF4-FFF2-40B4-BE49-F238E27FC236}">
                <a16:creationId xmlns:a16="http://schemas.microsoft.com/office/drawing/2014/main" id="{09F066B0-A610-2D70-5ABC-A8DE697CAB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4129" y="2528429"/>
            <a:ext cx="685196" cy="685196"/>
          </a:xfrm>
          <a:prstGeom prst="rect">
            <a:avLst/>
          </a:prstGeom>
        </p:spPr>
      </p:pic>
      <p:pic>
        <p:nvPicPr>
          <p:cNvPr id="11" name="Graphic 18" descr="Germ with solid fill">
            <a:extLst>
              <a:ext uri="{FF2B5EF4-FFF2-40B4-BE49-F238E27FC236}">
                <a16:creationId xmlns:a16="http://schemas.microsoft.com/office/drawing/2014/main" id="{600983DB-34F7-F1CB-8965-1D0B31BE1A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47620" y="2340626"/>
            <a:ext cx="635949" cy="635949"/>
          </a:xfrm>
          <a:prstGeom prst="rect">
            <a:avLst/>
          </a:prstGeom>
        </p:spPr>
      </p:pic>
      <p:pic>
        <p:nvPicPr>
          <p:cNvPr id="12" name="Graphic 1" descr="Germ with solid fill">
            <a:extLst>
              <a:ext uri="{FF2B5EF4-FFF2-40B4-BE49-F238E27FC236}">
                <a16:creationId xmlns:a16="http://schemas.microsoft.com/office/drawing/2014/main" id="{92F5CCAA-95E9-51F7-14BC-096DA6DBD0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2492" y="1913277"/>
            <a:ext cx="732133" cy="732133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D4EC728-C61B-F5E5-D57D-0615B78C2EAC}"/>
              </a:ext>
            </a:extLst>
          </p:cNvPr>
          <p:cNvSpPr txBox="1"/>
          <p:nvPr/>
        </p:nvSpPr>
        <p:spPr>
          <a:xfrm>
            <a:off x="2441207" y="2182923"/>
            <a:ext cx="9648825" cy="744819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dirty="0">
                <a:solidFill>
                  <a:schemeClr val="accent6"/>
                </a:solidFill>
              </a:rPr>
              <a:t>Several clinical studies have demonstrated OM-85’s ability to </a:t>
            </a:r>
            <a:r>
              <a:rPr lang="en-GB" sz="2000" b="1" dirty="0">
                <a:solidFill>
                  <a:schemeClr val="accent6"/>
                </a:solidFill>
              </a:rPr>
              <a:t>provide </a:t>
            </a:r>
            <a:r>
              <a:rPr lang="en-GB" sz="2000" b="1">
                <a:solidFill>
                  <a:schemeClr val="accent6"/>
                </a:solidFill>
              </a:rPr>
              <a:t>clinical benefit</a:t>
            </a:r>
            <a:br>
              <a:rPr lang="en-GB" sz="2000" b="1" dirty="0">
                <a:solidFill>
                  <a:schemeClr val="accent6"/>
                </a:solidFill>
              </a:rPr>
            </a:br>
            <a:r>
              <a:rPr lang="en-GB" sz="2000">
                <a:solidFill>
                  <a:schemeClr val="accent6"/>
                </a:solidFill>
              </a:rPr>
              <a:t>in reducing the </a:t>
            </a:r>
            <a:r>
              <a:rPr lang="en-GB" sz="2000" b="1" dirty="0">
                <a:solidFill>
                  <a:schemeClr val="accent2"/>
                </a:solidFill>
              </a:rPr>
              <a:t>frequency</a:t>
            </a:r>
            <a:r>
              <a:rPr lang="en-GB" sz="2000" dirty="0">
                <a:solidFill>
                  <a:schemeClr val="accent6"/>
                </a:solidFill>
              </a:rPr>
              <a:t> and </a:t>
            </a:r>
            <a:r>
              <a:rPr lang="en-GB" sz="2000" b="1" dirty="0">
                <a:solidFill>
                  <a:schemeClr val="accent2"/>
                </a:solidFill>
              </a:rPr>
              <a:t>severity</a:t>
            </a:r>
            <a:r>
              <a:rPr lang="en-GB" sz="2000" dirty="0">
                <a:solidFill>
                  <a:schemeClr val="accent6"/>
                </a:solidFill>
              </a:rPr>
              <a:t> of recurrent RTIs of </a:t>
            </a:r>
            <a:r>
              <a:rPr lang="en-GB" sz="2000" b="1" dirty="0">
                <a:solidFill>
                  <a:schemeClr val="accent2"/>
                </a:solidFill>
              </a:rPr>
              <a:t>different </a:t>
            </a:r>
            <a:r>
              <a:rPr lang="en-GB" sz="2000" b="1">
                <a:solidFill>
                  <a:schemeClr val="accent2"/>
                </a:solidFill>
              </a:rPr>
              <a:t>aetiology</a:t>
            </a:r>
            <a:r>
              <a:rPr lang="en-GB" sz="2000">
                <a:solidFill>
                  <a:schemeClr val="accent6"/>
                </a:solidFill>
              </a:rPr>
              <a:t>,</a:t>
            </a:r>
            <a:br>
              <a:rPr lang="en-GB" sz="2000">
                <a:solidFill>
                  <a:schemeClr val="accent6"/>
                </a:solidFill>
              </a:rPr>
            </a:br>
            <a:r>
              <a:rPr lang="en-GB" sz="2000">
                <a:solidFill>
                  <a:schemeClr val="accent6"/>
                </a:solidFill>
              </a:rPr>
              <a:t>and </a:t>
            </a:r>
            <a:r>
              <a:rPr lang="en-GB" sz="2000" b="1" dirty="0">
                <a:solidFill>
                  <a:schemeClr val="accent2"/>
                </a:solidFill>
              </a:rPr>
              <a:t>respiratory complications</a:t>
            </a:r>
            <a:r>
              <a:rPr lang="en-GB" sz="2000" baseline="30000" dirty="0">
                <a:solidFill>
                  <a:schemeClr val="accent6"/>
                </a:solidFill>
              </a:rPr>
              <a:t>1-3</a:t>
            </a:r>
            <a:endParaRPr lang="it-IT" sz="2000" dirty="0">
              <a:solidFill>
                <a:schemeClr val="accent6"/>
              </a:solidFill>
            </a:endParaRP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0CCD526B-BAD9-7F4B-59EE-9C9551F14F75}"/>
              </a:ext>
            </a:extLst>
          </p:cNvPr>
          <p:cNvSpPr/>
          <p:nvPr/>
        </p:nvSpPr>
        <p:spPr>
          <a:xfrm>
            <a:off x="2459630" y="3125002"/>
            <a:ext cx="2906955" cy="13128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 recent meta-analyses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support the </a:t>
            </a:r>
            <a:r>
              <a:rPr lang="en-US" b="1" dirty="0">
                <a:solidFill>
                  <a:schemeClr val="accent2"/>
                </a:solidFill>
              </a:rPr>
              <a:t>efficacy of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OM-85 in the prevention of recurrent RTIs 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children</a:t>
            </a:r>
            <a:r>
              <a:rPr lang="en-US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4,5</a:t>
            </a:r>
          </a:p>
        </p:txBody>
      </p:sp>
      <p:sp>
        <p:nvSpPr>
          <p:cNvPr id="19" name="Rectangle 16">
            <a:extLst>
              <a:ext uri="{FF2B5EF4-FFF2-40B4-BE49-F238E27FC236}">
                <a16:creationId xmlns:a16="http://schemas.microsoft.com/office/drawing/2014/main" id="{EC94D917-22A3-6E60-CB67-9142EC655B4C}"/>
              </a:ext>
            </a:extLst>
          </p:cNvPr>
          <p:cNvSpPr/>
          <p:nvPr/>
        </p:nvSpPr>
        <p:spPr>
          <a:xfrm>
            <a:off x="5597516" y="3125002"/>
            <a:ext cx="2906955" cy="13128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 recent meta-analyses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report the reduction of </a:t>
            </a:r>
            <a:r>
              <a:rPr lang="en-US" b="1" dirty="0">
                <a:solidFill>
                  <a:schemeClr val="accent2"/>
                </a:solidFill>
              </a:rPr>
              <a:t>RTI-related wheezing episodes 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</a:t>
            </a:r>
            <a:r>
              <a:rPr lang="en-US" b="1" dirty="0">
                <a:solidFill>
                  <a:schemeClr val="accent2"/>
                </a:solidFill>
              </a:rPr>
              <a:t>asthma exacerbations 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children</a:t>
            </a:r>
            <a:r>
              <a:rPr lang="en-US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5,6</a:t>
            </a:r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4E10A7DF-9C1D-A528-8C17-F04F53756750}"/>
              </a:ext>
            </a:extLst>
          </p:cNvPr>
          <p:cNvSpPr/>
          <p:nvPr/>
        </p:nvSpPr>
        <p:spPr>
          <a:xfrm>
            <a:off x="8735402" y="3125002"/>
            <a:ext cx="2906955" cy="13128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Reduction of RTI-related exacerbation is reported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 </a:t>
            </a:r>
            <a:r>
              <a:rPr lang="en-US" b="1" dirty="0">
                <a:solidFill>
                  <a:schemeClr val="accent6"/>
                </a:solidFill>
              </a:rPr>
              <a:t>2 meta-analyses 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adults with </a:t>
            </a:r>
            <a:r>
              <a:rPr lang="en-US" b="1" dirty="0">
                <a:solidFill>
                  <a:schemeClr val="accent2"/>
                </a:solidFill>
              </a:rPr>
              <a:t>COPD</a:t>
            </a:r>
            <a:r>
              <a:rPr lang="en-US" baseline="30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7,8</a:t>
            </a:r>
          </a:p>
        </p:txBody>
      </p:sp>
    </p:spTree>
    <p:extLst>
      <p:ext uri="{BB962C8B-B14F-4D97-AF65-F5344CB8AC3E}">
        <p14:creationId xmlns:p14="http://schemas.microsoft.com/office/powerpoint/2010/main" val="38446211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11E3E-4383-FFB1-8618-90FFD2A0A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Left Bracket 112">
            <a:extLst>
              <a:ext uri="{FF2B5EF4-FFF2-40B4-BE49-F238E27FC236}">
                <a16:creationId xmlns:a16="http://schemas.microsoft.com/office/drawing/2014/main" id="{1B5A8F7F-9F6B-58FA-BA2A-CF67BB021A9E}"/>
              </a:ext>
            </a:extLst>
          </p:cNvPr>
          <p:cNvSpPr/>
          <p:nvPr/>
        </p:nvSpPr>
        <p:spPr>
          <a:xfrm rot="10800000" flipH="1">
            <a:off x="10150336" y="1900731"/>
            <a:ext cx="358201" cy="4181710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0" name="Left Bracket 112">
            <a:extLst>
              <a:ext uri="{FF2B5EF4-FFF2-40B4-BE49-F238E27FC236}">
                <a16:creationId xmlns:a16="http://schemas.microsoft.com/office/drawing/2014/main" id="{AE90959A-17E9-22EA-CA51-1300FCCB1E81}"/>
              </a:ext>
            </a:extLst>
          </p:cNvPr>
          <p:cNvSpPr/>
          <p:nvPr/>
        </p:nvSpPr>
        <p:spPr>
          <a:xfrm rot="10800000" flipH="1">
            <a:off x="7908011" y="1900731"/>
            <a:ext cx="358201" cy="4181710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8" name="Left Bracket 112">
            <a:extLst>
              <a:ext uri="{FF2B5EF4-FFF2-40B4-BE49-F238E27FC236}">
                <a16:creationId xmlns:a16="http://schemas.microsoft.com/office/drawing/2014/main" id="{83CFB0C3-C9DB-274A-7C39-D18BD23143F5}"/>
              </a:ext>
            </a:extLst>
          </p:cNvPr>
          <p:cNvSpPr/>
          <p:nvPr/>
        </p:nvSpPr>
        <p:spPr>
          <a:xfrm rot="10800000" flipH="1">
            <a:off x="5693488" y="1900731"/>
            <a:ext cx="358201" cy="4181710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73DC0A-BC65-7806-5E3D-170E3379784D}"/>
              </a:ext>
            </a:extLst>
          </p:cNvPr>
          <p:cNvSpPr txBox="1"/>
          <p:nvPr/>
        </p:nvSpPr>
        <p:spPr>
          <a:xfrm>
            <a:off x="5638801" y="1153756"/>
            <a:ext cx="6181724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Reported AEs with OM-85 by frequency</a:t>
            </a:r>
            <a:r>
              <a:rPr kumimoji="0" lang="en-GB" sz="160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3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E6BDD67-A7EC-C723-0FF7-09C42550D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OM-85 has a </a:t>
            </a:r>
            <a:r>
              <a:rPr lang="en-GB" dirty="0" err="1"/>
              <a:t>favorable</a:t>
            </a:r>
            <a:r>
              <a:rPr lang="en-GB" dirty="0"/>
              <a:t> safety profile,</a:t>
            </a:r>
            <a:br>
              <a:rPr lang="en-GB" dirty="0"/>
            </a:br>
            <a:r>
              <a:rPr lang="en-GB" dirty="0"/>
              <a:t>supported by post-marketing and clinical experience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6109ED0-99F3-A4BB-9F81-27AB0ED0E20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188173"/>
            <a:ext cx="10183580" cy="541020"/>
          </a:xfrm>
        </p:spPr>
        <p:txBody>
          <a:bodyPr/>
          <a:lstStyle/>
          <a:p>
            <a:r>
              <a:rPr lang="en-US" dirty="0"/>
              <a:t>AE, adverse event.</a:t>
            </a:r>
          </a:p>
          <a:p>
            <a:r>
              <a:rPr lang="en-US" dirty="0"/>
              <a:t>1. Rossi GA, et al. </a:t>
            </a:r>
            <a:r>
              <a:rPr lang="en-US" dirty="0" err="1"/>
              <a:t>Eur</a:t>
            </a:r>
            <a:r>
              <a:rPr lang="en-US" dirty="0"/>
              <a:t> Respir </a:t>
            </a:r>
            <a:r>
              <a:rPr lang="en-US" dirty="0" err="1"/>
              <a:t>Pulmon</a:t>
            </a:r>
            <a:r>
              <a:rPr lang="en-US" dirty="0"/>
              <a:t> Dis. 2019;15:17-23. 2. OM Pharma. Data on file. OM-85-RTI Investigator’s Brochure Version 12.0_September 2024. 3. </a:t>
            </a:r>
            <a:r>
              <a:rPr lang="da-DK" dirty="0"/>
              <a:t>SmPC OM-85 (Broncho-Munal) _Italy_Dec 2021. </a:t>
            </a:r>
            <a:r>
              <a:rPr lang="en-US" dirty="0"/>
              <a:t>4. Esposito S, et al. Int J Environ Res Public Health. 2019;16:2491. 5. Orcel B. </a:t>
            </a:r>
            <a:r>
              <a:rPr lang="en-US" dirty="0" err="1"/>
              <a:t>Eur</a:t>
            </a:r>
            <a:r>
              <a:rPr lang="en-US" dirty="0"/>
              <a:t> Respir J. 1994;7:446-452. 6. Schaad UB. World J </a:t>
            </a:r>
            <a:r>
              <a:rPr lang="en-US" dirty="0" err="1"/>
              <a:t>Pediatr</a:t>
            </a:r>
            <a:r>
              <a:rPr lang="en-US" dirty="0"/>
              <a:t>. 2010;6:5-12. 7. </a:t>
            </a:r>
            <a:r>
              <a:rPr lang="fr-FR" dirty="0"/>
              <a:t>Pan L, et al. J Clin Pharmacol. 2015;55:1086-1092. 8. Cao C, et al. Int J Clin Pract. 2021;75:e13981.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E5CD0-31E9-B9B3-AE63-80678AFC5E65}"/>
              </a:ext>
            </a:extLst>
          </p:cNvPr>
          <p:cNvSpPr/>
          <p:nvPr/>
        </p:nvSpPr>
        <p:spPr>
          <a:xfrm>
            <a:off x="371475" y="2474411"/>
            <a:ext cx="2600325" cy="865835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&gt;40 years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clinical experience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1,2</a:t>
            </a:r>
          </a:p>
        </p:txBody>
      </p:sp>
      <p:sp>
        <p:nvSpPr>
          <p:cNvPr id="20" name="ZoneTexte 58">
            <a:extLst>
              <a:ext uri="{FF2B5EF4-FFF2-40B4-BE49-F238E27FC236}">
                <a16:creationId xmlns:a16="http://schemas.microsoft.com/office/drawing/2014/main" id="{7A6A9114-6DE7-D83E-6DE9-AA7703105D5E}"/>
              </a:ext>
            </a:extLst>
          </p:cNvPr>
          <p:cNvSpPr txBox="1"/>
          <p:nvPr/>
        </p:nvSpPr>
        <p:spPr>
          <a:xfrm>
            <a:off x="5331956" y="1660521"/>
            <a:ext cx="2043619" cy="3232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4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COMMON</a:t>
            </a:r>
          </a:p>
        </p:txBody>
      </p:sp>
      <p:sp>
        <p:nvSpPr>
          <p:cNvPr id="21" name="ZoneTexte 58">
            <a:extLst>
              <a:ext uri="{FF2B5EF4-FFF2-40B4-BE49-F238E27FC236}">
                <a16:creationId xmlns:a16="http://schemas.microsoft.com/office/drawing/2014/main" id="{B6F326EE-7261-8C19-16D1-FFDC730E01D8}"/>
              </a:ext>
            </a:extLst>
          </p:cNvPr>
          <p:cNvSpPr txBox="1"/>
          <p:nvPr/>
        </p:nvSpPr>
        <p:spPr>
          <a:xfrm>
            <a:off x="7554431" y="1567236"/>
            <a:ext cx="2185227" cy="50820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4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FREQUENCY UNKNOWN/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sz="1400" b="0" dirty="0">
                <a:solidFill>
                  <a:srgbClr val="FFFFFF"/>
                </a:solidFill>
                <a:cs typeface="Calibri Light"/>
              </a:rPr>
              <a:t>RARE</a:t>
            </a:r>
            <a:endParaRPr kumimoji="0" lang="fr-CH" sz="14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Calibri Light"/>
            </a:endParaRPr>
          </a:p>
        </p:txBody>
      </p:sp>
      <p:sp>
        <p:nvSpPr>
          <p:cNvPr id="22" name="ZoneTexte 58">
            <a:extLst>
              <a:ext uri="{FF2B5EF4-FFF2-40B4-BE49-F238E27FC236}">
                <a16:creationId xmlns:a16="http://schemas.microsoft.com/office/drawing/2014/main" id="{A8E7E42B-E90D-52C0-2BCE-145E67548560}"/>
              </a:ext>
            </a:extLst>
          </p:cNvPr>
          <p:cNvSpPr txBox="1"/>
          <p:nvPr/>
        </p:nvSpPr>
        <p:spPr>
          <a:xfrm>
            <a:off x="9776906" y="1660521"/>
            <a:ext cx="2043619" cy="3232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4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UNCOMMON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66BBD1B-E9B8-DD73-A19C-54A9B846D160}"/>
              </a:ext>
            </a:extLst>
          </p:cNvPr>
          <p:cNvCxnSpPr>
            <a:cxnSpLocks/>
          </p:cNvCxnSpPr>
          <p:nvPr/>
        </p:nvCxnSpPr>
        <p:spPr>
          <a:xfrm>
            <a:off x="5156200" y="1483360"/>
            <a:ext cx="7035800" cy="0"/>
          </a:xfrm>
          <a:prstGeom prst="line">
            <a:avLst/>
          </a:prstGeom>
          <a:ln>
            <a:solidFill>
              <a:schemeClr val="accent2"/>
            </a:solidFill>
            <a:head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Ovale 8">
            <a:extLst>
              <a:ext uri="{FF2B5EF4-FFF2-40B4-BE49-F238E27FC236}">
                <a16:creationId xmlns:a16="http://schemas.microsoft.com/office/drawing/2014/main" id="{32651F38-AB5B-42DA-A979-1428FA018D2D}"/>
              </a:ext>
            </a:extLst>
          </p:cNvPr>
          <p:cNvSpPr/>
          <p:nvPr/>
        </p:nvSpPr>
        <p:spPr>
          <a:xfrm>
            <a:off x="7756006" y="2254681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58" name="Ovale 8">
            <a:extLst>
              <a:ext uri="{FF2B5EF4-FFF2-40B4-BE49-F238E27FC236}">
                <a16:creationId xmlns:a16="http://schemas.microsoft.com/office/drawing/2014/main" id="{30F2EBAE-074D-C82A-2ACE-2E02BCD96E85}"/>
              </a:ext>
            </a:extLst>
          </p:cNvPr>
          <p:cNvSpPr/>
          <p:nvPr/>
        </p:nvSpPr>
        <p:spPr>
          <a:xfrm>
            <a:off x="7756006" y="2779531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62" name="Ovale 8">
            <a:extLst>
              <a:ext uri="{FF2B5EF4-FFF2-40B4-BE49-F238E27FC236}">
                <a16:creationId xmlns:a16="http://schemas.microsoft.com/office/drawing/2014/main" id="{C707CDA6-1F9D-BBB2-4D5D-756F09D03275}"/>
              </a:ext>
            </a:extLst>
          </p:cNvPr>
          <p:cNvSpPr/>
          <p:nvPr/>
        </p:nvSpPr>
        <p:spPr>
          <a:xfrm>
            <a:off x="7756006" y="3304381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64" name="Ovale 8">
            <a:extLst>
              <a:ext uri="{FF2B5EF4-FFF2-40B4-BE49-F238E27FC236}">
                <a16:creationId xmlns:a16="http://schemas.microsoft.com/office/drawing/2014/main" id="{7F8ADA45-D8F9-6B7F-D676-229DA90DF214}"/>
              </a:ext>
            </a:extLst>
          </p:cNvPr>
          <p:cNvSpPr/>
          <p:nvPr/>
        </p:nvSpPr>
        <p:spPr>
          <a:xfrm>
            <a:off x="7756006" y="3829231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66" name="Ovale 8">
            <a:extLst>
              <a:ext uri="{FF2B5EF4-FFF2-40B4-BE49-F238E27FC236}">
                <a16:creationId xmlns:a16="http://schemas.microsoft.com/office/drawing/2014/main" id="{FA9B7AC3-F69C-7147-033B-640279E51532}"/>
              </a:ext>
            </a:extLst>
          </p:cNvPr>
          <p:cNvSpPr/>
          <p:nvPr/>
        </p:nvSpPr>
        <p:spPr>
          <a:xfrm>
            <a:off x="7756006" y="4354081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67" name="Ovale 8">
            <a:extLst>
              <a:ext uri="{FF2B5EF4-FFF2-40B4-BE49-F238E27FC236}">
                <a16:creationId xmlns:a16="http://schemas.microsoft.com/office/drawing/2014/main" id="{E123CB77-BFB1-6EA0-BE33-6E8B2ED98F41}"/>
              </a:ext>
            </a:extLst>
          </p:cNvPr>
          <p:cNvSpPr/>
          <p:nvPr/>
        </p:nvSpPr>
        <p:spPr>
          <a:xfrm>
            <a:off x="7756006" y="4876037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68" name="Ovale 8">
            <a:extLst>
              <a:ext uri="{FF2B5EF4-FFF2-40B4-BE49-F238E27FC236}">
                <a16:creationId xmlns:a16="http://schemas.microsoft.com/office/drawing/2014/main" id="{A8D16BC1-678D-A5ED-38C6-C318A3DAB550}"/>
              </a:ext>
            </a:extLst>
          </p:cNvPr>
          <p:cNvSpPr/>
          <p:nvPr/>
        </p:nvSpPr>
        <p:spPr>
          <a:xfrm>
            <a:off x="5557036" y="4407181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1" name="Graphic 69">
            <a:extLst>
              <a:ext uri="{FF2B5EF4-FFF2-40B4-BE49-F238E27FC236}">
                <a16:creationId xmlns:a16="http://schemas.microsoft.com/office/drawing/2014/main" id="{F94BB714-1ECD-B949-B068-00CDF315405E}"/>
              </a:ext>
            </a:extLst>
          </p:cNvPr>
          <p:cNvSpPr/>
          <p:nvPr/>
        </p:nvSpPr>
        <p:spPr>
          <a:xfrm>
            <a:off x="7836654" y="2324064"/>
            <a:ext cx="267111" cy="267149"/>
          </a:xfrm>
          <a:custGeom>
            <a:avLst/>
            <a:gdLst>
              <a:gd name="connsiteX0" fmla="*/ 27439 w 3014426"/>
              <a:gd name="connsiteY0" fmla="*/ 3009806 h 3014856"/>
              <a:gd name="connsiteX1" fmla="*/ 2298 w 3014426"/>
              <a:gd name="connsiteY1" fmla="*/ 2925914 h 3014856"/>
              <a:gd name="connsiteX2" fmla="*/ 35978 w 3014426"/>
              <a:gd name="connsiteY2" fmla="*/ 2815727 h 3014856"/>
              <a:gd name="connsiteX3" fmla="*/ 270170 w 3014426"/>
              <a:gd name="connsiteY3" fmla="*/ 2632558 h 3014856"/>
              <a:gd name="connsiteX4" fmla="*/ 668536 w 3014426"/>
              <a:gd name="connsiteY4" fmla="*/ 2625863 h 3014856"/>
              <a:gd name="connsiteX5" fmla="*/ 1047136 w 3014426"/>
              <a:gd name="connsiteY5" fmla="*/ 2624138 h 3014856"/>
              <a:gd name="connsiteX6" fmla="*/ 1062341 w 3014426"/>
              <a:gd name="connsiteY6" fmla="*/ 2616607 h 3014856"/>
              <a:gd name="connsiteX7" fmla="*/ 1109548 w 3014426"/>
              <a:gd name="connsiteY7" fmla="*/ 2569397 h 3014856"/>
              <a:gd name="connsiteX8" fmla="*/ 1117078 w 3014426"/>
              <a:gd name="connsiteY8" fmla="*/ 2554192 h 3014856"/>
              <a:gd name="connsiteX9" fmla="*/ 1117978 w 3014426"/>
              <a:gd name="connsiteY9" fmla="*/ 2444381 h 3014856"/>
              <a:gd name="connsiteX10" fmla="*/ 1118878 w 3014426"/>
              <a:gd name="connsiteY10" fmla="*/ 2334570 h 3014856"/>
              <a:gd name="connsiteX11" fmla="*/ 1096691 w 3014426"/>
              <a:gd name="connsiteY11" fmla="*/ 2321509 h 3014856"/>
              <a:gd name="connsiteX12" fmla="*/ 998197 w 3014426"/>
              <a:gd name="connsiteY12" fmla="*/ 2254540 h 3014856"/>
              <a:gd name="connsiteX13" fmla="*/ 952866 w 3014426"/>
              <a:gd name="connsiteY13" fmla="*/ 2229046 h 3014856"/>
              <a:gd name="connsiteX14" fmla="*/ 916374 w 3014426"/>
              <a:gd name="connsiteY14" fmla="*/ 2219094 h 3014856"/>
              <a:gd name="connsiteX15" fmla="*/ 716470 w 3014426"/>
              <a:gd name="connsiteY15" fmla="*/ 2046325 h 3014856"/>
              <a:gd name="connsiteX16" fmla="*/ 693207 w 3014426"/>
              <a:gd name="connsiteY16" fmla="*/ 1805511 h 3014856"/>
              <a:gd name="connsiteX17" fmla="*/ 699531 w 3014426"/>
              <a:gd name="connsiteY17" fmla="*/ 1780617 h 3014856"/>
              <a:gd name="connsiteX18" fmla="*/ 693167 w 3014426"/>
              <a:gd name="connsiteY18" fmla="*/ 1744689 h 3014856"/>
              <a:gd name="connsiteX19" fmla="*/ 684843 w 3014426"/>
              <a:gd name="connsiteY19" fmla="*/ 1681001 h 3014856"/>
              <a:gd name="connsiteX20" fmla="*/ 682882 w 3014426"/>
              <a:gd name="connsiteY20" fmla="*/ 1653240 h 3014856"/>
              <a:gd name="connsiteX21" fmla="*/ 639978 w 3014426"/>
              <a:gd name="connsiteY21" fmla="*/ 1651753 h 3014856"/>
              <a:gd name="connsiteX22" fmla="*/ 572093 w 3014426"/>
              <a:gd name="connsiteY22" fmla="*/ 1642162 h 3014856"/>
              <a:gd name="connsiteX23" fmla="*/ 447362 w 3014426"/>
              <a:gd name="connsiteY23" fmla="*/ 1518188 h 3014856"/>
              <a:gd name="connsiteX24" fmla="*/ 439484 w 3014426"/>
              <a:gd name="connsiteY24" fmla="*/ 1457868 h 3014856"/>
              <a:gd name="connsiteX25" fmla="*/ 447362 w 3014426"/>
              <a:gd name="connsiteY25" fmla="*/ 1397547 h 3014856"/>
              <a:gd name="connsiteX26" fmla="*/ 495330 w 3014426"/>
              <a:gd name="connsiteY26" fmla="*/ 1321147 h 3014856"/>
              <a:gd name="connsiteX27" fmla="*/ 619839 w 3014426"/>
              <a:gd name="connsiteY27" fmla="*/ 1264028 h 3014856"/>
              <a:gd name="connsiteX28" fmla="*/ 646776 w 3014426"/>
              <a:gd name="connsiteY28" fmla="*/ 1261715 h 3014856"/>
              <a:gd name="connsiteX29" fmla="*/ 593499 w 3014426"/>
              <a:gd name="connsiteY29" fmla="*/ 1164399 h 3014856"/>
              <a:gd name="connsiteX30" fmla="*/ 522402 w 3014426"/>
              <a:gd name="connsiteY30" fmla="*/ 1031991 h 3014856"/>
              <a:gd name="connsiteX31" fmla="*/ 491144 w 3014426"/>
              <a:gd name="connsiteY31" fmla="*/ 644368 h 3014856"/>
              <a:gd name="connsiteX32" fmla="*/ 692341 w 3014426"/>
              <a:gd name="connsiteY32" fmla="*/ 377224 h 3014856"/>
              <a:gd name="connsiteX33" fmla="*/ 807354 w 3014426"/>
              <a:gd name="connsiteY33" fmla="*/ 319150 h 3014856"/>
              <a:gd name="connsiteX34" fmla="*/ 944349 w 3014426"/>
              <a:gd name="connsiteY34" fmla="*/ 225389 h 3014856"/>
              <a:gd name="connsiteX35" fmla="*/ 1214389 w 3014426"/>
              <a:gd name="connsiteY35" fmla="*/ 62741 h 3014856"/>
              <a:gd name="connsiteX36" fmla="*/ 1550415 w 3014426"/>
              <a:gd name="connsiteY36" fmla="*/ 0 h 3014856"/>
              <a:gd name="connsiteX37" fmla="*/ 1883368 w 3014426"/>
              <a:gd name="connsiteY37" fmla="*/ 62728 h 3014856"/>
              <a:gd name="connsiteX38" fmla="*/ 2256799 w 3014426"/>
              <a:gd name="connsiteY38" fmla="*/ 247266 h 3014856"/>
              <a:gd name="connsiteX39" fmla="*/ 2418975 w 3014426"/>
              <a:gd name="connsiteY39" fmla="*/ 388914 h 3014856"/>
              <a:gd name="connsiteX40" fmla="*/ 2507387 w 3014426"/>
              <a:gd name="connsiteY40" fmla="*/ 971288 h 3014856"/>
              <a:gd name="connsiteX41" fmla="*/ 2430539 w 3014426"/>
              <a:gd name="connsiteY41" fmla="*/ 1132787 h 3014856"/>
              <a:gd name="connsiteX42" fmla="*/ 2365949 w 3014426"/>
              <a:gd name="connsiteY42" fmla="*/ 1262355 h 3014856"/>
              <a:gd name="connsiteX43" fmla="*/ 2393800 w 3014426"/>
              <a:gd name="connsiteY43" fmla="*/ 1264207 h 3014856"/>
              <a:gd name="connsiteX44" fmla="*/ 2566309 w 3014426"/>
              <a:gd name="connsiteY44" fmla="*/ 1392355 h 3014856"/>
              <a:gd name="connsiteX45" fmla="*/ 2576016 w 3014426"/>
              <a:gd name="connsiteY45" fmla="*/ 1481770 h 3014856"/>
              <a:gd name="connsiteX46" fmla="*/ 2518653 w 3014426"/>
              <a:gd name="connsiteY46" fmla="*/ 1596380 h 3014856"/>
              <a:gd name="connsiteX47" fmla="*/ 2365977 w 3014426"/>
              <a:gd name="connsiteY47" fmla="*/ 1652499 h 3014856"/>
              <a:gd name="connsiteX48" fmla="*/ 2332854 w 3014426"/>
              <a:gd name="connsiteY48" fmla="*/ 1652499 h 3014856"/>
              <a:gd name="connsiteX49" fmla="*/ 2330953 w 3014426"/>
              <a:gd name="connsiteY49" fmla="*/ 1679109 h 3014856"/>
              <a:gd name="connsiteX50" fmla="*/ 2322650 w 3014426"/>
              <a:gd name="connsiteY50" fmla="*/ 1743353 h 3014856"/>
              <a:gd name="connsiteX51" fmla="*/ 2316247 w 3014426"/>
              <a:gd name="connsiteY51" fmla="*/ 1780987 h 3014856"/>
              <a:gd name="connsiteX52" fmla="*/ 2322524 w 3014426"/>
              <a:gd name="connsiteY52" fmla="*/ 1805696 h 3014856"/>
              <a:gd name="connsiteX53" fmla="*/ 2315793 w 3014426"/>
              <a:gd name="connsiteY53" fmla="*/ 2006789 h 3014856"/>
              <a:gd name="connsiteX54" fmla="*/ 2144923 w 3014426"/>
              <a:gd name="connsiteY54" fmla="*/ 2200658 h 3014856"/>
              <a:gd name="connsiteX55" fmla="*/ 2062958 w 3014426"/>
              <a:gd name="connsiteY55" fmla="*/ 2228929 h 3014856"/>
              <a:gd name="connsiteX56" fmla="*/ 2031411 w 3014426"/>
              <a:gd name="connsiteY56" fmla="*/ 2244449 h 3014856"/>
              <a:gd name="connsiteX57" fmla="*/ 1930399 w 3014426"/>
              <a:gd name="connsiteY57" fmla="*/ 2314294 h 3014856"/>
              <a:gd name="connsiteX58" fmla="*/ 1896804 w 3014426"/>
              <a:gd name="connsiteY58" fmla="*/ 2334468 h 3014856"/>
              <a:gd name="connsiteX59" fmla="*/ 1897705 w 3014426"/>
              <a:gd name="connsiteY59" fmla="*/ 2444330 h 3014856"/>
              <a:gd name="connsiteX60" fmla="*/ 1906048 w 3014426"/>
              <a:gd name="connsiteY60" fmla="*/ 2569317 h 3014856"/>
              <a:gd name="connsiteX61" fmla="*/ 1953422 w 3014426"/>
              <a:gd name="connsiteY61" fmla="*/ 2616693 h 3014856"/>
              <a:gd name="connsiteX62" fmla="*/ 1968547 w 3014426"/>
              <a:gd name="connsiteY62" fmla="*/ 2624137 h 3014856"/>
              <a:gd name="connsiteX63" fmla="*/ 2347148 w 3014426"/>
              <a:gd name="connsiteY63" fmla="*/ 2625861 h 3014856"/>
              <a:gd name="connsiteX64" fmla="*/ 2785433 w 3014426"/>
              <a:gd name="connsiteY64" fmla="*/ 2644136 h 3014856"/>
              <a:gd name="connsiteX65" fmla="*/ 3014382 w 3014426"/>
              <a:gd name="connsiteY65" fmla="*/ 2952784 h 3014856"/>
              <a:gd name="connsiteX66" fmla="*/ 3006448 w 3014426"/>
              <a:gd name="connsiteY66" fmla="*/ 2994172 h 3014856"/>
              <a:gd name="connsiteX67" fmla="*/ 2987743 w 3014426"/>
              <a:gd name="connsiteY67" fmla="*/ 3009930 h 3014856"/>
              <a:gd name="connsiteX68" fmla="*/ 1507382 w 3014426"/>
              <a:gd name="connsiteY68" fmla="*/ 3014850 h 3014856"/>
              <a:gd name="connsiteX69" fmla="*/ 27438 w 3014426"/>
              <a:gd name="connsiteY69" fmla="*/ 3009805 h 3014856"/>
              <a:gd name="connsiteX70" fmla="*/ 2912767 w 3014426"/>
              <a:gd name="connsiteY70" fmla="*/ 2912947 h 3014856"/>
              <a:gd name="connsiteX71" fmla="*/ 2889388 w 3014426"/>
              <a:gd name="connsiteY71" fmla="*/ 2850700 h 3014856"/>
              <a:gd name="connsiteX72" fmla="*/ 2780722 w 3014426"/>
              <a:gd name="connsiteY72" fmla="*/ 2747343 h 3014856"/>
              <a:gd name="connsiteX73" fmla="*/ 2339546 w 3014426"/>
              <a:gd name="connsiteY73" fmla="*/ 2723096 h 3014856"/>
              <a:gd name="connsiteX74" fmla="*/ 1959425 w 3014426"/>
              <a:gd name="connsiteY74" fmla="*/ 2721424 h 3014856"/>
              <a:gd name="connsiteX75" fmla="*/ 1938138 w 3014426"/>
              <a:gd name="connsiteY75" fmla="*/ 2714299 h 3014856"/>
              <a:gd name="connsiteX76" fmla="*/ 1902526 w 3014426"/>
              <a:gd name="connsiteY76" fmla="*/ 2699449 h 3014856"/>
              <a:gd name="connsiteX77" fmla="*/ 1888200 w 3014426"/>
              <a:gd name="connsiteY77" fmla="*/ 2691724 h 3014856"/>
              <a:gd name="connsiteX78" fmla="*/ 1867555 w 3014426"/>
              <a:gd name="connsiteY78" fmla="*/ 2709936 h 3014856"/>
              <a:gd name="connsiteX79" fmla="*/ 1612673 w 3014426"/>
              <a:gd name="connsiteY79" fmla="*/ 2838500 h 3014856"/>
              <a:gd name="connsiteX80" fmla="*/ 1445134 w 3014426"/>
              <a:gd name="connsiteY80" fmla="*/ 2844796 h 3014856"/>
              <a:gd name="connsiteX81" fmla="*/ 1152892 w 3014426"/>
              <a:gd name="connsiteY81" fmla="*/ 2713906 h 3014856"/>
              <a:gd name="connsiteX82" fmla="*/ 1127887 w 3014426"/>
              <a:gd name="connsiteY82" fmla="*/ 2692098 h 3014856"/>
              <a:gd name="connsiteX83" fmla="*/ 1108661 w 3014426"/>
              <a:gd name="connsiteY83" fmla="*/ 2701564 h 3014856"/>
              <a:gd name="connsiteX84" fmla="*/ 676138 w 3014426"/>
              <a:gd name="connsiteY84" fmla="*/ 2722987 h 3014856"/>
              <a:gd name="connsiteX85" fmla="*/ 234962 w 3014426"/>
              <a:gd name="connsiteY85" fmla="*/ 2747342 h 3014856"/>
              <a:gd name="connsiteX86" fmla="*/ 126296 w 3014426"/>
              <a:gd name="connsiteY86" fmla="*/ 2850699 h 3014856"/>
              <a:gd name="connsiteX87" fmla="*/ 102917 w 3014426"/>
              <a:gd name="connsiteY87" fmla="*/ 2912946 h 3014856"/>
              <a:gd name="connsiteX88" fmla="*/ 1507842 w 3014426"/>
              <a:gd name="connsiteY88" fmla="*/ 2917604 h 3014856"/>
              <a:gd name="connsiteX89" fmla="*/ 2912767 w 3014426"/>
              <a:gd name="connsiteY89" fmla="*/ 2912946 h 3014856"/>
              <a:gd name="connsiteX90" fmla="*/ 1595948 w 3014426"/>
              <a:gd name="connsiteY90" fmla="*/ 2742768 h 3014856"/>
              <a:gd name="connsiteX91" fmla="*/ 1761762 w 3014426"/>
              <a:gd name="connsiteY91" fmla="*/ 2670500 h 3014856"/>
              <a:gd name="connsiteX92" fmla="*/ 1819939 w 3014426"/>
              <a:gd name="connsiteY92" fmla="*/ 2616601 h 3014856"/>
              <a:gd name="connsiteX93" fmla="*/ 1810071 w 3014426"/>
              <a:gd name="connsiteY93" fmla="*/ 2589164 h 3014856"/>
              <a:gd name="connsiteX94" fmla="*/ 1800460 w 3014426"/>
              <a:gd name="connsiteY94" fmla="*/ 2472841 h 3014856"/>
              <a:gd name="connsiteX95" fmla="*/ 1797678 w 3014426"/>
              <a:gd name="connsiteY95" fmla="*/ 2379327 h 3014856"/>
              <a:gd name="connsiteX96" fmla="*/ 1768993 w 3014426"/>
              <a:gd name="connsiteY96" fmla="*/ 2388412 h 3014856"/>
              <a:gd name="connsiteX97" fmla="*/ 1247423 w 3014426"/>
              <a:gd name="connsiteY97" fmla="*/ 2388482 h 3014856"/>
              <a:gd name="connsiteX98" fmla="*/ 1218214 w 3014426"/>
              <a:gd name="connsiteY98" fmla="*/ 2379330 h 3014856"/>
              <a:gd name="connsiteX99" fmla="*/ 1215857 w 3014426"/>
              <a:gd name="connsiteY99" fmla="*/ 2462201 h 3014856"/>
              <a:gd name="connsiteX100" fmla="*/ 1200305 w 3014426"/>
              <a:gd name="connsiteY100" fmla="*/ 2603779 h 3014856"/>
              <a:gd name="connsiteX101" fmla="*/ 1193781 w 3014426"/>
              <a:gd name="connsiteY101" fmla="*/ 2619911 h 3014856"/>
              <a:gd name="connsiteX102" fmla="*/ 1211346 w 3014426"/>
              <a:gd name="connsiteY102" fmla="*/ 2635711 h 3014856"/>
              <a:gd name="connsiteX103" fmla="*/ 1419912 w 3014426"/>
              <a:gd name="connsiteY103" fmla="*/ 2742910 h 3014856"/>
              <a:gd name="connsiteX104" fmla="*/ 1595948 w 3014426"/>
              <a:gd name="connsiteY104" fmla="*/ 2742771 h 3014856"/>
              <a:gd name="connsiteX105" fmla="*/ 1614276 w 3014426"/>
              <a:gd name="connsiteY105" fmla="*/ 2326085 h 3014856"/>
              <a:gd name="connsiteX106" fmla="*/ 1976150 w 3014426"/>
              <a:gd name="connsiteY106" fmla="*/ 2163403 h 3014856"/>
              <a:gd name="connsiteX107" fmla="*/ 2030457 w 3014426"/>
              <a:gd name="connsiteY107" fmla="*/ 2136226 h 3014856"/>
              <a:gd name="connsiteX108" fmla="*/ 2213269 w 3014426"/>
              <a:gd name="connsiteY108" fmla="*/ 2000708 h 3014856"/>
              <a:gd name="connsiteX109" fmla="*/ 2235865 w 3014426"/>
              <a:gd name="connsiteY109" fmla="*/ 1895789 h 3014856"/>
              <a:gd name="connsiteX110" fmla="*/ 2213312 w 3014426"/>
              <a:gd name="connsiteY110" fmla="*/ 1790634 h 3014856"/>
              <a:gd name="connsiteX111" fmla="*/ 2016311 w 3014426"/>
              <a:gd name="connsiteY111" fmla="*/ 1653663 h 3014856"/>
              <a:gd name="connsiteX112" fmla="*/ 1994396 w 3014426"/>
              <a:gd name="connsiteY112" fmla="*/ 1651626 h 3014856"/>
              <a:gd name="connsiteX113" fmla="*/ 1994396 w 3014426"/>
              <a:gd name="connsiteY113" fmla="*/ 1602968 h 3014856"/>
              <a:gd name="connsiteX114" fmla="*/ 1994396 w 3014426"/>
              <a:gd name="connsiteY114" fmla="*/ 1554310 h 3014856"/>
              <a:gd name="connsiteX115" fmla="*/ 2018955 w 3014426"/>
              <a:gd name="connsiteY115" fmla="*/ 1556358 h 3014856"/>
              <a:gd name="connsiteX116" fmla="*/ 2208880 w 3014426"/>
              <a:gd name="connsiteY116" fmla="*/ 1631806 h 3014856"/>
              <a:gd name="connsiteX117" fmla="*/ 2236067 w 3014426"/>
              <a:gd name="connsiteY117" fmla="*/ 1652499 h 3014856"/>
              <a:gd name="connsiteX118" fmla="*/ 2237674 w 3014426"/>
              <a:gd name="connsiteY118" fmla="*/ 1485999 h 3014856"/>
              <a:gd name="connsiteX119" fmla="*/ 2237674 w 3014426"/>
              <a:gd name="connsiteY119" fmla="*/ 1319497 h 3014856"/>
              <a:gd name="connsiteX120" fmla="*/ 2177959 w 3014426"/>
              <a:gd name="connsiteY120" fmla="*/ 1140071 h 3014856"/>
              <a:gd name="connsiteX121" fmla="*/ 2117350 w 3014426"/>
              <a:gd name="connsiteY121" fmla="*/ 959588 h 3014856"/>
              <a:gd name="connsiteX122" fmla="*/ 2080514 w 3014426"/>
              <a:gd name="connsiteY122" fmla="*/ 989581 h 3014856"/>
              <a:gd name="connsiteX123" fmla="*/ 1855405 w 3014426"/>
              <a:gd name="connsiteY123" fmla="*/ 1138553 h 3014856"/>
              <a:gd name="connsiteX124" fmla="*/ 1072807 w 3014426"/>
              <a:gd name="connsiteY124" fmla="*/ 1092380 h 3014856"/>
              <a:gd name="connsiteX125" fmla="*/ 935189 w 3014426"/>
              <a:gd name="connsiteY125" fmla="*/ 989505 h 3014856"/>
              <a:gd name="connsiteX126" fmla="*/ 898354 w 3014426"/>
              <a:gd name="connsiteY126" fmla="*/ 959570 h 3014856"/>
              <a:gd name="connsiteX127" fmla="*/ 837726 w 3014426"/>
              <a:gd name="connsiteY127" fmla="*/ 1140071 h 3014856"/>
              <a:gd name="connsiteX128" fmla="*/ 778011 w 3014426"/>
              <a:gd name="connsiteY128" fmla="*/ 1319497 h 3014856"/>
              <a:gd name="connsiteX129" fmla="*/ 778011 w 3014426"/>
              <a:gd name="connsiteY129" fmla="*/ 1485999 h 3014856"/>
              <a:gd name="connsiteX130" fmla="*/ 779964 w 3014426"/>
              <a:gd name="connsiteY130" fmla="*/ 1652499 h 3014856"/>
              <a:gd name="connsiteX131" fmla="*/ 797450 w 3014426"/>
              <a:gd name="connsiteY131" fmla="*/ 1639298 h 3014856"/>
              <a:gd name="connsiteX132" fmla="*/ 996730 w 3014426"/>
              <a:gd name="connsiteY132" fmla="*/ 1556358 h 3014856"/>
              <a:gd name="connsiteX133" fmla="*/ 1021288 w 3014426"/>
              <a:gd name="connsiteY133" fmla="*/ 1554310 h 3014856"/>
              <a:gd name="connsiteX134" fmla="*/ 1021288 w 3014426"/>
              <a:gd name="connsiteY134" fmla="*/ 1602968 h 3014856"/>
              <a:gd name="connsiteX135" fmla="*/ 1021288 w 3014426"/>
              <a:gd name="connsiteY135" fmla="*/ 1651626 h 3014856"/>
              <a:gd name="connsiteX136" fmla="*/ 999373 w 3014426"/>
              <a:gd name="connsiteY136" fmla="*/ 1653663 h 3014856"/>
              <a:gd name="connsiteX137" fmla="*/ 802372 w 3014426"/>
              <a:gd name="connsiteY137" fmla="*/ 1790634 h 3014856"/>
              <a:gd name="connsiteX138" fmla="*/ 779819 w 3014426"/>
              <a:gd name="connsiteY138" fmla="*/ 1895789 h 3014856"/>
              <a:gd name="connsiteX139" fmla="*/ 802372 w 3014426"/>
              <a:gd name="connsiteY139" fmla="*/ 2000944 h 3014856"/>
              <a:gd name="connsiteX140" fmla="*/ 992399 w 3014426"/>
              <a:gd name="connsiteY140" fmla="*/ 2137504 h 3014856"/>
              <a:gd name="connsiteX141" fmla="*/ 1039534 w 3014426"/>
              <a:gd name="connsiteY141" fmla="*/ 2163403 h 3014856"/>
              <a:gd name="connsiteX142" fmla="*/ 1433339 w 3014426"/>
              <a:gd name="connsiteY142" fmla="*/ 2330350 h 3014856"/>
              <a:gd name="connsiteX143" fmla="*/ 1614276 w 3014426"/>
              <a:gd name="connsiteY143" fmla="*/ 2326085 h 3014856"/>
              <a:gd name="connsiteX144" fmla="*/ 1264565 w 3014426"/>
              <a:gd name="connsiteY144" fmla="*/ 1944447 h 3014856"/>
              <a:gd name="connsiteX145" fmla="*/ 1264565 w 3014426"/>
              <a:gd name="connsiteY145" fmla="*/ 1895789 h 3014856"/>
              <a:gd name="connsiteX146" fmla="*/ 1507842 w 3014426"/>
              <a:gd name="connsiteY146" fmla="*/ 1895789 h 3014856"/>
              <a:gd name="connsiteX147" fmla="*/ 1751119 w 3014426"/>
              <a:gd name="connsiteY147" fmla="*/ 1895789 h 3014856"/>
              <a:gd name="connsiteX148" fmla="*/ 1751119 w 3014426"/>
              <a:gd name="connsiteY148" fmla="*/ 1944447 h 3014856"/>
              <a:gd name="connsiteX149" fmla="*/ 1751119 w 3014426"/>
              <a:gd name="connsiteY149" fmla="*/ 1993105 h 3014856"/>
              <a:gd name="connsiteX150" fmla="*/ 1507842 w 3014426"/>
              <a:gd name="connsiteY150" fmla="*/ 1993105 h 3014856"/>
              <a:gd name="connsiteX151" fmla="*/ 1264565 w 3014426"/>
              <a:gd name="connsiteY151" fmla="*/ 1993105 h 3014856"/>
              <a:gd name="connsiteX152" fmla="*/ 1021288 w 3014426"/>
              <a:gd name="connsiteY152" fmla="*/ 1409210 h 3014856"/>
              <a:gd name="connsiteX153" fmla="*/ 1021288 w 3014426"/>
              <a:gd name="connsiteY153" fmla="*/ 1360552 h 3014856"/>
              <a:gd name="connsiteX154" fmla="*/ 1167254 w 3014426"/>
              <a:gd name="connsiteY154" fmla="*/ 1360552 h 3014856"/>
              <a:gd name="connsiteX155" fmla="*/ 1313220 w 3014426"/>
              <a:gd name="connsiteY155" fmla="*/ 1360552 h 3014856"/>
              <a:gd name="connsiteX156" fmla="*/ 1313220 w 3014426"/>
              <a:gd name="connsiteY156" fmla="*/ 1409210 h 3014856"/>
              <a:gd name="connsiteX157" fmla="*/ 1313220 w 3014426"/>
              <a:gd name="connsiteY157" fmla="*/ 1457868 h 3014856"/>
              <a:gd name="connsiteX158" fmla="*/ 1167254 w 3014426"/>
              <a:gd name="connsiteY158" fmla="*/ 1457868 h 3014856"/>
              <a:gd name="connsiteX159" fmla="*/ 1021288 w 3014426"/>
              <a:gd name="connsiteY159" fmla="*/ 1457868 h 3014856"/>
              <a:gd name="connsiteX160" fmla="*/ 1702464 w 3014426"/>
              <a:gd name="connsiteY160" fmla="*/ 1409210 h 3014856"/>
              <a:gd name="connsiteX161" fmla="*/ 1702464 w 3014426"/>
              <a:gd name="connsiteY161" fmla="*/ 1360552 h 3014856"/>
              <a:gd name="connsiteX162" fmla="*/ 1848430 w 3014426"/>
              <a:gd name="connsiteY162" fmla="*/ 1360552 h 3014856"/>
              <a:gd name="connsiteX163" fmla="*/ 1994396 w 3014426"/>
              <a:gd name="connsiteY163" fmla="*/ 1360552 h 3014856"/>
              <a:gd name="connsiteX164" fmla="*/ 1994396 w 3014426"/>
              <a:gd name="connsiteY164" fmla="*/ 1409210 h 3014856"/>
              <a:gd name="connsiteX165" fmla="*/ 1994396 w 3014426"/>
              <a:gd name="connsiteY165" fmla="*/ 1457868 h 3014856"/>
              <a:gd name="connsiteX166" fmla="*/ 1848430 w 3014426"/>
              <a:gd name="connsiteY166" fmla="*/ 1457868 h 3014856"/>
              <a:gd name="connsiteX167" fmla="*/ 1702464 w 3014426"/>
              <a:gd name="connsiteY167" fmla="*/ 1457868 h 3014856"/>
              <a:gd name="connsiteX168" fmla="*/ 680700 w 3014426"/>
              <a:gd name="connsiteY168" fmla="*/ 1457555 h 3014856"/>
              <a:gd name="connsiteX169" fmla="*/ 680700 w 3014426"/>
              <a:gd name="connsiteY169" fmla="*/ 1359927 h 3014856"/>
              <a:gd name="connsiteX170" fmla="*/ 643448 w 3014426"/>
              <a:gd name="connsiteY170" fmla="*/ 1361028 h 3014856"/>
              <a:gd name="connsiteX171" fmla="*/ 591071 w 3014426"/>
              <a:gd name="connsiteY171" fmla="*/ 1369545 h 3014856"/>
              <a:gd name="connsiteX172" fmla="*/ 551504 w 3014426"/>
              <a:gd name="connsiteY172" fmla="*/ 1511618 h 3014856"/>
              <a:gd name="connsiteX173" fmla="*/ 602840 w 3014426"/>
              <a:gd name="connsiteY173" fmla="*/ 1550871 h 3014856"/>
              <a:gd name="connsiteX174" fmla="*/ 648009 w 3014426"/>
              <a:gd name="connsiteY174" fmla="*/ 1554981 h 3014856"/>
              <a:gd name="connsiteX175" fmla="*/ 680700 w 3014426"/>
              <a:gd name="connsiteY175" fmla="*/ 1555188 h 3014856"/>
              <a:gd name="connsiteX176" fmla="*/ 2424692 w 3014426"/>
              <a:gd name="connsiteY176" fmla="*/ 1545984 h 3014856"/>
              <a:gd name="connsiteX177" fmla="*/ 2471825 w 3014426"/>
              <a:gd name="connsiteY177" fmla="*/ 1498923 h 3014856"/>
              <a:gd name="connsiteX178" fmla="*/ 2471987 w 3014426"/>
              <a:gd name="connsiteY178" fmla="*/ 1416892 h 3014856"/>
              <a:gd name="connsiteX179" fmla="*/ 2424613 w 3014426"/>
              <a:gd name="connsiteY179" fmla="*/ 1369544 h 3014856"/>
              <a:gd name="connsiteX180" fmla="*/ 2372236 w 3014426"/>
              <a:gd name="connsiteY180" fmla="*/ 1361027 h 3014856"/>
              <a:gd name="connsiteX181" fmla="*/ 2334984 w 3014426"/>
              <a:gd name="connsiteY181" fmla="*/ 1359926 h 3014856"/>
              <a:gd name="connsiteX182" fmla="*/ 2334984 w 3014426"/>
              <a:gd name="connsiteY182" fmla="*/ 1457868 h 3014856"/>
              <a:gd name="connsiteX183" fmla="*/ 2334984 w 3014426"/>
              <a:gd name="connsiteY183" fmla="*/ 1555808 h 3014856"/>
              <a:gd name="connsiteX184" fmla="*/ 2372236 w 3014426"/>
              <a:gd name="connsiteY184" fmla="*/ 1554587 h 3014856"/>
              <a:gd name="connsiteX185" fmla="*/ 2424692 w 3014426"/>
              <a:gd name="connsiteY185" fmla="*/ 1545984 h 3014856"/>
              <a:gd name="connsiteX186" fmla="*/ 837815 w 3014426"/>
              <a:gd name="connsiteY186" fmla="*/ 844228 h 3014856"/>
              <a:gd name="connsiteX187" fmla="*/ 903431 w 3014426"/>
              <a:gd name="connsiteY187" fmla="*/ 835170 h 3014856"/>
              <a:gd name="connsiteX188" fmla="*/ 981755 w 3014426"/>
              <a:gd name="connsiteY188" fmla="*/ 901294 h 3014856"/>
              <a:gd name="connsiteX189" fmla="*/ 1178900 w 3014426"/>
              <a:gd name="connsiteY189" fmla="*/ 1039588 h 3014856"/>
              <a:gd name="connsiteX190" fmla="*/ 1809145 w 3014426"/>
              <a:gd name="connsiteY190" fmla="*/ 1053331 h 3014856"/>
              <a:gd name="connsiteX191" fmla="*/ 1935674 w 3014426"/>
              <a:gd name="connsiteY191" fmla="*/ 981417 h 3014856"/>
              <a:gd name="connsiteX192" fmla="*/ 2036112 w 3014426"/>
              <a:gd name="connsiteY192" fmla="*/ 899306 h 3014856"/>
              <a:gd name="connsiteX193" fmla="*/ 2119935 w 3014426"/>
              <a:gd name="connsiteY193" fmla="*/ 830637 h 3014856"/>
              <a:gd name="connsiteX194" fmla="*/ 2178164 w 3014426"/>
              <a:gd name="connsiteY194" fmla="*/ 844750 h 3014856"/>
              <a:gd name="connsiteX195" fmla="*/ 2239551 w 3014426"/>
              <a:gd name="connsiteY195" fmla="*/ 1017666 h 3014856"/>
              <a:gd name="connsiteX196" fmla="*/ 2295529 w 3014426"/>
              <a:gd name="connsiteY196" fmla="*/ 1181126 h 3014856"/>
              <a:gd name="connsiteX197" fmla="*/ 2426087 w 3014426"/>
              <a:gd name="connsiteY197" fmla="*/ 911377 h 3014856"/>
              <a:gd name="connsiteX198" fmla="*/ 2361347 w 3014426"/>
              <a:gd name="connsiteY198" fmla="*/ 474066 h 3014856"/>
              <a:gd name="connsiteX199" fmla="*/ 2233112 w 3014426"/>
              <a:gd name="connsiteY199" fmla="*/ 347295 h 3014856"/>
              <a:gd name="connsiteX200" fmla="*/ 2029367 w 3014426"/>
              <a:gd name="connsiteY200" fmla="*/ 240785 h 3014856"/>
              <a:gd name="connsiteX201" fmla="*/ 1808897 w 3014426"/>
              <a:gd name="connsiteY201" fmla="*/ 138858 h 3014856"/>
              <a:gd name="connsiteX202" fmla="*/ 1657777 w 3014426"/>
              <a:gd name="connsiteY202" fmla="*/ 102465 h 3014856"/>
              <a:gd name="connsiteX203" fmla="*/ 1440013 w 3014426"/>
              <a:gd name="connsiteY203" fmla="*/ 102465 h 3014856"/>
              <a:gd name="connsiteX204" fmla="*/ 1051075 w 3014426"/>
              <a:gd name="connsiteY204" fmla="*/ 266345 h 3014856"/>
              <a:gd name="connsiteX205" fmla="*/ 1017095 w 3014426"/>
              <a:gd name="connsiteY205" fmla="*/ 291432 h 3014856"/>
              <a:gd name="connsiteX206" fmla="*/ 1051794 w 3014426"/>
              <a:gd name="connsiteY206" fmla="*/ 295301 h 3014856"/>
              <a:gd name="connsiteX207" fmla="*/ 1413336 w 3014426"/>
              <a:gd name="connsiteY207" fmla="*/ 468204 h 3014856"/>
              <a:gd name="connsiteX208" fmla="*/ 1444328 w 3014426"/>
              <a:gd name="connsiteY208" fmla="*/ 497952 h 3014856"/>
              <a:gd name="connsiteX209" fmla="*/ 1410072 w 3014426"/>
              <a:gd name="connsiteY209" fmla="*/ 532308 h 3014856"/>
              <a:gd name="connsiteX210" fmla="*/ 1375815 w 3014426"/>
              <a:gd name="connsiteY210" fmla="*/ 566664 h 3014856"/>
              <a:gd name="connsiteX211" fmla="*/ 1351360 w 3014426"/>
              <a:gd name="connsiteY211" fmla="*/ 542991 h 3014856"/>
              <a:gd name="connsiteX212" fmla="*/ 1148521 w 3014426"/>
              <a:gd name="connsiteY212" fmla="*/ 416565 h 3014856"/>
              <a:gd name="connsiteX213" fmla="*/ 789121 w 3014426"/>
              <a:gd name="connsiteY213" fmla="*/ 432773 h 3014856"/>
              <a:gd name="connsiteX214" fmla="*/ 593202 w 3014426"/>
              <a:gd name="connsiteY214" fmla="*/ 953980 h 3014856"/>
              <a:gd name="connsiteX215" fmla="*/ 660959 w 3014426"/>
              <a:gd name="connsiteY215" fmla="*/ 1085095 h 3014856"/>
              <a:gd name="connsiteX216" fmla="*/ 718522 w 3014426"/>
              <a:gd name="connsiteY216" fmla="*/ 1190819 h 3014856"/>
              <a:gd name="connsiteX217" fmla="*/ 774874 w 3014426"/>
              <a:gd name="connsiteY217" fmla="*/ 1021951 h 3014856"/>
              <a:gd name="connsiteX218" fmla="*/ 837815 w 3014426"/>
              <a:gd name="connsiteY218" fmla="*/ 844228 h 301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3014426" h="3014856">
                <a:moveTo>
                  <a:pt x="27439" y="3009806"/>
                </a:moveTo>
                <a:cubicBezTo>
                  <a:pt x="2698" y="2997614"/>
                  <a:pt x="-4186" y="2974643"/>
                  <a:pt x="2298" y="2925914"/>
                </a:cubicBezTo>
                <a:cubicBezTo>
                  <a:pt x="7919" y="2883677"/>
                  <a:pt x="16850" y="2854457"/>
                  <a:pt x="35978" y="2815727"/>
                </a:cubicBezTo>
                <a:cubicBezTo>
                  <a:pt x="82883" y="2720754"/>
                  <a:pt x="160339" y="2660172"/>
                  <a:pt x="270170" y="2632558"/>
                </a:cubicBezTo>
                <a:cubicBezTo>
                  <a:pt x="287738" y="2628140"/>
                  <a:pt x="332030" y="2627396"/>
                  <a:pt x="668536" y="2625863"/>
                </a:cubicBezTo>
                <a:lnTo>
                  <a:pt x="1047136" y="2624138"/>
                </a:lnTo>
                <a:lnTo>
                  <a:pt x="1062341" y="2616607"/>
                </a:lnTo>
                <a:cubicBezTo>
                  <a:pt x="1081726" y="2607006"/>
                  <a:pt x="1099948" y="2588784"/>
                  <a:pt x="1109548" y="2569397"/>
                </a:cubicBezTo>
                <a:lnTo>
                  <a:pt x="1117078" y="2554192"/>
                </a:lnTo>
                <a:lnTo>
                  <a:pt x="1117978" y="2444381"/>
                </a:lnTo>
                <a:lnTo>
                  <a:pt x="1118878" y="2334570"/>
                </a:lnTo>
                <a:lnTo>
                  <a:pt x="1096691" y="2321509"/>
                </a:lnTo>
                <a:cubicBezTo>
                  <a:pt x="1063049" y="2301705"/>
                  <a:pt x="1022232" y="2273952"/>
                  <a:pt x="998197" y="2254540"/>
                </a:cubicBezTo>
                <a:cubicBezTo>
                  <a:pt x="972662" y="2233918"/>
                  <a:pt x="968823" y="2231758"/>
                  <a:pt x="952866" y="2229046"/>
                </a:cubicBezTo>
                <a:cubicBezTo>
                  <a:pt x="946176" y="2227907"/>
                  <a:pt x="929754" y="2223430"/>
                  <a:pt x="916374" y="2219094"/>
                </a:cubicBezTo>
                <a:cubicBezTo>
                  <a:pt x="829285" y="2190868"/>
                  <a:pt x="757520" y="2128845"/>
                  <a:pt x="716470" y="2046325"/>
                </a:cubicBezTo>
                <a:cubicBezTo>
                  <a:pt x="679370" y="1971745"/>
                  <a:pt x="671548" y="1890773"/>
                  <a:pt x="693207" y="1805511"/>
                </a:cubicBezTo>
                <a:lnTo>
                  <a:pt x="699531" y="1780617"/>
                </a:lnTo>
                <a:lnTo>
                  <a:pt x="693167" y="1744689"/>
                </a:lnTo>
                <a:cubicBezTo>
                  <a:pt x="689667" y="1724928"/>
                  <a:pt x="685921" y="1696268"/>
                  <a:pt x="684843" y="1681001"/>
                </a:cubicBezTo>
                <a:lnTo>
                  <a:pt x="682882" y="1653240"/>
                </a:lnTo>
                <a:lnTo>
                  <a:pt x="639978" y="1651753"/>
                </a:lnTo>
                <a:cubicBezTo>
                  <a:pt x="604465" y="1650523"/>
                  <a:pt x="592769" y="1648871"/>
                  <a:pt x="572093" y="1642162"/>
                </a:cubicBezTo>
                <a:cubicBezTo>
                  <a:pt x="513608" y="1623183"/>
                  <a:pt x="468665" y="1578514"/>
                  <a:pt x="447362" y="1518188"/>
                </a:cubicBezTo>
                <a:cubicBezTo>
                  <a:pt x="440495" y="1498745"/>
                  <a:pt x="439484" y="1491001"/>
                  <a:pt x="439484" y="1457868"/>
                </a:cubicBezTo>
                <a:cubicBezTo>
                  <a:pt x="439484" y="1424734"/>
                  <a:pt x="440496" y="1416990"/>
                  <a:pt x="447362" y="1397547"/>
                </a:cubicBezTo>
                <a:cubicBezTo>
                  <a:pt x="458409" y="1366262"/>
                  <a:pt x="472233" y="1344245"/>
                  <a:pt x="495330" y="1321147"/>
                </a:cubicBezTo>
                <a:cubicBezTo>
                  <a:pt x="529760" y="1286716"/>
                  <a:pt x="569858" y="1268321"/>
                  <a:pt x="619839" y="1264028"/>
                </a:cubicBezTo>
                <a:lnTo>
                  <a:pt x="646776" y="1261715"/>
                </a:lnTo>
                <a:lnTo>
                  <a:pt x="593499" y="1164399"/>
                </a:lnTo>
                <a:cubicBezTo>
                  <a:pt x="564196" y="1110876"/>
                  <a:pt x="532203" y="1051292"/>
                  <a:pt x="522402" y="1031991"/>
                </a:cubicBezTo>
                <a:cubicBezTo>
                  <a:pt x="461022" y="911108"/>
                  <a:pt x="449940" y="773691"/>
                  <a:pt x="491144" y="644368"/>
                </a:cubicBezTo>
                <a:cubicBezTo>
                  <a:pt x="525371" y="536941"/>
                  <a:pt x="597547" y="441109"/>
                  <a:pt x="692341" y="377224"/>
                </a:cubicBezTo>
                <a:cubicBezTo>
                  <a:pt x="720462" y="358273"/>
                  <a:pt x="781494" y="327456"/>
                  <a:pt x="807354" y="319150"/>
                </a:cubicBezTo>
                <a:cubicBezTo>
                  <a:pt x="826653" y="312952"/>
                  <a:pt x="827797" y="312169"/>
                  <a:pt x="944349" y="225389"/>
                </a:cubicBezTo>
                <a:cubicBezTo>
                  <a:pt x="1074958" y="128143"/>
                  <a:pt x="1125636" y="97618"/>
                  <a:pt x="1214389" y="62741"/>
                </a:cubicBezTo>
                <a:cubicBezTo>
                  <a:pt x="1328802" y="17779"/>
                  <a:pt x="1424194" y="-32"/>
                  <a:pt x="1550415" y="0"/>
                </a:cubicBezTo>
                <a:cubicBezTo>
                  <a:pt x="1674639" y="23"/>
                  <a:pt x="1769128" y="17833"/>
                  <a:pt x="1883368" y="62728"/>
                </a:cubicBezTo>
                <a:cubicBezTo>
                  <a:pt x="1925896" y="79442"/>
                  <a:pt x="2212748" y="221194"/>
                  <a:pt x="2256799" y="247266"/>
                </a:cubicBezTo>
                <a:cubicBezTo>
                  <a:pt x="2313305" y="280708"/>
                  <a:pt x="2380254" y="339183"/>
                  <a:pt x="2418975" y="388914"/>
                </a:cubicBezTo>
                <a:cubicBezTo>
                  <a:pt x="2549864" y="557017"/>
                  <a:pt x="2582895" y="774593"/>
                  <a:pt x="2507387" y="971288"/>
                </a:cubicBezTo>
                <a:cubicBezTo>
                  <a:pt x="2500645" y="988851"/>
                  <a:pt x="2466063" y="1061525"/>
                  <a:pt x="2430539" y="1132787"/>
                </a:cubicBezTo>
                <a:lnTo>
                  <a:pt x="2365949" y="1262355"/>
                </a:lnTo>
                <a:lnTo>
                  <a:pt x="2393800" y="1264207"/>
                </a:lnTo>
                <a:cubicBezTo>
                  <a:pt x="2473015" y="1269474"/>
                  <a:pt x="2540826" y="1319847"/>
                  <a:pt x="2566309" y="1392355"/>
                </a:cubicBezTo>
                <a:cubicBezTo>
                  <a:pt x="2576493" y="1421331"/>
                  <a:pt x="2580049" y="1454094"/>
                  <a:pt x="2576016" y="1481770"/>
                </a:cubicBezTo>
                <a:cubicBezTo>
                  <a:pt x="2569041" y="1529627"/>
                  <a:pt x="2552616" y="1562443"/>
                  <a:pt x="2518653" y="1596380"/>
                </a:cubicBezTo>
                <a:cubicBezTo>
                  <a:pt x="2480047" y="1634956"/>
                  <a:pt x="2432320" y="1652499"/>
                  <a:pt x="2365977" y="1652499"/>
                </a:cubicBezTo>
                <a:lnTo>
                  <a:pt x="2332854" y="1652499"/>
                </a:lnTo>
                <a:lnTo>
                  <a:pt x="2330953" y="1679109"/>
                </a:lnTo>
                <a:cubicBezTo>
                  <a:pt x="2329907" y="1693744"/>
                  <a:pt x="2326172" y="1722654"/>
                  <a:pt x="2322650" y="1743353"/>
                </a:cubicBezTo>
                <a:lnTo>
                  <a:pt x="2316247" y="1780987"/>
                </a:lnTo>
                <a:lnTo>
                  <a:pt x="2322524" y="1805696"/>
                </a:lnTo>
                <a:cubicBezTo>
                  <a:pt x="2340419" y="1876144"/>
                  <a:pt x="2338234" y="1941439"/>
                  <a:pt x="2315793" y="2006789"/>
                </a:cubicBezTo>
                <a:cubicBezTo>
                  <a:pt x="2287003" y="2090630"/>
                  <a:pt x="2225468" y="2160446"/>
                  <a:pt x="2144923" y="2200658"/>
                </a:cubicBezTo>
                <a:cubicBezTo>
                  <a:pt x="2119708" y="2213247"/>
                  <a:pt x="2082921" y="2225935"/>
                  <a:pt x="2062958" y="2228929"/>
                </a:cubicBezTo>
                <a:cubicBezTo>
                  <a:pt x="2052739" y="2230462"/>
                  <a:pt x="2043740" y="2234889"/>
                  <a:pt x="2031411" y="2244449"/>
                </a:cubicBezTo>
                <a:cubicBezTo>
                  <a:pt x="1996062" y="2271860"/>
                  <a:pt x="1963036" y="2294696"/>
                  <a:pt x="1930399" y="2314294"/>
                </a:cubicBezTo>
                <a:lnTo>
                  <a:pt x="1896804" y="2334468"/>
                </a:lnTo>
                <a:lnTo>
                  <a:pt x="1897705" y="2444330"/>
                </a:lnTo>
                <a:cubicBezTo>
                  <a:pt x="1898603" y="2553880"/>
                  <a:pt x="1898626" y="2554233"/>
                  <a:pt x="1906048" y="2569317"/>
                </a:cubicBezTo>
                <a:cubicBezTo>
                  <a:pt x="1915542" y="2588610"/>
                  <a:pt x="1934130" y="2607199"/>
                  <a:pt x="1953422" y="2616693"/>
                </a:cubicBezTo>
                <a:lnTo>
                  <a:pt x="1968547" y="2624137"/>
                </a:lnTo>
                <a:lnTo>
                  <a:pt x="2347148" y="2625861"/>
                </a:lnTo>
                <a:cubicBezTo>
                  <a:pt x="2757428" y="2627732"/>
                  <a:pt x="2734146" y="2626760"/>
                  <a:pt x="2785433" y="2644136"/>
                </a:cubicBezTo>
                <a:cubicBezTo>
                  <a:pt x="2917594" y="2688913"/>
                  <a:pt x="3013248" y="2817865"/>
                  <a:pt x="3014382" y="2952784"/>
                </a:cubicBezTo>
                <a:cubicBezTo>
                  <a:pt x="3014624" y="2981535"/>
                  <a:pt x="3014139" y="2984060"/>
                  <a:pt x="3006448" y="2994172"/>
                </a:cubicBezTo>
                <a:cubicBezTo>
                  <a:pt x="3001943" y="3000094"/>
                  <a:pt x="2993526" y="3007186"/>
                  <a:pt x="2987743" y="3009930"/>
                </a:cubicBezTo>
                <a:cubicBezTo>
                  <a:pt x="2978040" y="3014534"/>
                  <a:pt x="2863732" y="3014914"/>
                  <a:pt x="1507382" y="3014850"/>
                </a:cubicBezTo>
                <a:cubicBezTo>
                  <a:pt x="152694" y="3014781"/>
                  <a:pt x="36744" y="3014391"/>
                  <a:pt x="27438" y="3009805"/>
                </a:cubicBezTo>
                <a:close/>
                <a:moveTo>
                  <a:pt x="2912767" y="2912947"/>
                </a:moveTo>
                <a:cubicBezTo>
                  <a:pt x="2912767" y="2904066"/>
                  <a:pt x="2900111" y="2870370"/>
                  <a:pt x="2889388" y="2850700"/>
                </a:cubicBezTo>
                <a:cubicBezTo>
                  <a:pt x="2864726" y="2805463"/>
                  <a:pt x="2826949" y="2769531"/>
                  <a:pt x="2780722" y="2747343"/>
                </a:cubicBezTo>
                <a:cubicBezTo>
                  <a:pt x="2730127" y="2723057"/>
                  <a:pt x="2764850" y="2724966"/>
                  <a:pt x="2339546" y="2723096"/>
                </a:cubicBezTo>
                <a:lnTo>
                  <a:pt x="1959425" y="2721424"/>
                </a:lnTo>
                <a:lnTo>
                  <a:pt x="1938138" y="2714299"/>
                </a:lnTo>
                <a:cubicBezTo>
                  <a:pt x="1926431" y="2710381"/>
                  <a:pt x="1910405" y="2703698"/>
                  <a:pt x="1902526" y="2699449"/>
                </a:cubicBezTo>
                <a:lnTo>
                  <a:pt x="1888200" y="2691724"/>
                </a:lnTo>
                <a:lnTo>
                  <a:pt x="1867555" y="2709936"/>
                </a:lnTo>
                <a:cubicBezTo>
                  <a:pt x="1793835" y="2774965"/>
                  <a:pt x="1708109" y="2818206"/>
                  <a:pt x="1612673" y="2838500"/>
                </a:cubicBezTo>
                <a:cubicBezTo>
                  <a:pt x="1573344" y="2846863"/>
                  <a:pt x="1487860" y="2850075"/>
                  <a:pt x="1445134" y="2844796"/>
                </a:cubicBezTo>
                <a:cubicBezTo>
                  <a:pt x="1337079" y="2831444"/>
                  <a:pt x="1235498" y="2785948"/>
                  <a:pt x="1152892" y="2713906"/>
                </a:cubicBezTo>
                <a:lnTo>
                  <a:pt x="1127887" y="2692098"/>
                </a:lnTo>
                <a:lnTo>
                  <a:pt x="1108661" y="2701564"/>
                </a:lnTo>
                <a:cubicBezTo>
                  <a:pt x="1066142" y="2722497"/>
                  <a:pt x="1095941" y="2721021"/>
                  <a:pt x="676138" y="2722987"/>
                </a:cubicBezTo>
                <a:cubicBezTo>
                  <a:pt x="250880" y="2724977"/>
                  <a:pt x="285541" y="2723056"/>
                  <a:pt x="234962" y="2747342"/>
                </a:cubicBezTo>
                <a:cubicBezTo>
                  <a:pt x="188735" y="2769531"/>
                  <a:pt x="150958" y="2805462"/>
                  <a:pt x="126296" y="2850699"/>
                </a:cubicBezTo>
                <a:cubicBezTo>
                  <a:pt x="115573" y="2870369"/>
                  <a:pt x="102917" y="2904065"/>
                  <a:pt x="102917" y="2912946"/>
                </a:cubicBezTo>
                <a:cubicBezTo>
                  <a:pt x="102917" y="2917122"/>
                  <a:pt x="248186" y="2917604"/>
                  <a:pt x="1507842" y="2917604"/>
                </a:cubicBezTo>
                <a:cubicBezTo>
                  <a:pt x="2767498" y="2917604"/>
                  <a:pt x="2912767" y="2917121"/>
                  <a:pt x="2912767" y="2912946"/>
                </a:cubicBezTo>
                <a:close/>
                <a:moveTo>
                  <a:pt x="1595948" y="2742768"/>
                </a:moveTo>
                <a:cubicBezTo>
                  <a:pt x="1652266" y="2731257"/>
                  <a:pt x="1716565" y="2703233"/>
                  <a:pt x="1761762" y="2670500"/>
                </a:cubicBezTo>
                <a:cubicBezTo>
                  <a:pt x="1795324" y="2646194"/>
                  <a:pt x="1821604" y="2621846"/>
                  <a:pt x="1819939" y="2616601"/>
                </a:cubicBezTo>
                <a:cubicBezTo>
                  <a:pt x="1819131" y="2614055"/>
                  <a:pt x="1814691" y="2601709"/>
                  <a:pt x="1810071" y="2589164"/>
                </a:cubicBezTo>
                <a:cubicBezTo>
                  <a:pt x="1801703" y="2566438"/>
                  <a:pt x="1801668" y="2566018"/>
                  <a:pt x="1800460" y="2472841"/>
                </a:cubicBezTo>
                <a:cubicBezTo>
                  <a:pt x="1799792" y="2421409"/>
                  <a:pt x="1798541" y="2379327"/>
                  <a:pt x="1797678" y="2379327"/>
                </a:cubicBezTo>
                <a:cubicBezTo>
                  <a:pt x="1796815" y="2379327"/>
                  <a:pt x="1783907" y="2383415"/>
                  <a:pt x="1768993" y="2388412"/>
                </a:cubicBezTo>
                <a:cubicBezTo>
                  <a:pt x="1601842" y="2444416"/>
                  <a:pt x="1411947" y="2444440"/>
                  <a:pt x="1247423" y="2388482"/>
                </a:cubicBezTo>
                <a:cubicBezTo>
                  <a:pt x="1232625" y="2383448"/>
                  <a:pt x="1219481" y="2379330"/>
                  <a:pt x="1218214" y="2379330"/>
                </a:cubicBezTo>
                <a:cubicBezTo>
                  <a:pt x="1216946" y="2379330"/>
                  <a:pt x="1215886" y="2416622"/>
                  <a:pt x="1215857" y="2462201"/>
                </a:cubicBezTo>
                <a:cubicBezTo>
                  <a:pt x="1215801" y="2550008"/>
                  <a:pt x="1213470" y="2571222"/>
                  <a:pt x="1200305" y="2603779"/>
                </a:cubicBezTo>
                <a:lnTo>
                  <a:pt x="1193781" y="2619911"/>
                </a:lnTo>
                <a:lnTo>
                  <a:pt x="1211346" y="2635711"/>
                </a:lnTo>
                <a:cubicBezTo>
                  <a:pt x="1270306" y="2688747"/>
                  <a:pt x="1343801" y="2726522"/>
                  <a:pt x="1419912" y="2742910"/>
                </a:cubicBezTo>
                <a:cubicBezTo>
                  <a:pt x="1468145" y="2753295"/>
                  <a:pt x="1544756" y="2753235"/>
                  <a:pt x="1595948" y="2742771"/>
                </a:cubicBezTo>
                <a:close/>
                <a:moveTo>
                  <a:pt x="1614276" y="2326085"/>
                </a:moveTo>
                <a:cubicBezTo>
                  <a:pt x="1749348" y="2305115"/>
                  <a:pt x="1877436" y="2247533"/>
                  <a:pt x="1976150" y="2163403"/>
                </a:cubicBezTo>
                <a:cubicBezTo>
                  <a:pt x="2000630" y="2142541"/>
                  <a:pt x="2005787" y="2139960"/>
                  <a:pt x="2030457" y="2136226"/>
                </a:cubicBezTo>
                <a:cubicBezTo>
                  <a:pt x="2110519" y="2124107"/>
                  <a:pt x="2177312" y="2074594"/>
                  <a:pt x="2213269" y="2000708"/>
                </a:cubicBezTo>
                <a:cubicBezTo>
                  <a:pt x="2231614" y="1963012"/>
                  <a:pt x="2235865" y="1943271"/>
                  <a:pt x="2235865" y="1895789"/>
                </a:cubicBezTo>
                <a:cubicBezTo>
                  <a:pt x="2235865" y="1848420"/>
                  <a:pt x="2231671" y="1828864"/>
                  <a:pt x="2213312" y="1790634"/>
                </a:cubicBezTo>
                <a:cubicBezTo>
                  <a:pt x="2176291" y="1713544"/>
                  <a:pt x="2101563" y="1661587"/>
                  <a:pt x="2016311" y="1653663"/>
                </a:cubicBezTo>
                <a:lnTo>
                  <a:pt x="1994396" y="1651626"/>
                </a:lnTo>
                <a:lnTo>
                  <a:pt x="1994396" y="1602968"/>
                </a:lnTo>
                <a:lnTo>
                  <a:pt x="1994396" y="1554310"/>
                </a:lnTo>
                <a:lnTo>
                  <a:pt x="2018955" y="1556358"/>
                </a:lnTo>
                <a:cubicBezTo>
                  <a:pt x="2089002" y="1562200"/>
                  <a:pt x="2155487" y="1588611"/>
                  <a:pt x="2208880" y="1631806"/>
                </a:cubicBezTo>
                <a:cubicBezTo>
                  <a:pt x="2222950" y="1643187"/>
                  <a:pt x="2235183" y="1652499"/>
                  <a:pt x="2236067" y="1652499"/>
                </a:cubicBezTo>
                <a:cubicBezTo>
                  <a:pt x="2236951" y="1652499"/>
                  <a:pt x="2237674" y="1577574"/>
                  <a:pt x="2237674" y="1485999"/>
                </a:cubicBezTo>
                <a:lnTo>
                  <a:pt x="2237674" y="1319497"/>
                </a:lnTo>
                <a:lnTo>
                  <a:pt x="2177959" y="1140071"/>
                </a:lnTo>
                <a:cubicBezTo>
                  <a:pt x="2145116" y="1041387"/>
                  <a:pt x="2117842" y="960169"/>
                  <a:pt x="2117350" y="959588"/>
                </a:cubicBezTo>
                <a:cubicBezTo>
                  <a:pt x="2116858" y="959006"/>
                  <a:pt x="2100282" y="972504"/>
                  <a:pt x="2080514" y="989581"/>
                </a:cubicBezTo>
                <a:cubicBezTo>
                  <a:pt x="2001237" y="1058069"/>
                  <a:pt x="1932971" y="1103245"/>
                  <a:pt x="1855405" y="1138553"/>
                </a:cubicBezTo>
                <a:cubicBezTo>
                  <a:pt x="1602317" y="1253758"/>
                  <a:pt x="1311822" y="1236619"/>
                  <a:pt x="1072807" y="1092380"/>
                </a:cubicBezTo>
                <a:cubicBezTo>
                  <a:pt x="1033972" y="1068945"/>
                  <a:pt x="983565" y="1031263"/>
                  <a:pt x="935189" y="989505"/>
                </a:cubicBezTo>
                <a:cubicBezTo>
                  <a:pt x="915431" y="972449"/>
                  <a:pt x="898855" y="958979"/>
                  <a:pt x="898354" y="959570"/>
                </a:cubicBezTo>
                <a:cubicBezTo>
                  <a:pt x="897852" y="960161"/>
                  <a:pt x="870570" y="1041387"/>
                  <a:pt x="837726" y="1140071"/>
                </a:cubicBezTo>
                <a:lnTo>
                  <a:pt x="778011" y="1319497"/>
                </a:lnTo>
                <a:lnTo>
                  <a:pt x="778011" y="1485999"/>
                </a:lnTo>
                <a:cubicBezTo>
                  <a:pt x="778011" y="1577574"/>
                  <a:pt x="778890" y="1652499"/>
                  <a:pt x="779964" y="1652499"/>
                </a:cubicBezTo>
                <a:cubicBezTo>
                  <a:pt x="781038" y="1652499"/>
                  <a:pt x="788907" y="1646559"/>
                  <a:pt x="797450" y="1639298"/>
                </a:cubicBezTo>
                <a:cubicBezTo>
                  <a:pt x="854874" y="1590493"/>
                  <a:pt x="921895" y="1562599"/>
                  <a:pt x="996730" y="1556358"/>
                </a:cubicBezTo>
                <a:lnTo>
                  <a:pt x="1021288" y="1554310"/>
                </a:lnTo>
                <a:lnTo>
                  <a:pt x="1021288" y="1602968"/>
                </a:lnTo>
                <a:lnTo>
                  <a:pt x="1021288" y="1651626"/>
                </a:lnTo>
                <a:lnTo>
                  <a:pt x="999373" y="1653663"/>
                </a:lnTo>
                <a:cubicBezTo>
                  <a:pt x="914122" y="1661587"/>
                  <a:pt x="839393" y="1713544"/>
                  <a:pt x="802372" y="1790634"/>
                </a:cubicBezTo>
                <a:cubicBezTo>
                  <a:pt x="784013" y="1828864"/>
                  <a:pt x="779819" y="1848420"/>
                  <a:pt x="779819" y="1895789"/>
                </a:cubicBezTo>
                <a:cubicBezTo>
                  <a:pt x="779819" y="1943158"/>
                  <a:pt x="784013" y="1962714"/>
                  <a:pt x="802372" y="2000944"/>
                </a:cubicBezTo>
                <a:cubicBezTo>
                  <a:pt x="838369" y="2075900"/>
                  <a:pt x="908339" y="2126183"/>
                  <a:pt x="992399" y="2137504"/>
                </a:cubicBezTo>
                <a:cubicBezTo>
                  <a:pt x="1009627" y="2139825"/>
                  <a:pt x="1015935" y="2143291"/>
                  <a:pt x="1039534" y="2163403"/>
                </a:cubicBezTo>
                <a:cubicBezTo>
                  <a:pt x="1145396" y="2253624"/>
                  <a:pt x="1289786" y="2314835"/>
                  <a:pt x="1433339" y="2330350"/>
                </a:cubicBezTo>
                <a:cubicBezTo>
                  <a:pt x="1471858" y="2334514"/>
                  <a:pt x="1575766" y="2332064"/>
                  <a:pt x="1614276" y="2326085"/>
                </a:cubicBezTo>
                <a:close/>
                <a:moveTo>
                  <a:pt x="1264565" y="1944447"/>
                </a:moveTo>
                <a:lnTo>
                  <a:pt x="1264565" y="1895789"/>
                </a:lnTo>
                <a:lnTo>
                  <a:pt x="1507842" y="1895789"/>
                </a:lnTo>
                <a:lnTo>
                  <a:pt x="1751119" y="1895789"/>
                </a:lnTo>
                <a:lnTo>
                  <a:pt x="1751119" y="1944447"/>
                </a:lnTo>
                <a:lnTo>
                  <a:pt x="1751119" y="1993105"/>
                </a:lnTo>
                <a:lnTo>
                  <a:pt x="1507842" y="1993105"/>
                </a:lnTo>
                <a:lnTo>
                  <a:pt x="1264565" y="1993105"/>
                </a:lnTo>
                <a:close/>
                <a:moveTo>
                  <a:pt x="1021288" y="1409210"/>
                </a:moveTo>
                <a:lnTo>
                  <a:pt x="1021288" y="1360552"/>
                </a:lnTo>
                <a:lnTo>
                  <a:pt x="1167254" y="1360552"/>
                </a:lnTo>
                <a:lnTo>
                  <a:pt x="1313220" y="1360552"/>
                </a:lnTo>
                <a:lnTo>
                  <a:pt x="1313220" y="1409210"/>
                </a:lnTo>
                <a:lnTo>
                  <a:pt x="1313220" y="1457868"/>
                </a:lnTo>
                <a:lnTo>
                  <a:pt x="1167254" y="1457868"/>
                </a:lnTo>
                <a:lnTo>
                  <a:pt x="1021288" y="1457868"/>
                </a:lnTo>
                <a:close/>
                <a:moveTo>
                  <a:pt x="1702464" y="1409210"/>
                </a:moveTo>
                <a:lnTo>
                  <a:pt x="1702464" y="1360552"/>
                </a:lnTo>
                <a:lnTo>
                  <a:pt x="1848430" y="1360552"/>
                </a:lnTo>
                <a:lnTo>
                  <a:pt x="1994396" y="1360552"/>
                </a:lnTo>
                <a:lnTo>
                  <a:pt x="1994396" y="1409210"/>
                </a:lnTo>
                <a:lnTo>
                  <a:pt x="1994396" y="1457868"/>
                </a:lnTo>
                <a:lnTo>
                  <a:pt x="1848430" y="1457868"/>
                </a:lnTo>
                <a:lnTo>
                  <a:pt x="1702464" y="1457868"/>
                </a:lnTo>
                <a:close/>
                <a:moveTo>
                  <a:pt x="680700" y="1457555"/>
                </a:moveTo>
                <a:lnTo>
                  <a:pt x="680700" y="1359927"/>
                </a:lnTo>
                <a:lnTo>
                  <a:pt x="643448" y="1361028"/>
                </a:lnTo>
                <a:cubicBezTo>
                  <a:pt x="611495" y="1361972"/>
                  <a:pt x="604044" y="1363185"/>
                  <a:pt x="591071" y="1369545"/>
                </a:cubicBezTo>
                <a:cubicBezTo>
                  <a:pt x="536924" y="1396091"/>
                  <a:pt x="518653" y="1461696"/>
                  <a:pt x="551504" y="1511618"/>
                </a:cubicBezTo>
                <a:cubicBezTo>
                  <a:pt x="562953" y="1529016"/>
                  <a:pt x="583700" y="1544881"/>
                  <a:pt x="602840" y="1550871"/>
                </a:cubicBezTo>
                <a:cubicBezTo>
                  <a:pt x="609703" y="1553019"/>
                  <a:pt x="630030" y="1554869"/>
                  <a:pt x="648009" y="1554981"/>
                </a:cubicBezTo>
                <a:lnTo>
                  <a:pt x="680700" y="1555188"/>
                </a:lnTo>
                <a:close/>
                <a:moveTo>
                  <a:pt x="2424692" y="1545984"/>
                </a:moveTo>
                <a:cubicBezTo>
                  <a:pt x="2444032" y="1536595"/>
                  <a:pt x="2462296" y="1518359"/>
                  <a:pt x="2471825" y="1498923"/>
                </a:cubicBezTo>
                <a:cubicBezTo>
                  <a:pt x="2482564" y="1477019"/>
                  <a:pt x="2482641" y="1438542"/>
                  <a:pt x="2471987" y="1416892"/>
                </a:cubicBezTo>
                <a:cubicBezTo>
                  <a:pt x="2462484" y="1397580"/>
                  <a:pt x="2443887" y="1378993"/>
                  <a:pt x="2424613" y="1369544"/>
                </a:cubicBezTo>
                <a:cubicBezTo>
                  <a:pt x="2411639" y="1363183"/>
                  <a:pt x="2404189" y="1361972"/>
                  <a:pt x="2372236" y="1361027"/>
                </a:cubicBezTo>
                <a:lnTo>
                  <a:pt x="2334984" y="1359926"/>
                </a:lnTo>
                <a:lnTo>
                  <a:pt x="2334984" y="1457868"/>
                </a:lnTo>
                <a:lnTo>
                  <a:pt x="2334984" y="1555808"/>
                </a:lnTo>
                <a:lnTo>
                  <a:pt x="2372236" y="1554587"/>
                </a:lnTo>
                <a:cubicBezTo>
                  <a:pt x="2403921" y="1553548"/>
                  <a:pt x="2411760" y="1552262"/>
                  <a:pt x="2424692" y="1545984"/>
                </a:cubicBezTo>
                <a:close/>
                <a:moveTo>
                  <a:pt x="837815" y="844228"/>
                </a:moveTo>
                <a:cubicBezTo>
                  <a:pt x="852758" y="824143"/>
                  <a:pt x="883451" y="819906"/>
                  <a:pt x="903431" y="835170"/>
                </a:cubicBezTo>
                <a:cubicBezTo>
                  <a:pt x="908877" y="839331"/>
                  <a:pt x="944123" y="869087"/>
                  <a:pt x="981755" y="901294"/>
                </a:cubicBezTo>
                <a:cubicBezTo>
                  <a:pt x="1073968" y="980213"/>
                  <a:pt x="1108473" y="1004418"/>
                  <a:pt x="1178900" y="1039588"/>
                </a:cubicBezTo>
                <a:cubicBezTo>
                  <a:pt x="1375337" y="1137685"/>
                  <a:pt x="1605397" y="1142702"/>
                  <a:pt x="1809145" y="1053331"/>
                </a:cubicBezTo>
                <a:cubicBezTo>
                  <a:pt x="1846271" y="1037047"/>
                  <a:pt x="1902452" y="1005115"/>
                  <a:pt x="1935674" y="981417"/>
                </a:cubicBezTo>
                <a:cubicBezTo>
                  <a:pt x="1950141" y="971097"/>
                  <a:pt x="1995338" y="934147"/>
                  <a:pt x="2036112" y="899306"/>
                </a:cubicBezTo>
                <a:cubicBezTo>
                  <a:pt x="2076886" y="864465"/>
                  <a:pt x="2114606" y="833564"/>
                  <a:pt x="2119935" y="830637"/>
                </a:cubicBezTo>
                <a:cubicBezTo>
                  <a:pt x="2138839" y="820254"/>
                  <a:pt x="2164548" y="826484"/>
                  <a:pt x="2178164" y="844750"/>
                </a:cubicBezTo>
                <a:cubicBezTo>
                  <a:pt x="2182318" y="850323"/>
                  <a:pt x="2207529" y="921337"/>
                  <a:pt x="2239551" y="1017666"/>
                </a:cubicBezTo>
                <a:cubicBezTo>
                  <a:pt x="2269437" y="1107569"/>
                  <a:pt x="2294627" y="1181126"/>
                  <a:pt x="2295529" y="1181126"/>
                </a:cubicBezTo>
                <a:cubicBezTo>
                  <a:pt x="2299670" y="1181126"/>
                  <a:pt x="2417962" y="936720"/>
                  <a:pt x="2426087" y="911377"/>
                </a:cubicBezTo>
                <a:cubicBezTo>
                  <a:pt x="2473736" y="762764"/>
                  <a:pt x="2450575" y="606314"/>
                  <a:pt x="2361347" y="474066"/>
                </a:cubicBezTo>
                <a:cubicBezTo>
                  <a:pt x="2335579" y="435875"/>
                  <a:pt x="2272430" y="373447"/>
                  <a:pt x="2233112" y="347295"/>
                </a:cubicBezTo>
                <a:cubicBezTo>
                  <a:pt x="2214249" y="334748"/>
                  <a:pt x="2136886" y="294306"/>
                  <a:pt x="2029367" y="240785"/>
                </a:cubicBezTo>
                <a:cubicBezTo>
                  <a:pt x="1881853" y="167355"/>
                  <a:pt x="1849011" y="152172"/>
                  <a:pt x="1808897" y="138858"/>
                </a:cubicBezTo>
                <a:cubicBezTo>
                  <a:pt x="1758382" y="122092"/>
                  <a:pt x="1710485" y="110557"/>
                  <a:pt x="1657777" y="102465"/>
                </a:cubicBezTo>
                <a:cubicBezTo>
                  <a:pt x="1611844" y="95413"/>
                  <a:pt x="1485946" y="95413"/>
                  <a:pt x="1440013" y="102465"/>
                </a:cubicBezTo>
                <a:cubicBezTo>
                  <a:pt x="1292079" y="125177"/>
                  <a:pt x="1176079" y="174053"/>
                  <a:pt x="1051075" y="266345"/>
                </a:cubicBezTo>
                <a:lnTo>
                  <a:pt x="1017095" y="291432"/>
                </a:lnTo>
                <a:lnTo>
                  <a:pt x="1051794" y="295301"/>
                </a:lnTo>
                <a:cubicBezTo>
                  <a:pt x="1184475" y="310094"/>
                  <a:pt x="1312305" y="371227"/>
                  <a:pt x="1413336" y="468204"/>
                </a:cubicBezTo>
                <a:lnTo>
                  <a:pt x="1444328" y="497952"/>
                </a:lnTo>
                <a:lnTo>
                  <a:pt x="1410072" y="532308"/>
                </a:lnTo>
                <a:lnTo>
                  <a:pt x="1375815" y="566664"/>
                </a:lnTo>
                <a:lnTo>
                  <a:pt x="1351360" y="542991"/>
                </a:lnTo>
                <a:cubicBezTo>
                  <a:pt x="1289702" y="483304"/>
                  <a:pt x="1223995" y="442351"/>
                  <a:pt x="1148521" y="416565"/>
                </a:cubicBezTo>
                <a:cubicBezTo>
                  <a:pt x="1021595" y="373202"/>
                  <a:pt x="894899" y="378915"/>
                  <a:pt x="789121" y="432773"/>
                </a:cubicBezTo>
                <a:cubicBezTo>
                  <a:pt x="599090" y="529529"/>
                  <a:pt x="513841" y="756319"/>
                  <a:pt x="593202" y="953980"/>
                </a:cubicBezTo>
                <a:cubicBezTo>
                  <a:pt x="598809" y="967945"/>
                  <a:pt x="629299" y="1026947"/>
                  <a:pt x="660959" y="1085095"/>
                </a:cubicBezTo>
                <a:lnTo>
                  <a:pt x="718522" y="1190819"/>
                </a:lnTo>
                <a:lnTo>
                  <a:pt x="774874" y="1021951"/>
                </a:lnTo>
                <a:cubicBezTo>
                  <a:pt x="805869" y="929073"/>
                  <a:pt x="834192" y="849098"/>
                  <a:pt x="837815" y="84422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EFFF7C4-827A-DB00-14E5-35BC7AD2BF32}"/>
              </a:ext>
            </a:extLst>
          </p:cNvPr>
          <p:cNvSpPr txBox="1"/>
          <p:nvPr/>
        </p:nvSpPr>
        <p:spPr>
          <a:xfrm>
            <a:off x="8300219" y="2361163"/>
            <a:ext cx="132727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ANGIOEDEMA</a:t>
            </a:r>
            <a:endParaRPr kumimoji="0" lang="en-GB" sz="14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4" name="Ovale 8">
            <a:extLst>
              <a:ext uri="{FF2B5EF4-FFF2-40B4-BE49-F238E27FC236}">
                <a16:creationId xmlns:a16="http://schemas.microsoft.com/office/drawing/2014/main" id="{56126952-A0C8-7EFE-DDCC-409136CE8AF2}"/>
              </a:ext>
            </a:extLst>
          </p:cNvPr>
          <p:cNvSpPr/>
          <p:nvPr/>
        </p:nvSpPr>
        <p:spPr>
          <a:xfrm>
            <a:off x="10001573" y="2254681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E096F3D-7C8A-B8B2-BD5B-967B7E81E9DF}"/>
              </a:ext>
            </a:extLst>
          </p:cNvPr>
          <p:cNvSpPr txBox="1"/>
          <p:nvPr/>
        </p:nvSpPr>
        <p:spPr>
          <a:xfrm>
            <a:off x="10545785" y="2344862"/>
            <a:ext cx="1367792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HYPERSENSITIVITY</a:t>
            </a:r>
          </a:p>
        </p:txBody>
      </p:sp>
      <p:sp>
        <p:nvSpPr>
          <p:cNvPr id="78" name="Graphic 76">
            <a:extLst>
              <a:ext uri="{FF2B5EF4-FFF2-40B4-BE49-F238E27FC236}">
                <a16:creationId xmlns:a16="http://schemas.microsoft.com/office/drawing/2014/main" id="{62072ED9-7EBC-CF6A-E341-6976E0B3E680}"/>
              </a:ext>
            </a:extLst>
          </p:cNvPr>
          <p:cNvSpPr/>
          <p:nvPr/>
        </p:nvSpPr>
        <p:spPr>
          <a:xfrm>
            <a:off x="7836933" y="2838528"/>
            <a:ext cx="267249" cy="267149"/>
          </a:xfrm>
          <a:custGeom>
            <a:avLst/>
            <a:gdLst>
              <a:gd name="connsiteX0" fmla="*/ 22388 w 2460802"/>
              <a:gd name="connsiteY0" fmla="*/ 2455763 h 2459883"/>
              <a:gd name="connsiteX1" fmla="*/ 1875 w 2460802"/>
              <a:gd name="connsiteY1" fmla="*/ 2387314 h 2459883"/>
              <a:gd name="connsiteX2" fmla="*/ 29355 w 2460802"/>
              <a:gd name="connsiteY2" fmla="*/ 2297410 h 2459883"/>
              <a:gd name="connsiteX3" fmla="*/ 241527 w 2460802"/>
              <a:gd name="connsiteY3" fmla="*/ 2144896 h 2459883"/>
              <a:gd name="connsiteX4" fmla="*/ 552010 w 2460802"/>
              <a:gd name="connsiteY4" fmla="*/ 2142377 h 2459883"/>
              <a:gd name="connsiteX5" fmla="*/ 857817 w 2460802"/>
              <a:gd name="connsiteY5" fmla="*/ 2138229 h 2459883"/>
              <a:gd name="connsiteX6" fmla="*/ 870507 w 2460802"/>
              <a:gd name="connsiteY6" fmla="*/ 2132109 h 2459883"/>
              <a:gd name="connsiteX7" fmla="*/ 860664 w 2460802"/>
              <a:gd name="connsiteY7" fmla="*/ 2114859 h 2459883"/>
              <a:gd name="connsiteX8" fmla="*/ 879401 w 2460802"/>
              <a:gd name="connsiteY8" fmla="*/ 1906933 h 2459883"/>
              <a:gd name="connsiteX9" fmla="*/ 892017 w 2460802"/>
              <a:gd name="connsiteY9" fmla="*/ 1893281 h 2459883"/>
              <a:gd name="connsiteX10" fmla="*/ 855830 w 2460802"/>
              <a:gd name="connsiteY10" fmla="*/ 1869098 h 2459883"/>
              <a:gd name="connsiteX11" fmla="*/ 588556 w 2460802"/>
              <a:gd name="connsiteY11" fmla="*/ 1517037 h 2459883"/>
              <a:gd name="connsiteX12" fmla="*/ 557892 w 2460802"/>
              <a:gd name="connsiteY12" fmla="*/ 1360407 h 2459883"/>
              <a:gd name="connsiteX13" fmla="*/ 557878 w 2460802"/>
              <a:gd name="connsiteY13" fmla="*/ 1348933 h 2459883"/>
              <a:gd name="connsiteX14" fmla="*/ 522521 w 2460802"/>
              <a:gd name="connsiteY14" fmla="*/ 1347709 h 2459883"/>
              <a:gd name="connsiteX15" fmla="*/ 466783 w 2460802"/>
              <a:gd name="connsiteY15" fmla="*/ 1339873 h 2459883"/>
              <a:gd name="connsiteX16" fmla="*/ 365012 w 2460802"/>
              <a:gd name="connsiteY16" fmla="*/ 1238720 h 2459883"/>
              <a:gd name="connsiteX17" fmla="*/ 358584 w 2460802"/>
              <a:gd name="connsiteY17" fmla="*/ 1189503 h 2459883"/>
              <a:gd name="connsiteX18" fmla="*/ 365012 w 2460802"/>
              <a:gd name="connsiteY18" fmla="*/ 1140287 h 2459883"/>
              <a:gd name="connsiteX19" fmla="*/ 404150 w 2460802"/>
              <a:gd name="connsiteY19" fmla="*/ 1077950 h 2459883"/>
              <a:gd name="connsiteX20" fmla="*/ 505740 w 2460802"/>
              <a:gd name="connsiteY20" fmla="*/ 1031346 h 2459883"/>
              <a:gd name="connsiteX21" fmla="*/ 527718 w 2460802"/>
              <a:gd name="connsiteY21" fmla="*/ 1029459 h 2459883"/>
              <a:gd name="connsiteX22" fmla="*/ 484248 w 2460802"/>
              <a:gd name="connsiteY22" fmla="*/ 950058 h 2459883"/>
              <a:gd name="connsiteX23" fmla="*/ 426239 w 2460802"/>
              <a:gd name="connsiteY23" fmla="*/ 842023 h 2459883"/>
              <a:gd name="connsiteX24" fmla="*/ 400735 w 2460802"/>
              <a:gd name="connsiteY24" fmla="*/ 525754 h 2459883"/>
              <a:gd name="connsiteX25" fmla="*/ 564895 w 2460802"/>
              <a:gd name="connsiteY25" fmla="*/ 307785 h 2459883"/>
              <a:gd name="connsiteX26" fmla="*/ 658737 w 2460802"/>
              <a:gd name="connsiteY26" fmla="*/ 260402 h 2459883"/>
              <a:gd name="connsiteX27" fmla="*/ 770514 w 2460802"/>
              <a:gd name="connsiteY27" fmla="*/ 183899 h 2459883"/>
              <a:gd name="connsiteX28" fmla="*/ 990845 w 2460802"/>
              <a:gd name="connsiteY28" fmla="*/ 51192 h 2459883"/>
              <a:gd name="connsiteX29" fmla="*/ 1265016 w 2460802"/>
              <a:gd name="connsiteY29" fmla="*/ 0 h 2459883"/>
              <a:gd name="connsiteX30" fmla="*/ 1536679 w 2460802"/>
              <a:gd name="connsiteY30" fmla="*/ 51182 h 2459883"/>
              <a:gd name="connsiteX31" fmla="*/ 1841369 w 2460802"/>
              <a:gd name="connsiteY31" fmla="*/ 201750 h 2459883"/>
              <a:gd name="connsiteX32" fmla="*/ 1973692 w 2460802"/>
              <a:gd name="connsiteY32" fmla="*/ 317323 h 2459883"/>
              <a:gd name="connsiteX33" fmla="*/ 2045828 w 2460802"/>
              <a:gd name="connsiteY33" fmla="*/ 792494 h 2459883"/>
              <a:gd name="connsiteX34" fmla="*/ 1983127 w 2460802"/>
              <a:gd name="connsiteY34" fmla="*/ 924265 h 2459883"/>
              <a:gd name="connsiteX35" fmla="*/ 1930426 w 2460802"/>
              <a:gd name="connsiteY35" fmla="*/ 1029982 h 2459883"/>
              <a:gd name="connsiteX36" fmla="*/ 1953151 w 2460802"/>
              <a:gd name="connsiteY36" fmla="*/ 1031492 h 2459883"/>
              <a:gd name="connsiteX37" fmla="*/ 2093904 w 2460802"/>
              <a:gd name="connsiteY37" fmla="*/ 1136051 h 2459883"/>
              <a:gd name="connsiteX38" fmla="*/ 2101824 w 2460802"/>
              <a:gd name="connsiteY38" fmla="*/ 1209006 h 2459883"/>
              <a:gd name="connsiteX39" fmla="*/ 2055021 w 2460802"/>
              <a:gd name="connsiteY39" fmla="*/ 1302519 h 2459883"/>
              <a:gd name="connsiteX40" fmla="*/ 1930078 w 2460802"/>
              <a:gd name="connsiteY40" fmla="*/ 1348308 h 2459883"/>
              <a:gd name="connsiteX41" fmla="*/ 1902680 w 2460802"/>
              <a:gd name="connsiteY41" fmla="*/ 1348308 h 2459883"/>
              <a:gd name="connsiteX42" fmla="*/ 1902669 w 2460802"/>
              <a:gd name="connsiteY42" fmla="*/ 1360094 h 2459883"/>
              <a:gd name="connsiteX43" fmla="*/ 1886587 w 2460802"/>
              <a:gd name="connsiteY43" fmla="*/ 1464405 h 2459883"/>
              <a:gd name="connsiteX44" fmla="*/ 1589190 w 2460802"/>
              <a:gd name="connsiteY44" fmla="*/ 1880102 h 2459883"/>
              <a:gd name="connsiteX45" fmla="*/ 1568485 w 2460802"/>
              <a:gd name="connsiteY45" fmla="*/ 1893102 h 2459883"/>
              <a:gd name="connsiteX46" fmla="*/ 1581129 w 2460802"/>
              <a:gd name="connsiteY46" fmla="*/ 1907017 h 2459883"/>
              <a:gd name="connsiteX47" fmla="*/ 1599894 w 2460802"/>
              <a:gd name="connsiteY47" fmla="*/ 2114858 h 2459883"/>
              <a:gd name="connsiteX48" fmla="*/ 1590051 w 2460802"/>
              <a:gd name="connsiteY48" fmla="*/ 2131942 h 2459883"/>
              <a:gd name="connsiteX49" fmla="*/ 1598115 w 2460802"/>
              <a:gd name="connsiteY49" fmla="*/ 2137412 h 2459883"/>
              <a:gd name="connsiteX50" fmla="*/ 1915086 w 2460802"/>
              <a:gd name="connsiteY50" fmla="*/ 2142465 h 2459883"/>
              <a:gd name="connsiteX51" fmla="*/ 2272693 w 2460802"/>
              <a:gd name="connsiteY51" fmla="*/ 2157405 h 2459883"/>
              <a:gd name="connsiteX52" fmla="*/ 2459497 w 2460802"/>
              <a:gd name="connsiteY52" fmla="*/ 2409238 h 2459883"/>
              <a:gd name="connsiteX53" fmla="*/ 2453023 w 2460802"/>
              <a:gd name="connsiteY53" fmla="*/ 2443006 h 2459883"/>
              <a:gd name="connsiteX54" fmla="*/ 2437761 w 2460802"/>
              <a:gd name="connsiteY54" fmla="*/ 2455864 h 2459883"/>
              <a:gd name="connsiteX55" fmla="*/ 1229904 w 2460802"/>
              <a:gd name="connsiteY55" fmla="*/ 2459879 h 2459883"/>
              <a:gd name="connsiteX56" fmla="*/ 22388 w 2460802"/>
              <a:gd name="connsiteY56" fmla="*/ 2455762 h 2459883"/>
              <a:gd name="connsiteX57" fmla="*/ 2376587 w 2460802"/>
              <a:gd name="connsiteY57" fmla="*/ 2376734 h 2459883"/>
              <a:gd name="connsiteX58" fmla="*/ 2357511 w 2460802"/>
              <a:gd name="connsiteY58" fmla="*/ 2325945 h 2459883"/>
              <a:gd name="connsiteX59" fmla="*/ 2268848 w 2460802"/>
              <a:gd name="connsiteY59" fmla="*/ 2241614 h 2459883"/>
              <a:gd name="connsiteX60" fmla="*/ 1908883 w 2460802"/>
              <a:gd name="connsiteY60" fmla="*/ 2221747 h 2459883"/>
              <a:gd name="connsiteX61" fmla="*/ 1586316 w 2460802"/>
              <a:gd name="connsiteY61" fmla="*/ 2216442 h 2459883"/>
              <a:gd name="connsiteX62" fmla="*/ 1538871 w 2460802"/>
              <a:gd name="connsiteY62" fmla="*/ 2194218 h 2459883"/>
              <a:gd name="connsiteX63" fmla="*/ 1520799 w 2460802"/>
              <a:gd name="connsiteY63" fmla="*/ 2188903 h 2459883"/>
              <a:gd name="connsiteX64" fmla="*/ 1446853 w 2460802"/>
              <a:gd name="connsiteY64" fmla="*/ 2214643 h 2459883"/>
              <a:gd name="connsiteX65" fmla="*/ 1405611 w 2460802"/>
              <a:gd name="connsiteY65" fmla="*/ 2234932 h 2459883"/>
              <a:gd name="connsiteX66" fmla="*/ 1348136 w 2460802"/>
              <a:gd name="connsiteY66" fmla="*/ 2274458 h 2459883"/>
              <a:gd name="connsiteX67" fmla="*/ 1215392 w 2460802"/>
              <a:gd name="connsiteY67" fmla="*/ 2300358 h 2459883"/>
              <a:gd name="connsiteX68" fmla="*/ 1058032 w 2460802"/>
              <a:gd name="connsiteY68" fmla="*/ 2237537 h 2459883"/>
              <a:gd name="connsiteX69" fmla="*/ 1013607 w 2460802"/>
              <a:gd name="connsiteY69" fmla="*/ 2214623 h 2459883"/>
              <a:gd name="connsiteX70" fmla="*/ 939957 w 2460802"/>
              <a:gd name="connsiteY70" fmla="*/ 2188978 h 2459883"/>
              <a:gd name="connsiteX71" fmla="*/ 922124 w 2460802"/>
              <a:gd name="connsiteY71" fmla="*/ 2194187 h 2459883"/>
              <a:gd name="connsiteX72" fmla="*/ 874242 w 2460802"/>
              <a:gd name="connsiteY72" fmla="*/ 2216442 h 2459883"/>
              <a:gd name="connsiteX73" fmla="*/ 551675 w 2460802"/>
              <a:gd name="connsiteY73" fmla="*/ 2221747 h 2459883"/>
              <a:gd name="connsiteX74" fmla="*/ 191710 w 2460802"/>
              <a:gd name="connsiteY74" fmla="*/ 2241614 h 2459883"/>
              <a:gd name="connsiteX75" fmla="*/ 103047 w 2460802"/>
              <a:gd name="connsiteY75" fmla="*/ 2325945 h 2459883"/>
              <a:gd name="connsiteX76" fmla="*/ 83972 w 2460802"/>
              <a:gd name="connsiteY76" fmla="*/ 2376734 h 2459883"/>
              <a:gd name="connsiteX77" fmla="*/ 1230279 w 2460802"/>
              <a:gd name="connsiteY77" fmla="*/ 2380534 h 2459883"/>
              <a:gd name="connsiteX78" fmla="*/ 2376587 w 2460802"/>
              <a:gd name="connsiteY78" fmla="*/ 2376734 h 2459883"/>
              <a:gd name="connsiteX79" fmla="*/ 1288587 w 2460802"/>
              <a:gd name="connsiteY79" fmla="*/ 2213418 h 2459883"/>
              <a:gd name="connsiteX80" fmla="*/ 1358891 w 2460802"/>
              <a:gd name="connsiteY80" fmla="*/ 2168904 h 2459883"/>
              <a:gd name="connsiteX81" fmla="*/ 1384113 w 2460802"/>
              <a:gd name="connsiteY81" fmla="*/ 2146202 h 2459883"/>
              <a:gd name="connsiteX82" fmla="*/ 1412646 w 2460802"/>
              <a:gd name="connsiteY82" fmla="*/ 2139975 h 2459883"/>
              <a:gd name="connsiteX83" fmla="*/ 1511653 w 2460802"/>
              <a:gd name="connsiteY83" fmla="*/ 2097453 h 2459883"/>
              <a:gd name="connsiteX84" fmla="*/ 1511653 w 2460802"/>
              <a:gd name="connsiteY84" fmla="*/ 1948997 h 2459883"/>
              <a:gd name="connsiteX85" fmla="*/ 1415377 w 2460802"/>
              <a:gd name="connsiteY85" fmla="*/ 1906761 h 2459883"/>
              <a:gd name="connsiteX86" fmla="*/ 1376169 w 2460802"/>
              <a:gd name="connsiteY86" fmla="*/ 1887365 h 2459883"/>
              <a:gd name="connsiteX87" fmla="*/ 1312158 w 2460802"/>
              <a:gd name="connsiteY87" fmla="*/ 1638952 h 2459883"/>
              <a:gd name="connsiteX88" fmla="*/ 1387574 w 2460802"/>
              <a:gd name="connsiteY88" fmla="*/ 1619076 h 2459883"/>
              <a:gd name="connsiteX89" fmla="*/ 1395262 w 2460802"/>
              <a:gd name="connsiteY89" fmla="*/ 1648547 h 2459883"/>
              <a:gd name="connsiteX90" fmla="*/ 1403963 w 2460802"/>
              <a:gd name="connsiteY90" fmla="*/ 1680506 h 2459883"/>
              <a:gd name="connsiteX91" fmla="*/ 1425106 w 2460802"/>
              <a:gd name="connsiteY91" fmla="*/ 1649103 h 2459883"/>
              <a:gd name="connsiteX92" fmla="*/ 1428388 w 2460802"/>
              <a:gd name="connsiteY92" fmla="*/ 1605830 h 2459883"/>
              <a:gd name="connsiteX93" fmla="*/ 1402410 w 2460802"/>
              <a:gd name="connsiteY93" fmla="*/ 1537259 h 2459883"/>
              <a:gd name="connsiteX94" fmla="*/ 1389439 w 2460802"/>
              <a:gd name="connsiteY94" fmla="*/ 1523866 h 2459883"/>
              <a:gd name="connsiteX95" fmla="*/ 1374990 w 2460802"/>
              <a:gd name="connsiteY95" fmla="*/ 1535179 h 2459883"/>
              <a:gd name="connsiteX96" fmla="*/ 1268230 w 2460802"/>
              <a:gd name="connsiteY96" fmla="*/ 1582811 h 2459883"/>
              <a:gd name="connsiteX97" fmla="*/ 1087337 w 2460802"/>
              <a:gd name="connsiteY97" fmla="*/ 1536495 h 2459883"/>
              <a:gd name="connsiteX98" fmla="*/ 1071009 w 2460802"/>
              <a:gd name="connsiteY98" fmla="*/ 1523980 h 2459883"/>
              <a:gd name="connsiteX99" fmla="*/ 1057386 w 2460802"/>
              <a:gd name="connsiteY99" fmla="*/ 1538046 h 2459883"/>
              <a:gd name="connsiteX100" fmla="*/ 1033025 w 2460802"/>
              <a:gd name="connsiteY100" fmla="*/ 1611327 h 2459883"/>
              <a:gd name="connsiteX101" fmla="*/ 1050007 w 2460802"/>
              <a:gd name="connsiteY101" fmla="*/ 1676888 h 2459883"/>
              <a:gd name="connsiteX102" fmla="*/ 1055817 w 2460802"/>
              <a:gd name="connsiteY102" fmla="*/ 1684138 h 2459883"/>
              <a:gd name="connsiteX103" fmla="*/ 1062780 w 2460802"/>
              <a:gd name="connsiteY103" fmla="*/ 1655797 h 2459883"/>
              <a:gd name="connsiteX104" fmla="*/ 1071696 w 2460802"/>
              <a:gd name="connsiteY104" fmla="*/ 1622127 h 2459883"/>
              <a:gd name="connsiteX105" fmla="*/ 1073649 w 2460802"/>
              <a:gd name="connsiteY105" fmla="*/ 1616798 h 2459883"/>
              <a:gd name="connsiteX106" fmla="*/ 1110235 w 2460802"/>
              <a:gd name="connsiteY106" fmla="*/ 1625962 h 2459883"/>
              <a:gd name="connsiteX107" fmla="*/ 1147705 w 2460802"/>
              <a:gd name="connsiteY107" fmla="*/ 1637776 h 2459883"/>
              <a:gd name="connsiteX108" fmla="*/ 1084390 w 2460802"/>
              <a:gd name="connsiteY108" fmla="*/ 1887365 h 2459883"/>
              <a:gd name="connsiteX109" fmla="*/ 1045181 w 2460802"/>
              <a:gd name="connsiteY109" fmla="*/ 1906761 h 2459883"/>
              <a:gd name="connsiteX110" fmla="*/ 916628 w 2460802"/>
              <a:gd name="connsiteY110" fmla="*/ 1998242 h 2459883"/>
              <a:gd name="connsiteX111" fmla="*/ 1047920 w 2460802"/>
              <a:gd name="connsiteY111" fmla="*/ 2139962 h 2459883"/>
              <a:gd name="connsiteX112" fmla="*/ 1076446 w 2460802"/>
              <a:gd name="connsiteY112" fmla="*/ 2146171 h 2459883"/>
              <a:gd name="connsiteX113" fmla="*/ 1099428 w 2460802"/>
              <a:gd name="connsiteY113" fmla="*/ 2166752 h 2459883"/>
              <a:gd name="connsiteX114" fmla="*/ 1236482 w 2460802"/>
              <a:gd name="connsiteY114" fmla="*/ 2220755 h 2459883"/>
              <a:gd name="connsiteX115" fmla="*/ 1288587 w 2460802"/>
              <a:gd name="connsiteY115" fmla="*/ 2213418 h 2459883"/>
              <a:gd name="connsiteX116" fmla="*/ 1190580 w 2460802"/>
              <a:gd name="connsiteY116" fmla="*/ 1745318 h 2459883"/>
              <a:gd name="connsiteX117" fmla="*/ 1190580 w 2460802"/>
              <a:gd name="connsiteY117" fmla="*/ 1626215 h 2459883"/>
              <a:gd name="connsiteX118" fmla="*/ 1230279 w 2460802"/>
              <a:gd name="connsiteY118" fmla="*/ 1626215 h 2459883"/>
              <a:gd name="connsiteX119" fmla="*/ 1269978 w 2460802"/>
              <a:gd name="connsiteY119" fmla="*/ 1626215 h 2459883"/>
              <a:gd name="connsiteX120" fmla="*/ 1269978 w 2460802"/>
              <a:gd name="connsiteY120" fmla="*/ 1745318 h 2459883"/>
              <a:gd name="connsiteX121" fmla="*/ 1269978 w 2460802"/>
              <a:gd name="connsiteY121" fmla="*/ 1864421 h 2459883"/>
              <a:gd name="connsiteX122" fmla="*/ 1230279 w 2460802"/>
              <a:gd name="connsiteY122" fmla="*/ 1864421 h 2459883"/>
              <a:gd name="connsiteX123" fmla="*/ 1190580 w 2460802"/>
              <a:gd name="connsiteY123" fmla="*/ 1864421 h 2459883"/>
              <a:gd name="connsiteX124" fmla="*/ 988364 w 2460802"/>
              <a:gd name="connsiteY124" fmla="*/ 1838330 h 2459883"/>
              <a:gd name="connsiteX125" fmla="*/ 1012608 w 2460802"/>
              <a:gd name="connsiteY125" fmla="*/ 1832164 h 2459883"/>
              <a:gd name="connsiteX126" fmla="*/ 1019379 w 2460802"/>
              <a:gd name="connsiteY126" fmla="*/ 1826581 h 2459883"/>
              <a:gd name="connsiteX127" fmla="*/ 1034266 w 2460802"/>
              <a:gd name="connsiteY127" fmla="*/ 1768125 h 2459883"/>
              <a:gd name="connsiteX128" fmla="*/ 1017053 w 2460802"/>
              <a:gd name="connsiteY128" fmla="*/ 1753219 h 2459883"/>
              <a:gd name="connsiteX129" fmla="*/ 955950 w 2460802"/>
              <a:gd name="connsiteY129" fmla="*/ 1656115 h 2459883"/>
              <a:gd name="connsiteX130" fmla="*/ 959800 w 2460802"/>
              <a:gd name="connsiteY130" fmla="*/ 1549294 h 2459883"/>
              <a:gd name="connsiteX131" fmla="*/ 1027882 w 2460802"/>
              <a:gd name="connsiteY131" fmla="*/ 1458905 h 2459883"/>
              <a:gd name="connsiteX132" fmla="*/ 1246407 w 2460802"/>
              <a:gd name="connsiteY132" fmla="*/ 1388955 h 2459883"/>
              <a:gd name="connsiteX133" fmla="*/ 1457417 w 2460802"/>
              <a:gd name="connsiteY133" fmla="*/ 1481058 h 2459883"/>
              <a:gd name="connsiteX134" fmla="*/ 1490173 w 2460802"/>
              <a:gd name="connsiteY134" fmla="*/ 1524481 h 2459883"/>
              <a:gd name="connsiteX135" fmla="*/ 1508172 w 2460802"/>
              <a:gd name="connsiteY135" fmla="*/ 1611327 h 2459883"/>
              <a:gd name="connsiteX136" fmla="*/ 1431017 w 2460802"/>
              <a:gd name="connsiteY136" fmla="*/ 1762848 h 2459883"/>
              <a:gd name="connsiteX137" fmla="*/ 1425497 w 2460802"/>
              <a:gd name="connsiteY137" fmla="*/ 1766732 h 2459883"/>
              <a:gd name="connsiteX138" fmla="*/ 1432448 w 2460802"/>
              <a:gd name="connsiteY138" fmla="*/ 1795105 h 2459883"/>
              <a:gd name="connsiteX139" fmla="*/ 1448091 w 2460802"/>
              <a:gd name="connsiteY139" fmla="*/ 1832164 h 2459883"/>
              <a:gd name="connsiteX140" fmla="*/ 1471956 w 2460802"/>
              <a:gd name="connsiteY140" fmla="*/ 1838216 h 2459883"/>
              <a:gd name="connsiteX141" fmla="*/ 1491567 w 2460802"/>
              <a:gd name="connsiteY141" fmla="*/ 1844267 h 2459883"/>
              <a:gd name="connsiteX142" fmla="*/ 1503960 w 2460802"/>
              <a:gd name="connsiteY142" fmla="*/ 1837987 h 2459883"/>
              <a:gd name="connsiteX143" fmla="*/ 1592128 w 2460802"/>
              <a:gd name="connsiteY143" fmla="*/ 1781485 h 2459883"/>
              <a:gd name="connsiteX144" fmla="*/ 1823099 w 2460802"/>
              <a:gd name="connsiteY144" fmla="*/ 1364626 h 2459883"/>
              <a:gd name="connsiteX145" fmla="*/ 1825764 w 2460802"/>
              <a:gd name="connsiteY145" fmla="*/ 1207063 h 2459883"/>
              <a:gd name="connsiteX146" fmla="*/ 1825764 w 2460802"/>
              <a:gd name="connsiteY146" fmla="*/ 1076605 h 2459883"/>
              <a:gd name="connsiteX147" fmla="*/ 1777041 w 2460802"/>
              <a:gd name="connsiteY147" fmla="*/ 930207 h 2459883"/>
              <a:gd name="connsiteX148" fmla="*/ 1727589 w 2460802"/>
              <a:gd name="connsiteY148" fmla="*/ 782947 h 2459883"/>
              <a:gd name="connsiteX149" fmla="*/ 1697534 w 2460802"/>
              <a:gd name="connsiteY149" fmla="*/ 807419 h 2459883"/>
              <a:gd name="connsiteX150" fmla="*/ 1513862 w 2460802"/>
              <a:gd name="connsiteY150" fmla="*/ 928969 h 2459883"/>
              <a:gd name="connsiteX151" fmla="*/ 875325 w 2460802"/>
              <a:gd name="connsiteY151" fmla="*/ 891295 h 2459883"/>
              <a:gd name="connsiteX152" fmla="*/ 763040 w 2460802"/>
              <a:gd name="connsiteY152" fmla="*/ 807357 h 2459883"/>
              <a:gd name="connsiteX153" fmla="*/ 732985 w 2460802"/>
              <a:gd name="connsiteY153" fmla="*/ 782933 h 2459883"/>
              <a:gd name="connsiteX154" fmla="*/ 683518 w 2460802"/>
              <a:gd name="connsiteY154" fmla="*/ 930207 h 2459883"/>
              <a:gd name="connsiteX155" fmla="*/ 634795 w 2460802"/>
              <a:gd name="connsiteY155" fmla="*/ 1076605 h 2459883"/>
              <a:gd name="connsiteX156" fmla="*/ 634795 w 2460802"/>
              <a:gd name="connsiteY156" fmla="*/ 1207231 h 2459883"/>
              <a:gd name="connsiteX157" fmla="*/ 637322 w 2460802"/>
              <a:gd name="connsiteY157" fmla="*/ 1363553 h 2459883"/>
              <a:gd name="connsiteX158" fmla="*/ 936087 w 2460802"/>
              <a:gd name="connsiteY158" fmla="*/ 1826224 h 2459883"/>
              <a:gd name="connsiteX159" fmla="*/ 968342 w 2460802"/>
              <a:gd name="connsiteY159" fmla="*/ 1844533 h 2459883"/>
              <a:gd name="connsiteX160" fmla="*/ 988364 w 2460802"/>
              <a:gd name="connsiteY160" fmla="*/ 1838330 h 2459883"/>
              <a:gd name="connsiteX161" fmla="*/ 873203 w 2460802"/>
              <a:gd name="connsiteY161" fmla="*/ 1348593 h 2459883"/>
              <a:gd name="connsiteX162" fmla="*/ 850757 w 2460802"/>
              <a:gd name="connsiteY162" fmla="*/ 1316772 h 2459883"/>
              <a:gd name="connsiteX163" fmla="*/ 907725 w 2460802"/>
              <a:gd name="connsiteY163" fmla="*/ 1272628 h 2459883"/>
              <a:gd name="connsiteX164" fmla="*/ 964593 w 2460802"/>
              <a:gd name="connsiteY164" fmla="*/ 1229205 h 2459883"/>
              <a:gd name="connsiteX165" fmla="*/ 907725 w 2460802"/>
              <a:gd name="connsiteY165" fmla="*/ 1185782 h 2459883"/>
              <a:gd name="connsiteX166" fmla="*/ 850757 w 2460802"/>
              <a:gd name="connsiteY166" fmla="*/ 1141638 h 2459883"/>
              <a:gd name="connsiteX167" fmla="*/ 873203 w 2460802"/>
              <a:gd name="connsiteY167" fmla="*/ 1109818 h 2459883"/>
              <a:gd name="connsiteX168" fmla="*/ 899125 w 2460802"/>
              <a:gd name="connsiteY168" fmla="*/ 1081256 h 2459883"/>
              <a:gd name="connsiteX169" fmla="*/ 1065378 w 2460802"/>
              <a:gd name="connsiteY169" fmla="*/ 1208371 h 2459883"/>
              <a:gd name="connsiteX170" fmla="*/ 1065378 w 2460802"/>
              <a:gd name="connsiteY170" fmla="*/ 1250039 h 2459883"/>
              <a:gd name="connsiteX171" fmla="*/ 899125 w 2460802"/>
              <a:gd name="connsiteY171" fmla="*/ 1377154 h 2459883"/>
              <a:gd name="connsiteX172" fmla="*/ 873203 w 2460802"/>
              <a:gd name="connsiteY172" fmla="*/ 1348593 h 2459883"/>
              <a:gd name="connsiteX173" fmla="*/ 1480578 w 2460802"/>
              <a:gd name="connsiteY173" fmla="*/ 1317676 h 2459883"/>
              <a:gd name="connsiteX174" fmla="*/ 1395195 w 2460802"/>
              <a:gd name="connsiteY174" fmla="*/ 1250061 h 2459883"/>
              <a:gd name="connsiteX175" fmla="*/ 1395181 w 2460802"/>
              <a:gd name="connsiteY175" fmla="*/ 1208371 h 2459883"/>
              <a:gd name="connsiteX176" fmla="*/ 1561434 w 2460802"/>
              <a:gd name="connsiteY176" fmla="*/ 1081256 h 2459883"/>
              <a:gd name="connsiteX177" fmla="*/ 1587355 w 2460802"/>
              <a:gd name="connsiteY177" fmla="*/ 1109818 h 2459883"/>
              <a:gd name="connsiteX178" fmla="*/ 1609801 w 2460802"/>
              <a:gd name="connsiteY178" fmla="*/ 1141638 h 2459883"/>
              <a:gd name="connsiteX179" fmla="*/ 1552833 w 2460802"/>
              <a:gd name="connsiteY179" fmla="*/ 1185782 h 2459883"/>
              <a:gd name="connsiteX180" fmla="*/ 1495965 w 2460802"/>
              <a:gd name="connsiteY180" fmla="*/ 1229205 h 2459883"/>
              <a:gd name="connsiteX181" fmla="*/ 1552833 w 2460802"/>
              <a:gd name="connsiteY181" fmla="*/ 1272628 h 2459883"/>
              <a:gd name="connsiteX182" fmla="*/ 1609801 w 2460802"/>
              <a:gd name="connsiteY182" fmla="*/ 1316772 h 2459883"/>
              <a:gd name="connsiteX183" fmla="*/ 1563085 w 2460802"/>
              <a:gd name="connsiteY183" fmla="*/ 1378084 h 2459883"/>
              <a:gd name="connsiteX184" fmla="*/ 1480578 w 2460802"/>
              <a:gd name="connsiteY184" fmla="*/ 1317676 h 2459883"/>
              <a:gd name="connsiteX185" fmla="*/ 1274941 w 2460802"/>
              <a:gd name="connsiteY185" fmla="*/ 1500174 h 2459883"/>
              <a:gd name="connsiteX186" fmla="*/ 1312158 w 2460802"/>
              <a:gd name="connsiteY186" fmla="*/ 1482011 h 2459883"/>
              <a:gd name="connsiteX187" fmla="*/ 1289208 w 2460802"/>
              <a:gd name="connsiteY187" fmla="*/ 1474550 h 2459883"/>
              <a:gd name="connsiteX188" fmla="*/ 1230279 w 2460802"/>
              <a:gd name="connsiteY188" fmla="*/ 1468869 h 2459883"/>
              <a:gd name="connsiteX189" fmla="*/ 1171351 w 2460802"/>
              <a:gd name="connsiteY189" fmla="*/ 1474550 h 2459883"/>
              <a:gd name="connsiteX190" fmla="*/ 1148400 w 2460802"/>
              <a:gd name="connsiteY190" fmla="*/ 1482026 h 2459883"/>
              <a:gd name="connsiteX191" fmla="*/ 1205467 w 2460802"/>
              <a:gd name="connsiteY191" fmla="*/ 1505558 h 2459883"/>
              <a:gd name="connsiteX192" fmla="*/ 1274941 w 2460802"/>
              <a:gd name="connsiteY192" fmla="*/ 1500174 h 2459883"/>
              <a:gd name="connsiteX193" fmla="*/ 555397 w 2460802"/>
              <a:gd name="connsiteY193" fmla="*/ 1189249 h 2459883"/>
              <a:gd name="connsiteX194" fmla="*/ 555397 w 2460802"/>
              <a:gd name="connsiteY194" fmla="*/ 1109592 h 2459883"/>
              <a:gd name="connsiteX195" fmla="*/ 525002 w 2460802"/>
              <a:gd name="connsiteY195" fmla="*/ 1110490 h 2459883"/>
              <a:gd name="connsiteX196" fmla="*/ 482267 w 2460802"/>
              <a:gd name="connsiteY196" fmla="*/ 1117439 h 2459883"/>
              <a:gd name="connsiteX197" fmla="*/ 449984 w 2460802"/>
              <a:gd name="connsiteY197" fmla="*/ 1233360 h 2459883"/>
              <a:gd name="connsiteX198" fmla="*/ 491869 w 2460802"/>
              <a:gd name="connsiteY198" fmla="*/ 1265387 h 2459883"/>
              <a:gd name="connsiteX199" fmla="*/ 528724 w 2460802"/>
              <a:gd name="connsiteY199" fmla="*/ 1268740 h 2459883"/>
              <a:gd name="connsiteX200" fmla="*/ 555397 w 2460802"/>
              <a:gd name="connsiteY200" fmla="*/ 1268902 h 2459883"/>
              <a:gd name="connsiteX201" fmla="*/ 1978357 w 2460802"/>
              <a:gd name="connsiteY201" fmla="*/ 1261400 h 2459883"/>
              <a:gd name="connsiteX202" fmla="*/ 2016813 w 2460802"/>
              <a:gd name="connsiteY202" fmla="*/ 1223002 h 2459883"/>
              <a:gd name="connsiteX203" fmla="*/ 2016951 w 2460802"/>
              <a:gd name="connsiteY203" fmla="*/ 1156071 h 2459883"/>
              <a:gd name="connsiteX204" fmla="*/ 1978298 w 2460802"/>
              <a:gd name="connsiteY204" fmla="*/ 1117439 h 2459883"/>
              <a:gd name="connsiteX205" fmla="*/ 1935562 w 2460802"/>
              <a:gd name="connsiteY205" fmla="*/ 1110490 h 2459883"/>
              <a:gd name="connsiteX206" fmla="*/ 1905168 w 2460802"/>
              <a:gd name="connsiteY206" fmla="*/ 1109592 h 2459883"/>
              <a:gd name="connsiteX207" fmla="*/ 1905168 w 2460802"/>
              <a:gd name="connsiteY207" fmla="*/ 1189504 h 2459883"/>
              <a:gd name="connsiteX208" fmla="*/ 1905168 w 2460802"/>
              <a:gd name="connsiteY208" fmla="*/ 1269417 h 2459883"/>
              <a:gd name="connsiteX209" fmla="*/ 1935562 w 2460802"/>
              <a:gd name="connsiteY209" fmla="*/ 1268419 h 2459883"/>
              <a:gd name="connsiteX210" fmla="*/ 1978363 w 2460802"/>
              <a:gd name="connsiteY210" fmla="*/ 1261399 h 2459883"/>
              <a:gd name="connsiteX211" fmla="*/ 683591 w 2460802"/>
              <a:gd name="connsiteY211" fmla="*/ 688823 h 2459883"/>
              <a:gd name="connsiteX212" fmla="*/ 737128 w 2460802"/>
              <a:gd name="connsiteY212" fmla="*/ 681432 h 2459883"/>
              <a:gd name="connsiteX213" fmla="*/ 801034 w 2460802"/>
              <a:gd name="connsiteY213" fmla="*/ 735384 h 2459883"/>
              <a:gd name="connsiteX214" fmla="*/ 961888 w 2460802"/>
              <a:gd name="connsiteY214" fmla="*/ 848221 h 2459883"/>
              <a:gd name="connsiteX215" fmla="*/ 1476119 w 2460802"/>
              <a:gd name="connsiteY215" fmla="*/ 859434 h 2459883"/>
              <a:gd name="connsiteX216" fmla="*/ 1579356 w 2460802"/>
              <a:gd name="connsiteY216" fmla="*/ 800758 h 2459883"/>
              <a:gd name="connsiteX217" fmla="*/ 1661305 w 2460802"/>
              <a:gd name="connsiteY217" fmla="*/ 733762 h 2459883"/>
              <a:gd name="connsiteX218" fmla="*/ 1729699 w 2460802"/>
              <a:gd name="connsiteY218" fmla="*/ 677734 h 2459883"/>
              <a:gd name="connsiteX219" fmla="*/ 1777209 w 2460802"/>
              <a:gd name="connsiteY219" fmla="*/ 689249 h 2459883"/>
              <a:gd name="connsiteX220" fmla="*/ 1827296 w 2460802"/>
              <a:gd name="connsiteY220" fmla="*/ 830334 h 2459883"/>
              <a:gd name="connsiteX221" fmla="*/ 1872970 w 2460802"/>
              <a:gd name="connsiteY221" fmla="*/ 963705 h 2459883"/>
              <a:gd name="connsiteX222" fmla="*/ 1979495 w 2460802"/>
              <a:gd name="connsiteY222" fmla="*/ 743611 h 2459883"/>
              <a:gd name="connsiteX223" fmla="*/ 1926672 w 2460802"/>
              <a:gd name="connsiteY223" fmla="*/ 386800 h 2459883"/>
              <a:gd name="connsiteX224" fmla="*/ 1822042 w 2460802"/>
              <a:gd name="connsiteY224" fmla="*/ 283365 h 2459883"/>
              <a:gd name="connsiteX225" fmla="*/ 1655802 w 2460802"/>
              <a:gd name="connsiteY225" fmla="*/ 196461 h 2459883"/>
              <a:gd name="connsiteX226" fmla="*/ 1475917 w 2460802"/>
              <a:gd name="connsiteY226" fmla="*/ 113297 h 2459883"/>
              <a:gd name="connsiteX227" fmla="*/ 1352614 w 2460802"/>
              <a:gd name="connsiteY227" fmla="*/ 83603 h 2459883"/>
              <a:gd name="connsiteX228" fmla="*/ 1174936 w 2460802"/>
              <a:gd name="connsiteY228" fmla="*/ 83603 h 2459883"/>
              <a:gd name="connsiteX229" fmla="*/ 857593 w 2460802"/>
              <a:gd name="connsiteY229" fmla="*/ 217316 h 2459883"/>
              <a:gd name="connsiteX230" fmla="*/ 829869 w 2460802"/>
              <a:gd name="connsiteY230" fmla="*/ 237785 h 2459883"/>
              <a:gd name="connsiteX231" fmla="*/ 858180 w 2460802"/>
              <a:gd name="connsiteY231" fmla="*/ 240942 h 2459883"/>
              <a:gd name="connsiteX232" fmla="*/ 1153170 w 2460802"/>
              <a:gd name="connsiteY232" fmla="*/ 382017 h 2459883"/>
              <a:gd name="connsiteX233" fmla="*/ 1178457 w 2460802"/>
              <a:gd name="connsiteY233" fmla="*/ 406289 h 2459883"/>
              <a:gd name="connsiteX234" fmla="*/ 1150506 w 2460802"/>
              <a:gd name="connsiteY234" fmla="*/ 434321 h 2459883"/>
              <a:gd name="connsiteX235" fmla="*/ 1122556 w 2460802"/>
              <a:gd name="connsiteY235" fmla="*/ 462352 h 2459883"/>
              <a:gd name="connsiteX236" fmla="*/ 1102602 w 2460802"/>
              <a:gd name="connsiteY236" fmla="*/ 443037 h 2459883"/>
              <a:gd name="connsiteX237" fmla="*/ 937102 w 2460802"/>
              <a:gd name="connsiteY237" fmla="*/ 339884 h 2459883"/>
              <a:gd name="connsiteX238" fmla="*/ 643860 w 2460802"/>
              <a:gd name="connsiteY238" fmla="*/ 353108 h 2459883"/>
              <a:gd name="connsiteX239" fmla="*/ 484005 w 2460802"/>
              <a:gd name="connsiteY239" fmla="*/ 778372 h 2459883"/>
              <a:gd name="connsiteX240" fmla="*/ 539290 w 2460802"/>
              <a:gd name="connsiteY240" fmla="*/ 885351 h 2459883"/>
              <a:gd name="connsiteX241" fmla="*/ 586257 w 2460802"/>
              <a:gd name="connsiteY241" fmla="*/ 971614 h 2459883"/>
              <a:gd name="connsiteX242" fmla="*/ 632236 w 2460802"/>
              <a:gd name="connsiteY242" fmla="*/ 833831 h 2459883"/>
              <a:gd name="connsiteX243" fmla="*/ 683591 w 2460802"/>
              <a:gd name="connsiteY243" fmla="*/ 688823 h 2459883"/>
              <a:gd name="connsiteX244" fmla="*/ 2036835 w 2460802"/>
              <a:gd name="connsiteY244" fmla="*/ 1782318 h 2459883"/>
              <a:gd name="connsiteX245" fmla="*/ 1913199 w 2460802"/>
              <a:gd name="connsiteY245" fmla="*/ 1675432 h 2459883"/>
              <a:gd name="connsiteX246" fmla="*/ 1906551 w 2460802"/>
              <a:gd name="connsiteY246" fmla="*/ 1612568 h 2459883"/>
              <a:gd name="connsiteX247" fmla="*/ 1912172 w 2460802"/>
              <a:gd name="connsiteY247" fmla="*/ 1550535 h 2459883"/>
              <a:gd name="connsiteX248" fmla="*/ 1980657 w 2460802"/>
              <a:gd name="connsiteY248" fmla="*/ 1458905 h 2459883"/>
              <a:gd name="connsiteX249" fmla="*/ 2199182 w 2460802"/>
              <a:gd name="connsiteY249" fmla="*/ 1388955 h 2459883"/>
              <a:gd name="connsiteX250" fmla="*/ 2410192 w 2460802"/>
              <a:gd name="connsiteY250" fmla="*/ 1481058 h 2459883"/>
              <a:gd name="connsiteX251" fmla="*/ 2442948 w 2460802"/>
              <a:gd name="connsiteY251" fmla="*/ 1524481 h 2459883"/>
              <a:gd name="connsiteX252" fmla="*/ 2457080 w 2460802"/>
              <a:gd name="connsiteY252" fmla="*/ 1564698 h 2459883"/>
              <a:gd name="connsiteX253" fmla="*/ 2457065 w 2460802"/>
              <a:gd name="connsiteY253" fmla="*/ 1657629 h 2459883"/>
              <a:gd name="connsiteX254" fmla="*/ 2370965 w 2460802"/>
              <a:gd name="connsiteY254" fmla="*/ 1768635 h 2459883"/>
              <a:gd name="connsiteX255" fmla="*/ 2181298 w 2460802"/>
              <a:gd name="connsiteY255" fmla="*/ 1784747 h 2459883"/>
              <a:gd name="connsiteX256" fmla="*/ 2036835 w 2460802"/>
              <a:gd name="connsiteY256" fmla="*/ 1782318 h 2459883"/>
              <a:gd name="connsiteX257" fmla="*/ 2335647 w 2460802"/>
              <a:gd name="connsiteY257" fmla="*/ 1698232 h 2459883"/>
              <a:gd name="connsiteX258" fmla="*/ 2374044 w 2460802"/>
              <a:gd name="connsiteY258" fmla="*/ 1659713 h 2459883"/>
              <a:gd name="connsiteX259" fmla="*/ 2381056 w 2460802"/>
              <a:gd name="connsiteY259" fmla="*/ 1617159 h 2459883"/>
              <a:gd name="connsiteX260" fmla="*/ 2365376 w 2460802"/>
              <a:gd name="connsiteY260" fmla="*/ 1548644 h 2459883"/>
              <a:gd name="connsiteX261" fmla="*/ 2260751 w 2460802"/>
              <a:gd name="connsiteY261" fmla="*/ 1479992 h 2459883"/>
              <a:gd name="connsiteX262" fmla="*/ 2012546 w 2460802"/>
              <a:gd name="connsiteY262" fmla="*/ 1535911 h 2459883"/>
              <a:gd name="connsiteX263" fmla="*/ 1985008 w 2460802"/>
              <a:gd name="connsiteY263" fmla="*/ 1604622 h 2459883"/>
              <a:gd name="connsiteX264" fmla="*/ 1986911 w 2460802"/>
              <a:gd name="connsiteY264" fmla="*/ 1645563 h 2459883"/>
              <a:gd name="connsiteX265" fmla="*/ 2040128 w 2460802"/>
              <a:gd name="connsiteY265" fmla="*/ 1702139 h 2459883"/>
              <a:gd name="connsiteX266" fmla="*/ 2186775 w 2460802"/>
              <a:gd name="connsiteY266" fmla="*/ 1704872 h 2459883"/>
              <a:gd name="connsiteX267" fmla="*/ 2323240 w 2460802"/>
              <a:gd name="connsiteY267" fmla="*/ 1704375 h 2459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</a:cxnLst>
            <a:rect l="l" t="t" r="r" b="b"/>
            <a:pathLst>
              <a:path w="2460802" h="2459883">
                <a:moveTo>
                  <a:pt x="22388" y="2455763"/>
                </a:moveTo>
                <a:cubicBezTo>
                  <a:pt x="2202" y="2445815"/>
                  <a:pt x="-3415" y="2427072"/>
                  <a:pt x="1875" y="2387314"/>
                </a:cubicBezTo>
                <a:cubicBezTo>
                  <a:pt x="6461" y="2352851"/>
                  <a:pt x="13748" y="2329011"/>
                  <a:pt x="29355" y="2297410"/>
                </a:cubicBezTo>
                <a:cubicBezTo>
                  <a:pt x="70872" y="2213345"/>
                  <a:pt x="147497" y="2158265"/>
                  <a:pt x="241527" y="2144896"/>
                </a:cubicBezTo>
                <a:cubicBezTo>
                  <a:pt x="252246" y="2143371"/>
                  <a:pt x="371107" y="2142407"/>
                  <a:pt x="552010" y="2142377"/>
                </a:cubicBezTo>
                <a:cubicBezTo>
                  <a:pt x="817676" y="2142331"/>
                  <a:pt x="846314" y="2141943"/>
                  <a:pt x="857817" y="2138229"/>
                </a:cubicBezTo>
                <a:cubicBezTo>
                  <a:pt x="864797" y="2135975"/>
                  <a:pt x="870507" y="2133221"/>
                  <a:pt x="870507" y="2132109"/>
                </a:cubicBezTo>
                <a:cubicBezTo>
                  <a:pt x="870507" y="2130999"/>
                  <a:pt x="866078" y="2123235"/>
                  <a:pt x="860664" y="2114859"/>
                </a:cubicBezTo>
                <a:cubicBezTo>
                  <a:pt x="818936" y="2050294"/>
                  <a:pt x="826718" y="1963946"/>
                  <a:pt x="879401" y="1906933"/>
                </a:cubicBezTo>
                <a:lnTo>
                  <a:pt x="892017" y="1893281"/>
                </a:lnTo>
                <a:lnTo>
                  <a:pt x="855830" y="1869098"/>
                </a:lnTo>
                <a:cubicBezTo>
                  <a:pt x="728455" y="1783978"/>
                  <a:pt x="637004" y="1663516"/>
                  <a:pt x="588556" y="1517037"/>
                </a:cubicBezTo>
                <a:cubicBezTo>
                  <a:pt x="574056" y="1473199"/>
                  <a:pt x="557927" y="1390813"/>
                  <a:pt x="557892" y="1360407"/>
                </a:cubicBezTo>
                <a:lnTo>
                  <a:pt x="557878" y="1348933"/>
                </a:lnTo>
                <a:lnTo>
                  <a:pt x="522521" y="1347709"/>
                </a:lnTo>
                <a:cubicBezTo>
                  <a:pt x="493177" y="1346696"/>
                  <a:pt x="483698" y="1345362"/>
                  <a:pt x="466783" y="1339873"/>
                </a:cubicBezTo>
                <a:cubicBezTo>
                  <a:pt x="419063" y="1324388"/>
                  <a:pt x="382394" y="1287942"/>
                  <a:pt x="365012" y="1238720"/>
                </a:cubicBezTo>
                <a:cubicBezTo>
                  <a:pt x="359410" y="1222856"/>
                  <a:pt x="358584" y="1216538"/>
                  <a:pt x="358584" y="1189503"/>
                </a:cubicBezTo>
                <a:cubicBezTo>
                  <a:pt x="358584" y="1162469"/>
                  <a:pt x="359410" y="1156150"/>
                  <a:pt x="365012" y="1140287"/>
                </a:cubicBezTo>
                <a:cubicBezTo>
                  <a:pt x="374026" y="1114761"/>
                  <a:pt x="385305" y="1096796"/>
                  <a:pt x="404150" y="1077950"/>
                </a:cubicBezTo>
                <a:cubicBezTo>
                  <a:pt x="432242" y="1049857"/>
                  <a:pt x="464959" y="1034848"/>
                  <a:pt x="505740" y="1031346"/>
                </a:cubicBezTo>
                <a:lnTo>
                  <a:pt x="527718" y="1029459"/>
                </a:lnTo>
                <a:lnTo>
                  <a:pt x="484248" y="950058"/>
                </a:lnTo>
                <a:cubicBezTo>
                  <a:pt x="460339" y="906387"/>
                  <a:pt x="434235" y="857771"/>
                  <a:pt x="426239" y="842023"/>
                </a:cubicBezTo>
                <a:cubicBezTo>
                  <a:pt x="376157" y="743392"/>
                  <a:pt x="367116" y="631271"/>
                  <a:pt x="400735" y="525754"/>
                </a:cubicBezTo>
                <a:cubicBezTo>
                  <a:pt x="428662" y="438102"/>
                  <a:pt x="487551" y="359910"/>
                  <a:pt x="564895" y="307785"/>
                </a:cubicBezTo>
                <a:cubicBezTo>
                  <a:pt x="587840" y="292322"/>
                  <a:pt x="637637" y="267178"/>
                  <a:pt x="658737" y="260402"/>
                </a:cubicBezTo>
                <a:cubicBezTo>
                  <a:pt x="674483" y="255344"/>
                  <a:pt x="675417" y="254705"/>
                  <a:pt x="770514" y="183899"/>
                </a:cubicBezTo>
                <a:cubicBezTo>
                  <a:pt x="877080" y="104555"/>
                  <a:pt x="918430" y="79649"/>
                  <a:pt x="990845" y="51192"/>
                </a:cubicBezTo>
                <a:cubicBezTo>
                  <a:pt x="1084197" y="14506"/>
                  <a:pt x="1162030" y="-26"/>
                  <a:pt x="1265016" y="0"/>
                </a:cubicBezTo>
                <a:cubicBezTo>
                  <a:pt x="1366373" y="23"/>
                  <a:pt x="1443468" y="14551"/>
                  <a:pt x="1536679" y="51182"/>
                </a:cubicBezTo>
                <a:cubicBezTo>
                  <a:pt x="1571379" y="64818"/>
                  <a:pt x="1805426" y="180477"/>
                  <a:pt x="1841369" y="201750"/>
                </a:cubicBezTo>
                <a:cubicBezTo>
                  <a:pt x="1887473" y="229036"/>
                  <a:pt x="1942098" y="276747"/>
                  <a:pt x="1973692" y="317323"/>
                </a:cubicBezTo>
                <a:cubicBezTo>
                  <a:pt x="2080487" y="454482"/>
                  <a:pt x="2107437" y="632007"/>
                  <a:pt x="2045828" y="792494"/>
                </a:cubicBezTo>
                <a:cubicBezTo>
                  <a:pt x="2040328" y="806824"/>
                  <a:pt x="2012112" y="866121"/>
                  <a:pt x="1983127" y="924265"/>
                </a:cubicBezTo>
                <a:lnTo>
                  <a:pt x="1930426" y="1029982"/>
                </a:lnTo>
                <a:lnTo>
                  <a:pt x="1953151" y="1031492"/>
                </a:lnTo>
                <a:cubicBezTo>
                  <a:pt x="2017784" y="1035789"/>
                  <a:pt x="2073112" y="1076890"/>
                  <a:pt x="2093904" y="1136051"/>
                </a:cubicBezTo>
                <a:cubicBezTo>
                  <a:pt x="2102213" y="1159693"/>
                  <a:pt x="2105116" y="1186425"/>
                  <a:pt x="2101824" y="1209006"/>
                </a:cubicBezTo>
                <a:cubicBezTo>
                  <a:pt x="2096133" y="1248054"/>
                  <a:pt x="2082732" y="1274829"/>
                  <a:pt x="2055021" y="1302519"/>
                </a:cubicBezTo>
                <a:cubicBezTo>
                  <a:pt x="2023445" y="1334071"/>
                  <a:pt x="1984597" y="1348308"/>
                  <a:pt x="1930078" y="1348308"/>
                </a:cubicBezTo>
                <a:lnTo>
                  <a:pt x="1902680" y="1348308"/>
                </a:lnTo>
                <a:lnTo>
                  <a:pt x="1902669" y="1360094"/>
                </a:lnTo>
                <a:cubicBezTo>
                  <a:pt x="1902652" y="1377243"/>
                  <a:pt x="1893954" y="1433661"/>
                  <a:pt x="1886587" y="1464405"/>
                </a:cubicBezTo>
                <a:cubicBezTo>
                  <a:pt x="1845256" y="1636879"/>
                  <a:pt x="1738175" y="1786556"/>
                  <a:pt x="1589190" y="1880102"/>
                </a:cubicBezTo>
                <a:lnTo>
                  <a:pt x="1568485" y="1893102"/>
                </a:lnTo>
                <a:lnTo>
                  <a:pt x="1581129" y="1907017"/>
                </a:lnTo>
                <a:cubicBezTo>
                  <a:pt x="1634025" y="1965230"/>
                  <a:pt x="1641695" y="2050181"/>
                  <a:pt x="1599894" y="2114858"/>
                </a:cubicBezTo>
                <a:cubicBezTo>
                  <a:pt x="1594480" y="2123235"/>
                  <a:pt x="1590051" y="2130922"/>
                  <a:pt x="1590051" y="2131942"/>
                </a:cubicBezTo>
                <a:cubicBezTo>
                  <a:pt x="1590051" y="2132962"/>
                  <a:pt x="1593680" y="2135423"/>
                  <a:pt x="1598115" y="2137412"/>
                </a:cubicBezTo>
                <a:cubicBezTo>
                  <a:pt x="1604981" y="2140491"/>
                  <a:pt x="1652055" y="2141241"/>
                  <a:pt x="1915086" y="2142465"/>
                </a:cubicBezTo>
                <a:cubicBezTo>
                  <a:pt x="2249821" y="2144022"/>
                  <a:pt x="2230852" y="2143229"/>
                  <a:pt x="2272693" y="2157405"/>
                </a:cubicBezTo>
                <a:cubicBezTo>
                  <a:pt x="2380525" y="2193940"/>
                  <a:pt x="2458571" y="2299154"/>
                  <a:pt x="2459497" y="2409238"/>
                </a:cubicBezTo>
                <a:cubicBezTo>
                  <a:pt x="2459704" y="2432696"/>
                  <a:pt x="2459289" y="2434756"/>
                  <a:pt x="2453023" y="2443006"/>
                </a:cubicBezTo>
                <a:cubicBezTo>
                  <a:pt x="2449347" y="2447839"/>
                  <a:pt x="2442479" y="2453625"/>
                  <a:pt x="2437761" y="2455864"/>
                </a:cubicBezTo>
                <a:cubicBezTo>
                  <a:pt x="2429845" y="2459621"/>
                  <a:pt x="2336578" y="2459931"/>
                  <a:pt x="1229904" y="2459879"/>
                </a:cubicBezTo>
                <a:cubicBezTo>
                  <a:pt x="124587" y="2459832"/>
                  <a:pt x="29981" y="2459504"/>
                  <a:pt x="22388" y="2455762"/>
                </a:cubicBezTo>
                <a:close/>
                <a:moveTo>
                  <a:pt x="2376587" y="2376734"/>
                </a:moveTo>
                <a:cubicBezTo>
                  <a:pt x="2376587" y="2369487"/>
                  <a:pt x="2366260" y="2341994"/>
                  <a:pt x="2357511" y="2325945"/>
                </a:cubicBezTo>
                <a:cubicBezTo>
                  <a:pt x="2337388" y="2289035"/>
                  <a:pt x="2306566" y="2259718"/>
                  <a:pt x="2268848" y="2241614"/>
                </a:cubicBezTo>
                <a:cubicBezTo>
                  <a:pt x="2227552" y="2221791"/>
                  <a:pt x="2255886" y="2223355"/>
                  <a:pt x="1908883" y="2221747"/>
                </a:cubicBezTo>
                <a:cubicBezTo>
                  <a:pt x="1637722" y="2220490"/>
                  <a:pt x="1597174" y="2219823"/>
                  <a:pt x="1586316" y="2216442"/>
                </a:cubicBezTo>
                <a:cubicBezTo>
                  <a:pt x="1567970" y="2210729"/>
                  <a:pt x="1551984" y="2203241"/>
                  <a:pt x="1538871" y="2194218"/>
                </a:cubicBezTo>
                <a:cubicBezTo>
                  <a:pt x="1528776" y="2187272"/>
                  <a:pt x="1526368" y="2186564"/>
                  <a:pt x="1520799" y="2188903"/>
                </a:cubicBezTo>
                <a:cubicBezTo>
                  <a:pt x="1480699" y="2205749"/>
                  <a:pt x="1466934" y="2210541"/>
                  <a:pt x="1446853" y="2214643"/>
                </a:cubicBezTo>
                <a:cubicBezTo>
                  <a:pt x="1424144" y="2219282"/>
                  <a:pt x="1422813" y="2219938"/>
                  <a:pt x="1405611" y="2234932"/>
                </a:cubicBezTo>
                <a:cubicBezTo>
                  <a:pt x="1383357" y="2254331"/>
                  <a:pt x="1370183" y="2263391"/>
                  <a:pt x="1348136" y="2274458"/>
                </a:cubicBezTo>
                <a:cubicBezTo>
                  <a:pt x="1308220" y="2294494"/>
                  <a:pt x="1266121" y="2302708"/>
                  <a:pt x="1215392" y="2300358"/>
                </a:cubicBezTo>
                <a:cubicBezTo>
                  <a:pt x="1154133" y="2297519"/>
                  <a:pt x="1104802" y="2277826"/>
                  <a:pt x="1058032" y="2237537"/>
                </a:cubicBezTo>
                <a:cubicBezTo>
                  <a:pt x="1037209" y="2219599"/>
                  <a:pt x="1036714" y="2219344"/>
                  <a:pt x="1013607" y="2214623"/>
                </a:cubicBezTo>
                <a:cubicBezTo>
                  <a:pt x="993670" y="2210550"/>
                  <a:pt x="979125" y="2205485"/>
                  <a:pt x="939957" y="2188978"/>
                </a:cubicBezTo>
                <a:cubicBezTo>
                  <a:pt x="934650" y="2186741"/>
                  <a:pt x="932016" y="2187512"/>
                  <a:pt x="922124" y="2194187"/>
                </a:cubicBezTo>
                <a:cubicBezTo>
                  <a:pt x="908923" y="2203097"/>
                  <a:pt x="892331" y="2210808"/>
                  <a:pt x="874242" y="2216442"/>
                </a:cubicBezTo>
                <a:cubicBezTo>
                  <a:pt x="863384" y="2219822"/>
                  <a:pt x="822836" y="2220489"/>
                  <a:pt x="551675" y="2221747"/>
                </a:cubicBezTo>
                <a:cubicBezTo>
                  <a:pt x="204673" y="2223356"/>
                  <a:pt x="233007" y="2221793"/>
                  <a:pt x="191710" y="2241614"/>
                </a:cubicBezTo>
                <a:cubicBezTo>
                  <a:pt x="153993" y="2259718"/>
                  <a:pt x="123170" y="2289035"/>
                  <a:pt x="103047" y="2325945"/>
                </a:cubicBezTo>
                <a:cubicBezTo>
                  <a:pt x="94298" y="2341994"/>
                  <a:pt x="83972" y="2369487"/>
                  <a:pt x="83972" y="2376734"/>
                </a:cubicBezTo>
                <a:cubicBezTo>
                  <a:pt x="83972" y="2380141"/>
                  <a:pt x="202500" y="2380534"/>
                  <a:pt x="1230279" y="2380534"/>
                </a:cubicBezTo>
                <a:cubicBezTo>
                  <a:pt x="2258059" y="2380534"/>
                  <a:pt x="2376587" y="2380141"/>
                  <a:pt x="2376587" y="2376734"/>
                </a:cubicBezTo>
                <a:close/>
                <a:moveTo>
                  <a:pt x="1288587" y="2213418"/>
                </a:moveTo>
                <a:cubicBezTo>
                  <a:pt x="1316371" y="2204391"/>
                  <a:pt x="1336775" y="2191471"/>
                  <a:pt x="1358891" y="2168904"/>
                </a:cubicBezTo>
                <a:cubicBezTo>
                  <a:pt x="1369351" y="2158230"/>
                  <a:pt x="1380701" y="2148014"/>
                  <a:pt x="1384113" y="2146202"/>
                </a:cubicBezTo>
                <a:cubicBezTo>
                  <a:pt x="1387524" y="2144389"/>
                  <a:pt x="1400364" y="2141587"/>
                  <a:pt x="1412646" y="2139975"/>
                </a:cubicBezTo>
                <a:cubicBezTo>
                  <a:pt x="1453706" y="2134583"/>
                  <a:pt x="1486384" y="2120548"/>
                  <a:pt x="1511653" y="2097453"/>
                </a:cubicBezTo>
                <a:cubicBezTo>
                  <a:pt x="1559719" y="2053521"/>
                  <a:pt x="1559719" y="1992929"/>
                  <a:pt x="1511653" y="1948997"/>
                </a:cubicBezTo>
                <a:cubicBezTo>
                  <a:pt x="1487075" y="1926533"/>
                  <a:pt x="1454141" y="1912085"/>
                  <a:pt x="1415377" y="1906761"/>
                </a:cubicBezTo>
                <a:cubicBezTo>
                  <a:pt x="1393773" y="1903794"/>
                  <a:pt x="1382577" y="1898255"/>
                  <a:pt x="1376169" y="1887365"/>
                </a:cubicBezTo>
                <a:cubicBezTo>
                  <a:pt x="1372726" y="1881514"/>
                  <a:pt x="1312158" y="1646463"/>
                  <a:pt x="1312158" y="1638952"/>
                </a:cubicBezTo>
                <a:cubicBezTo>
                  <a:pt x="1312158" y="1636747"/>
                  <a:pt x="1386060" y="1617270"/>
                  <a:pt x="1387574" y="1619076"/>
                </a:cubicBezTo>
                <a:cubicBezTo>
                  <a:pt x="1388006" y="1619591"/>
                  <a:pt x="1391466" y="1632853"/>
                  <a:pt x="1395262" y="1648547"/>
                </a:cubicBezTo>
                <a:cubicBezTo>
                  <a:pt x="1399059" y="1664241"/>
                  <a:pt x="1402974" y="1678623"/>
                  <a:pt x="1403963" y="1680506"/>
                </a:cubicBezTo>
                <a:cubicBezTo>
                  <a:pt x="1406469" y="1685278"/>
                  <a:pt x="1419703" y="1665620"/>
                  <a:pt x="1425106" y="1649103"/>
                </a:cubicBezTo>
                <a:cubicBezTo>
                  <a:pt x="1428366" y="1639133"/>
                  <a:pt x="1429090" y="1629590"/>
                  <a:pt x="1428388" y="1605830"/>
                </a:cubicBezTo>
                <a:cubicBezTo>
                  <a:pt x="1427319" y="1569671"/>
                  <a:pt x="1423155" y="1558678"/>
                  <a:pt x="1402410" y="1537259"/>
                </a:cubicBezTo>
                <a:lnTo>
                  <a:pt x="1389439" y="1523866"/>
                </a:lnTo>
                <a:lnTo>
                  <a:pt x="1374990" y="1535179"/>
                </a:lnTo>
                <a:cubicBezTo>
                  <a:pt x="1342772" y="1560407"/>
                  <a:pt x="1308165" y="1575847"/>
                  <a:pt x="1268230" y="1582811"/>
                </a:cubicBezTo>
                <a:cubicBezTo>
                  <a:pt x="1204974" y="1593843"/>
                  <a:pt x="1140677" y="1577380"/>
                  <a:pt x="1087337" y="1536495"/>
                </a:cubicBezTo>
                <a:lnTo>
                  <a:pt x="1071009" y="1523980"/>
                </a:lnTo>
                <a:lnTo>
                  <a:pt x="1057386" y="1538046"/>
                </a:lnTo>
                <a:cubicBezTo>
                  <a:pt x="1035746" y="1560389"/>
                  <a:pt x="1033025" y="1568573"/>
                  <a:pt x="1033025" y="1611327"/>
                </a:cubicBezTo>
                <a:cubicBezTo>
                  <a:pt x="1033025" y="1650003"/>
                  <a:pt x="1035204" y="1658416"/>
                  <a:pt x="1050007" y="1676888"/>
                </a:cubicBezTo>
                <a:lnTo>
                  <a:pt x="1055817" y="1684138"/>
                </a:lnTo>
                <a:lnTo>
                  <a:pt x="1062780" y="1655797"/>
                </a:lnTo>
                <a:cubicBezTo>
                  <a:pt x="1066609" y="1640209"/>
                  <a:pt x="1070622" y="1625058"/>
                  <a:pt x="1071696" y="1622127"/>
                </a:cubicBezTo>
                <a:lnTo>
                  <a:pt x="1073649" y="1616798"/>
                </a:lnTo>
                <a:lnTo>
                  <a:pt x="1110235" y="1625962"/>
                </a:lnTo>
                <a:cubicBezTo>
                  <a:pt x="1130358" y="1631002"/>
                  <a:pt x="1147219" y="1636318"/>
                  <a:pt x="1147705" y="1637776"/>
                </a:cubicBezTo>
                <a:cubicBezTo>
                  <a:pt x="1149174" y="1642182"/>
                  <a:pt x="1088936" y="1879640"/>
                  <a:pt x="1084390" y="1887365"/>
                </a:cubicBezTo>
                <a:cubicBezTo>
                  <a:pt x="1077981" y="1898255"/>
                  <a:pt x="1066785" y="1903794"/>
                  <a:pt x="1045181" y="1906761"/>
                </a:cubicBezTo>
                <a:cubicBezTo>
                  <a:pt x="981422" y="1915518"/>
                  <a:pt x="930148" y="1952006"/>
                  <a:pt x="916628" y="1998242"/>
                </a:cubicBezTo>
                <a:cubicBezTo>
                  <a:pt x="897273" y="2064435"/>
                  <a:pt x="956010" y="2127838"/>
                  <a:pt x="1047920" y="2139962"/>
                </a:cubicBezTo>
                <a:cubicBezTo>
                  <a:pt x="1060197" y="2141581"/>
                  <a:pt x="1073034" y="2144376"/>
                  <a:pt x="1076446" y="2146171"/>
                </a:cubicBezTo>
                <a:cubicBezTo>
                  <a:pt x="1079857" y="2147968"/>
                  <a:pt x="1090199" y="2157228"/>
                  <a:pt x="1099428" y="2166752"/>
                </a:cubicBezTo>
                <a:cubicBezTo>
                  <a:pt x="1138830" y="2207417"/>
                  <a:pt x="1176850" y="2222398"/>
                  <a:pt x="1236482" y="2220755"/>
                </a:cubicBezTo>
                <a:cubicBezTo>
                  <a:pt x="1262830" y="2220030"/>
                  <a:pt x="1272373" y="2218686"/>
                  <a:pt x="1288587" y="2213418"/>
                </a:cubicBezTo>
                <a:close/>
                <a:moveTo>
                  <a:pt x="1190580" y="1745318"/>
                </a:moveTo>
                <a:lnTo>
                  <a:pt x="1190580" y="1626215"/>
                </a:lnTo>
                <a:lnTo>
                  <a:pt x="1230279" y="1626215"/>
                </a:lnTo>
                <a:lnTo>
                  <a:pt x="1269978" y="1626215"/>
                </a:lnTo>
                <a:lnTo>
                  <a:pt x="1269978" y="1745318"/>
                </a:lnTo>
                <a:lnTo>
                  <a:pt x="1269978" y="1864421"/>
                </a:lnTo>
                <a:lnTo>
                  <a:pt x="1230279" y="1864421"/>
                </a:lnTo>
                <a:lnTo>
                  <a:pt x="1190580" y="1864421"/>
                </a:lnTo>
                <a:close/>
                <a:moveTo>
                  <a:pt x="988364" y="1838330"/>
                </a:moveTo>
                <a:cubicBezTo>
                  <a:pt x="999281" y="1834939"/>
                  <a:pt x="1010191" y="1832165"/>
                  <a:pt x="1012608" y="1832164"/>
                </a:cubicBezTo>
                <a:cubicBezTo>
                  <a:pt x="1015026" y="1832164"/>
                  <a:pt x="1018073" y="1829651"/>
                  <a:pt x="1019379" y="1826581"/>
                </a:cubicBezTo>
                <a:cubicBezTo>
                  <a:pt x="1021900" y="1820657"/>
                  <a:pt x="1034266" y="1772100"/>
                  <a:pt x="1034266" y="1768125"/>
                </a:cubicBezTo>
                <a:cubicBezTo>
                  <a:pt x="1034266" y="1766834"/>
                  <a:pt x="1026520" y="1760127"/>
                  <a:pt x="1017053" y="1753219"/>
                </a:cubicBezTo>
                <a:cubicBezTo>
                  <a:pt x="985772" y="1730394"/>
                  <a:pt x="963887" y="1695616"/>
                  <a:pt x="955950" y="1656115"/>
                </a:cubicBezTo>
                <a:cubicBezTo>
                  <a:pt x="950089" y="1626954"/>
                  <a:pt x="952055" y="1572429"/>
                  <a:pt x="959800" y="1549294"/>
                </a:cubicBezTo>
                <a:cubicBezTo>
                  <a:pt x="971816" y="1513404"/>
                  <a:pt x="991777" y="1486903"/>
                  <a:pt x="1027882" y="1458905"/>
                </a:cubicBezTo>
                <a:cubicBezTo>
                  <a:pt x="1092549" y="1408759"/>
                  <a:pt x="1167337" y="1384820"/>
                  <a:pt x="1246407" y="1388955"/>
                </a:cubicBezTo>
                <a:cubicBezTo>
                  <a:pt x="1327574" y="1393201"/>
                  <a:pt x="1401378" y="1425416"/>
                  <a:pt x="1457417" y="1481058"/>
                </a:cubicBezTo>
                <a:cubicBezTo>
                  <a:pt x="1475842" y="1499354"/>
                  <a:pt x="1481763" y="1507202"/>
                  <a:pt x="1490173" y="1524481"/>
                </a:cubicBezTo>
                <a:cubicBezTo>
                  <a:pt x="1502962" y="1550759"/>
                  <a:pt x="1508172" y="1575897"/>
                  <a:pt x="1508172" y="1611327"/>
                </a:cubicBezTo>
                <a:cubicBezTo>
                  <a:pt x="1508172" y="1680491"/>
                  <a:pt x="1485893" y="1724244"/>
                  <a:pt x="1431017" y="1762848"/>
                </a:cubicBezTo>
                <a:lnTo>
                  <a:pt x="1425497" y="1766732"/>
                </a:lnTo>
                <a:lnTo>
                  <a:pt x="1432448" y="1795105"/>
                </a:lnTo>
                <a:cubicBezTo>
                  <a:pt x="1440481" y="1827893"/>
                  <a:pt x="1442284" y="1832164"/>
                  <a:pt x="1448091" y="1832164"/>
                </a:cubicBezTo>
                <a:cubicBezTo>
                  <a:pt x="1450431" y="1832165"/>
                  <a:pt x="1461170" y="1834887"/>
                  <a:pt x="1471956" y="1838216"/>
                </a:cubicBezTo>
                <a:lnTo>
                  <a:pt x="1491567" y="1844267"/>
                </a:lnTo>
                <a:lnTo>
                  <a:pt x="1503960" y="1837987"/>
                </a:lnTo>
                <a:cubicBezTo>
                  <a:pt x="1527239" y="1826190"/>
                  <a:pt x="1567301" y="1800516"/>
                  <a:pt x="1592128" y="1781485"/>
                </a:cubicBezTo>
                <a:cubicBezTo>
                  <a:pt x="1723633" y="1680679"/>
                  <a:pt x="1806781" y="1530612"/>
                  <a:pt x="1823099" y="1364626"/>
                </a:cubicBezTo>
                <a:cubicBezTo>
                  <a:pt x="1824620" y="1349151"/>
                  <a:pt x="1825764" y="1281544"/>
                  <a:pt x="1825764" y="1207063"/>
                </a:cubicBezTo>
                <a:lnTo>
                  <a:pt x="1825764" y="1076605"/>
                </a:lnTo>
                <a:lnTo>
                  <a:pt x="1777041" y="930207"/>
                </a:lnTo>
                <a:cubicBezTo>
                  <a:pt x="1750243" y="849689"/>
                  <a:pt x="1727990" y="783422"/>
                  <a:pt x="1727589" y="782947"/>
                </a:cubicBezTo>
                <a:cubicBezTo>
                  <a:pt x="1727187" y="782474"/>
                  <a:pt x="1713663" y="793485"/>
                  <a:pt x="1697534" y="807419"/>
                </a:cubicBezTo>
                <a:cubicBezTo>
                  <a:pt x="1632850" y="863300"/>
                  <a:pt x="1577151" y="900160"/>
                  <a:pt x="1513862" y="928969"/>
                </a:cubicBezTo>
                <a:cubicBezTo>
                  <a:pt x="1307363" y="1022966"/>
                  <a:pt x="1070343" y="1008982"/>
                  <a:pt x="875325" y="891295"/>
                </a:cubicBezTo>
                <a:cubicBezTo>
                  <a:pt x="843638" y="872173"/>
                  <a:pt x="802510" y="841429"/>
                  <a:pt x="763040" y="807357"/>
                </a:cubicBezTo>
                <a:cubicBezTo>
                  <a:pt x="746919" y="793441"/>
                  <a:pt x="733394" y="782450"/>
                  <a:pt x="732985" y="782933"/>
                </a:cubicBezTo>
                <a:cubicBezTo>
                  <a:pt x="732575" y="783415"/>
                  <a:pt x="710315" y="849689"/>
                  <a:pt x="683518" y="930207"/>
                </a:cubicBezTo>
                <a:lnTo>
                  <a:pt x="634795" y="1076605"/>
                </a:lnTo>
                <a:lnTo>
                  <a:pt x="634795" y="1207231"/>
                </a:lnTo>
                <a:cubicBezTo>
                  <a:pt x="634795" y="1279075"/>
                  <a:pt x="635932" y="1349420"/>
                  <a:pt x="637322" y="1363553"/>
                </a:cubicBezTo>
                <a:cubicBezTo>
                  <a:pt x="656569" y="1559226"/>
                  <a:pt x="766279" y="1729123"/>
                  <a:pt x="936087" y="1826224"/>
                </a:cubicBezTo>
                <a:cubicBezTo>
                  <a:pt x="953733" y="1836315"/>
                  <a:pt x="968248" y="1844553"/>
                  <a:pt x="968342" y="1844533"/>
                </a:cubicBezTo>
                <a:cubicBezTo>
                  <a:pt x="968437" y="1844513"/>
                  <a:pt x="977447" y="1841721"/>
                  <a:pt x="988364" y="1838330"/>
                </a:cubicBezTo>
                <a:close/>
                <a:moveTo>
                  <a:pt x="873203" y="1348593"/>
                </a:moveTo>
                <a:cubicBezTo>
                  <a:pt x="860803" y="1332171"/>
                  <a:pt x="850703" y="1317852"/>
                  <a:pt x="850757" y="1316772"/>
                </a:cubicBezTo>
                <a:cubicBezTo>
                  <a:pt x="850813" y="1315694"/>
                  <a:pt x="876448" y="1295828"/>
                  <a:pt x="907725" y="1272628"/>
                </a:cubicBezTo>
                <a:cubicBezTo>
                  <a:pt x="939003" y="1249428"/>
                  <a:pt x="964593" y="1229887"/>
                  <a:pt x="964593" y="1229205"/>
                </a:cubicBezTo>
                <a:cubicBezTo>
                  <a:pt x="964593" y="1228522"/>
                  <a:pt x="939003" y="1208983"/>
                  <a:pt x="907725" y="1185782"/>
                </a:cubicBezTo>
                <a:cubicBezTo>
                  <a:pt x="876448" y="1162582"/>
                  <a:pt x="850812" y="1142717"/>
                  <a:pt x="850757" y="1141638"/>
                </a:cubicBezTo>
                <a:cubicBezTo>
                  <a:pt x="850702" y="1140559"/>
                  <a:pt x="860803" y="1126240"/>
                  <a:pt x="873203" y="1109818"/>
                </a:cubicBezTo>
                <a:cubicBezTo>
                  <a:pt x="887635" y="1090705"/>
                  <a:pt x="896964" y="1080426"/>
                  <a:pt x="899125" y="1081256"/>
                </a:cubicBezTo>
                <a:cubicBezTo>
                  <a:pt x="907304" y="1084395"/>
                  <a:pt x="1061006" y="1201914"/>
                  <a:pt x="1065378" y="1208371"/>
                </a:cubicBezTo>
                <a:cubicBezTo>
                  <a:pt x="1072047" y="1218222"/>
                  <a:pt x="1072047" y="1240188"/>
                  <a:pt x="1065378" y="1250039"/>
                </a:cubicBezTo>
                <a:cubicBezTo>
                  <a:pt x="1061006" y="1256496"/>
                  <a:pt x="907304" y="1374016"/>
                  <a:pt x="899125" y="1377154"/>
                </a:cubicBezTo>
                <a:cubicBezTo>
                  <a:pt x="896964" y="1377983"/>
                  <a:pt x="887635" y="1367705"/>
                  <a:pt x="873203" y="1348593"/>
                </a:cubicBezTo>
                <a:close/>
                <a:moveTo>
                  <a:pt x="1480578" y="1317676"/>
                </a:moveTo>
                <a:cubicBezTo>
                  <a:pt x="1436301" y="1284452"/>
                  <a:pt x="1397879" y="1254025"/>
                  <a:pt x="1395195" y="1250061"/>
                </a:cubicBezTo>
                <a:cubicBezTo>
                  <a:pt x="1388512" y="1240188"/>
                  <a:pt x="1388505" y="1218233"/>
                  <a:pt x="1395181" y="1208371"/>
                </a:cubicBezTo>
                <a:cubicBezTo>
                  <a:pt x="1399552" y="1201914"/>
                  <a:pt x="1553255" y="1084395"/>
                  <a:pt x="1561434" y="1081256"/>
                </a:cubicBezTo>
                <a:cubicBezTo>
                  <a:pt x="1563595" y="1080427"/>
                  <a:pt x="1572923" y="1090705"/>
                  <a:pt x="1587355" y="1109818"/>
                </a:cubicBezTo>
                <a:cubicBezTo>
                  <a:pt x="1599755" y="1126240"/>
                  <a:pt x="1609856" y="1140559"/>
                  <a:pt x="1609801" y="1141638"/>
                </a:cubicBezTo>
                <a:cubicBezTo>
                  <a:pt x="1609755" y="1142716"/>
                  <a:pt x="1584111" y="1162582"/>
                  <a:pt x="1552833" y="1185782"/>
                </a:cubicBezTo>
                <a:cubicBezTo>
                  <a:pt x="1521556" y="1208983"/>
                  <a:pt x="1495965" y="1228523"/>
                  <a:pt x="1495965" y="1229205"/>
                </a:cubicBezTo>
                <a:cubicBezTo>
                  <a:pt x="1495965" y="1229889"/>
                  <a:pt x="1521556" y="1249428"/>
                  <a:pt x="1552833" y="1272628"/>
                </a:cubicBezTo>
                <a:cubicBezTo>
                  <a:pt x="1584111" y="1295828"/>
                  <a:pt x="1609746" y="1315694"/>
                  <a:pt x="1609801" y="1316772"/>
                </a:cubicBezTo>
                <a:cubicBezTo>
                  <a:pt x="1609939" y="1319663"/>
                  <a:pt x="1565433" y="1378084"/>
                  <a:pt x="1563085" y="1378084"/>
                </a:cubicBezTo>
                <a:cubicBezTo>
                  <a:pt x="1561983" y="1378084"/>
                  <a:pt x="1524856" y="1350900"/>
                  <a:pt x="1480578" y="1317676"/>
                </a:cubicBezTo>
                <a:close/>
                <a:moveTo>
                  <a:pt x="1274941" y="1500174"/>
                </a:moveTo>
                <a:cubicBezTo>
                  <a:pt x="1292330" y="1493996"/>
                  <a:pt x="1312158" y="1484320"/>
                  <a:pt x="1312158" y="1482011"/>
                </a:cubicBezTo>
                <a:cubicBezTo>
                  <a:pt x="1312158" y="1481032"/>
                  <a:pt x="1301830" y="1477675"/>
                  <a:pt x="1289208" y="1474550"/>
                </a:cubicBezTo>
                <a:cubicBezTo>
                  <a:pt x="1270607" y="1469945"/>
                  <a:pt x="1259437" y="1468869"/>
                  <a:pt x="1230279" y="1468869"/>
                </a:cubicBezTo>
                <a:cubicBezTo>
                  <a:pt x="1201122" y="1468869"/>
                  <a:pt x="1189952" y="1469945"/>
                  <a:pt x="1171351" y="1474550"/>
                </a:cubicBezTo>
                <a:cubicBezTo>
                  <a:pt x="1158728" y="1477675"/>
                  <a:pt x="1148400" y="1481039"/>
                  <a:pt x="1148400" y="1482026"/>
                </a:cubicBezTo>
                <a:cubicBezTo>
                  <a:pt x="1148400" y="1485954"/>
                  <a:pt x="1187470" y="1502065"/>
                  <a:pt x="1205467" y="1505558"/>
                </a:cubicBezTo>
                <a:cubicBezTo>
                  <a:pt x="1219272" y="1508238"/>
                  <a:pt x="1261440" y="1504970"/>
                  <a:pt x="1274941" y="1500174"/>
                </a:cubicBezTo>
                <a:close/>
                <a:moveTo>
                  <a:pt x="555397" y="1189249"/>
                </a:moveTo>
                <a:lnTo>
                  <a:pt x="555397" y="1109592"/>
                </a:lnTo>
                <a:lnTo>
                  <a:pt x="525002" y="1110490"/>
                </a:lnTo>
                <a:cubicBezTo>
                  <a:pt x="498931" y="1111261"/>
                  <a:pt x="492852" y="1112250"/>
                  <a:pt x="482267" y="1117439"/>
                </a:cubicBezTo>
                <a:cubicBezTo>
                  <a:pt x="438088" y="1139098"/>
                  <a:pt x="423180" y="1192628"/>
                  <a:pt x="449984" y="1233360"/>
                </a:cubicBezTo>
                <a:cubicBezTo>
                  <a:pt x="459325" y="1247555"/>
                  <a:pt x="476253" y="1260499"/>
                  <a:pt x="491869" y="1265387"/>
                </a:cubicBezTo>
                <a:cubicBezTo>
                  <a:pt x="497470" y="1267140"/>
                  <a:pt x="514054" y="1268649"/>
                  <a:pt x="528724" y="1268740"/>
                </a:cubicBezTo>
                <a:lnTo>
                  <a:pt x="555397" y="1268902"/>
                </a:lnTo>
                <a:close/>
                <a:moveTo>
                  <a:pt x="1978357" y="1261400"/>
                </a:moveTo>
                <a:cubicBezTo>
                  <a:pt x="1994136" y="1253739"/>
                  <a:pt x="2009038" y="1238860"/>
                  <a:pt x="2016813" y="1223002"/>
                </a:cubicBezTo>
                <a:cubicBezTo>
                  <a:pt x="2025575" y="1205129"/>
                  <a:pt x="2025637" y="1173736"/>
                  <a:pt x="2016951" y="1156071"/>
                </a:cubicBezTo>
                <a:cubicBezTo>
                  <a:pt x="2009198" y="1140314"/>
                  <a:pt x="1994024" y="1125149"/>
                  <a:pt x="1978298" y="1117439"/>
                </a:cubicBezTo>
                <a:cubicBezTo>
                  <a:pt x="1967713" y="1112249"/>
                  <a:pt x="1961633" y="1111261"/>
                  <a:pt x="1935562" y="1110490"/>
                </a:cubicBezTo>
                <a:lnTo>
                  <a:pt x="1905168" y="1109592"/>
                </a:lnTo>
                <a:lnTo>
                  <a:pt x="1905168" y="1189504"/>
                </a:lnTo>
                <a:lnTo>
                  <a:pt x="1905168" y="1269417"/>
                </a:lnTo>
                <a:lnTo>
                  <a:pt x="1935562" y="1268419"/>
                </a:lnTo>
                <a:cubicBezTo>
                  <a:pt x="1961415" y="1267572"/>
                  <a:pt x="1967811" y="1266523"/>
                  <a:pt x="1978363" y="1261399"/>
                </a:cubicBezTo>
                <a:close/>
                <a:moveTo>
                  <a:pt x="683591" y="688823"/>
                </a:moveTo>
                <a:cubicBezTo>
                  <a:pt x="695783" y="672435"/>
                  <a:pt x="720826" y="668978"/>
                  <a:pt x="737128" y="681432"/>
                </a:cubicBezTo>
                <a:cubicBezTo>
                  <a:pt x="741572" y="684828"/>
                  <a:pt x="770330" y="709106"/>
                  <a:pt x="801034" y="735384"/>
                </a:cubicBezTo>
                <a:cubicBezTo>
                  <a:pt x="876273" y="799776"/>
                  <a:pt x="904426" y="819525"/>
                  <a:pt x="961888" y="848221"/>
                </a:cubicBezTo>
                <a:cubicBezTo>
                  <a:pt x="1122166" y="928261"/>
                  <a:pt x="1309877" y="932354"/>
                  <a:pt x="1476119" y="859434"/>
                </a:cubicBezTo>
                <a:cubicBezTo>
                  <a:pt x="1506411" y="846148"/>
                  <a:pt x="1552250" y="820094"/>
                  <a:pt x="1579356" y="800758"/>
                </a:cubicBezTo>
                <a:cubicBezTo>
                  <a:pt x="1591160" y="792338"/>
                  <a:pt x="1628037" y="762190"/>
                  <a:pt x="1661305" y="733762"/>
                </a:cubicBezTo>
                <a:cubicBezTo>
                  <a:pt x="1694574" y="705335"/>
                  <a:pt x="1725351" y="680122"/>
                  <a:pt x="1729699" y="677734"/>
                </a:cubicBezTo>
                <a:cubicBezTo>
                  <a:pt x="1745123" y="669262"/>
                  <a:pt x="1766099" y="674346"/>
                  <a:pt x="1777209" y="689249"/>
                </a:cubicBezTo>
                <a:cubicBezTo>
                  <a:pt x="1780598" y="693795"/>
                  <a:pt x="1801168" y="751737"/>
                  <a:pt x="1827296" y="830334"/>
                </a:cubicBezTo>
                <a:cubicBezTo>
                  <a:pt x="1851680" y="903688"/>
                  <a:pt x="1872233" y="963705"/>
                  <a:pt x="1872970" y="963705"/>
                </a:cubicBezTo>
                <a:cubicBezTo>
                  <a:pt x="1876348" y="963705"/>
                  <a:pt x="1972865" y="764289"/>
                  <a:pt x="1979495" y="743611"/>
                </a:cubicBezTo>
                <a:cubicBezTo>
                  <a:pt x="2018373" y="622354"/>
                  <a:pt x="1999475" y="494704"/>
                  <a:pt x="1926672" y="386800"/>
                </a:cubicBezTo>
                <a:cubicBezTo>
                  <a:pt x="1905647" y="355639"/>
                  <a:pt x="1854123" y="304703"/>
                  <a:pt x="1822042" y="283365"/>
                </a:cubicBezTo>
                <a:cubicBezTo>
                  <a:pt x="1806651" y="273128"/>
                  <a:pt x="1743529" y="240130"/>
                  <a:pt x="1655802" y="196461"/>
                </a:cubicBezTo>
                <a:cubicBezTo>
                  <a:pt x="1535442" y="136548"/>
                  <a:pt x="1508646" y="124160"/>
                  <a:pt x="1475917" y="113297"/>
                </a:cubicBezTo>
                <a:cubicBezTo>
                  <a:pt x="1434700" y="99617"/>
                  <a:pt x="1395620" y="90206"/>
                  <a:pt x="1352614" y="83603"/>
                </a:cubicBezTo>
                <a:cubicBezTo>
                  <a:pt x="1315137" y="77849"/>
                  <a:pt x="1212414" y="77849"/>
                  <a:pt x="1174936" y="83603"/>
                </a:cubicBezTo>
                <a:cubicBezTo>
                  <a:pt x="1054234" y="102134"/>
                  <a:pt x="959587" y="142014"/>
                  <a:pt x="857593" y="217316"/>
                </a:cubicBezTo>
                <a:lnTo>
                  <a:pt x="829869" y="237785"/>
                </a:lnTo>
                <a:lnTo>
                  <a:pt x="858180" y="240942"/>
                </a:lnTo>
                <a:cubicBezTo>
                  <a:pt x="966437" y="253012"/>
                  <a:pt x="1070737" y="302892"/>
                  <a:pt x="1153170" y="382017"/>
                </a:cubicBezTo>
                <a:lnTo>
                  <a:pt x="1178457" y="406289"/>
                </a:lnTo>
                <a:lnTo>
                  <a:pt x="1150506" y="434321"/>
                </a:lnTo>
                <a:lnTo>
                  <a:pt x="1122556" y="462352"/>
                </a:lnTo>
                <a:lnTo>
                  <a:pt x="1102602" y="443037"/>
                </a:lnTo>
                <a:cubicBezTo>
                  <a:pt x="1052294" y="394338"/>
                  <a:pt x="998683" y="360923"/>
                  <a:pt x="937102" y="339884"/>
                </a:cubicBezTo>
                <a:cubicBezTo>
                  <a:pt x="833540" y="304503"/>
                  <a:pt x="730167" y="309165"/>
                  <a:pt x="643860" y="353108"/>
                </a:cubicBezTo>
                <a:cubicBezTo>
                  <a:pt x="488810" y="432053"/>
                  <a:pt x="419253" y="617096"/>
                  <a:pt x="484005" y="778372"/>
                </a:cubicBezTo>
                <a:cubicBezTo>
                  <a:pt x="488580" y="789766"/>
                  <a:pt x="513458" y="837907"/>
                  <a:pt x="539290" y="885351"/>
                </a:cubicBezTo>
                <a:lnTo>
                  <a:pt x="586257" y="971614"/>
                </a:lnTo>
                <a:lnTo>
                  <a:pt x="632236" y="833831"/>
                </a:lnTo>
                <a:cubicBezTo>
                  <a:pt x="657525" y="758050"/>
                  <a:pt x="680634" y="692796"/>
                  <a:pt x="683591" y="688823"/>
                </a:cubicBezTo>
                <a:close/>
                <a:moveTo>
                  <a:pt x="2036835" y="1782318"/>
                </a:moveTo>
                <a:cubicBezTo>
                  <a:pt x="1977961" y="1770769"/>
                  <a:pt x="1933527" y="1732355"/>
                  <a:pt x="1913199" y="1675432"/>
                </a:cubicBezTo>
                <a:cubicBezTo>
                  <a:pt x="1907131" y="1658442"/>
                  <a:pt x="1906690" y="1654262"/>
                  <a:pt x="1906551" y="1612568"/>
                </a:cubicBezTo>
                <a:cubicBezTo>
                  <a:pt x="1906412" y="1572218"/>
                  <a:pt x="1906959" y="1566227"/>
                  <a:pt x="1912172" y="1550535"/>
                </a:cubicBezTo>
                <a:cubicBezTo>
                  <a:pt x="1924467" y="1513526"/>
                  <a:pt x="1944109" y="1487247"/>
                  <a:pt x="1980657" y="1458905"/>
                </a:cubicBezTo>
                <a:cubicBezTo>
                  <a:pt x="2045324" y="1408759"/>
                  <a:pt x="2120112" y="1384820"/>
                  <a:pt x="2199182" y="1388955"/>
                </a:cubicBezTo>
                <a:cubicBezTo>
                  <a:pt x="2280349" y="1393201"/>
                  <a:pt x="2354153" y="1425416"/>
                  <a:pt x="2410192" y="1481058"/>
                </a:cubicBezTo>
                <a:cubicBezTo>
                  <a:pt x="2428617" y="1499354"/>
                  <a:pt x="2434538" y="1507202"/>
                  <a:pt x="2442948" y="1524481"/>
                </a:cubicBezTo>
                <a:cubicBezTo>
                  <a:pt x="2448594" y="1536081"/>
                  <a:pt x="2454953" y="1554179"/>
                  <a:pt x="2457080" y="1564698"/>
                </a:cubicBezTo>
                <a:cubicBezTo>
                  <a:pt x="2462049" y="1589274"/>
                  <a:pt x="2462042" y="1633531"/>
                  <a:pt x="2457065" y="1657629"/>
                </a:cubicBezTo>
                <a:cubicBezTo>
                  <a:pt x="2446932" y="1706685"/>
                  <a:pt x="2415324" y="1747436"/>
                  <a:pt x="2370965" y="1768635"/>
                </a:cubicBezTo>
                <a:cubicBezTo>
                  <a:pt x="2337962" y="1784406"/>
                  <a:pt x="2330378" y="1785051"/>
                  <a:pt x="2181298" y="1784747"/>
                </a:cubicBezTo>
                <a:cubicBezTo>
                  <a:pt x="2107890" y="1784609"/>
                  <a:pt x="2042882" y="1783505"/>
                  <a:pt x="2036835" y="1782318"/>
                </a:cubicBezTo>
                <a:close/>
                <a:moveTo>
                  <a:pt x="2335647" y="1698232"/>
                </a:moveTo>
                <a:cubicBezTo>
                  <a:pt x="2351544" y="1690359"/>
                  <a:pt x="2366402" y="1675454"/>
                  <a:pt x="2374044" y="1659713"/>
                </a:cubicBezTo>
                <a:cubicBezTo>
                  <a:pt x="2379157" y="1649179"/>
                  <a:pt x="2380216" y="1642755"/>
                  <a:pt x="2381056" y="1617159"/>
                </a:cubicBezTo>
                <a:cubicBezTo>
                  <a:pt x="2382220" y="1581693"/>
                  <a:pt x="2378821" y="1566842"/>
                  <a:pt x="2365376" y="1548644"/>
                </a:cubicBezTo>
                <a:cubicBezTo>
                  <a:pt x="2347076" y="1523876"/>
                  <a:pt x="2300011" y="1492994"/>
                  <a:pt x="2260751" y="1479992"/>
                </a:cubicBezTo>
                <a:cubicBezTo>
                  <a:pt x="2175158" y="1451648"/>
                  <a:pt x="2075607" y="1474076"/>
                  <a:pt x="2012546" y="1535911"/>
                </a:cubicBezTo>
                <a:cubicBezTo>
                  <a:pt x="1990507" y="1557521"/>
                  <a:pt x="1986225" y="1568205"/>
                  <a:pt x="1985008" y="1604622"/>
                </a:cubicBezTo>
                <a:cubicBezTo>
                  <a:pt x="1984429" y="1621994"/>
                  <a:pt x="1985193" y="1638639"/>
                  <a:pt x="1986911" y="1645563"/>
                </a:cubicBezTo>
                <a:cubicBezTo>
                  <a:pt x="1993029" y="1670335"/>
                  <a:pt x="2015644" y="1694377"/>
                  <a:pt x="2040128" y="1702139"/>
                </a:cubicBezTo>
                <a:cubicBezTo>
                  <a:pt x="2048057" y="1704653"/>
                  <a:pt x="2080500" y="1705258"/>
                  <a:pt x="2186775" y="1704872"/>
                </a:cubicBezTo>
                <a:lnTo>
                  <a:pt x="2323240" y="170437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9CDE47B-9987-51FD-789C-6F768688C912}"/>
              </a:ext>
            </a:extLst>
          </p:cNvPr>
          <p:cNvSpPr txBox="1"/>
          <p:nvPr/>
        </p:nvSpPr>
        <p:spPr>
          <a:xfrm>
            <a:off x="8300219" y="2886013"/>
            <a:ext cx="132727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VOMITING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38EE760-DAA8-8B4E-4B61-9928458EAACB}"/>
              </a:ext>
            </a:extLst>
          </p:cNvPr>
          <p:cNvSpPr txBox="1"/>
          <p:nvPr/>
        </p:nvSpPr>
        <p:spPr>
          <a:xfrm>
            <a:off x="8300219" y="3410863"/>
            <a:ext cx="132727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NAUSEA</a:t>
            </a:r>
          </a:p>
        </p:txBody>
      </p:sp>
      <p:sp>
        <p:nvSpPr>
          <p:cNvPr id="83" name="Graphic 81">
            <a:extLst>
              <a:ext uri="{FF2B5EF4-FFF2-40B4-BE49-F238E27FC236}">
                <a16:creationId xmlns:a16="http://schemas.microsoft.com/office/drawing/2014/main" id="{6E8DCB4C-16E6-5B13-C158-01BDC5E6426D}"/>
              </a:ext>
            </a:extLst>
          </p:cNvPr>
          <p:cNvSpPr/>
          <p:nvPr/>
        </p:nvSpPr>
        <p:spPr>
          <a:xfrm>
            <a:off x="7870443" y="3391184"/>
            <a:ext cx="199535" cy="249226"/>
          </a:xfrm>
          <a:custGeom>
            <a:avLst/>
            <a:gdLst>
              <a:gd name="connsiteX0" fmla="*/ 1206961 w 2539596"/>
              <a:gd name="connsiteY0" fmla="*/ 3171169 h 3172047"/>
              <a:gd name="connsiteX1" fmla="*/ 978761 w 2539596"/>
              <a:gd name="connsiteY1" fmla="*/ 3131345 h 3172047"/>
              <a:gd name="connsiteX2" fmla="*/ 221593 w 2539596"/>
              <a:gd name="connsiteY2" fmla="*/ 2257015 h 3172047"/>
              <a:gd name="connsiteX3" fmla="*/ 211482 w 2539596"/>
              <a:gd name="connsiteY3" fmla="*/ 2077935 h 3172047"/>
              <a:gd name="connsiteX4" fmla="*/ 211482 w 2539596"/>
              <a:gd name="connsiteY4" fmla="*/ 2008960 h 3172047"/>
              <a:gd name="connsiteX5" fmla="*/ 178236 w 2539596"/>
              <a:gd name="connsiteY5" fmla="*/ 2008960 h 3172047"/>
              <a:gd name="connsiteX6" fmla="*/ 122321 w 2539596"/>
              <a:gd name="connsiteY6" fmla="*/ 2003804 h 3172047"/>
              <a:gd name="connsiteX7" fmla="*/ 5882 w 2539596"/>
              <a:gd name="connsiteY7" fmla="*/ 1890161 h 3172047"/>
              <a:gd name="connsiteX8" fmla="*/ 10 w 2539596"/>
              <a:gd name="connsiteY8" fmla="*/ 1694092 h 3172047"/>
              <a:gd name="connsiteX9" fmla="*/ 3557 w 2539596"/>
              <a:gd name="connsiteY9" fmla="*/ 1502263 h 3172047"/>
              <a:gd name="connsiteX10" fmla="*/ 36930 w 2539596"/>
              <a:gd name="connsiteY10" fmla="*/ 1433125 h 3172047"/>
              <a:gd name="connsiteX11" fmla="*/ 51936 w 2539596"/>
              <a:gd name="connsiteY11" fmla="*/ 1414702 h 3172047"/>
              <a:gd name="connsiteX12" fmla="*/ 53720 w 2539596"/>
              <a:gd name="connsiteY12" fmla="*/ 1266158 h 3172047"/>
              <a:gd name="connsiteX13" fmla="*/ 72905 w 2539596"/>
              <a:gd name="connsiteY13" fmla="*/ 996894 h 3172047"/>
              <a:gd name="connsiteX14" fmla="*/ 983722 w 2539596"/>
              <a:gd name="connsiteY14" fmla="*/ 32720 h 3172047"/>
              <a:gd name="connsiteX15" fmla="*/ 1269798 w 2539596"/>
              <a:gd name="connsiteY15" fmla="*/ 0 h 3172047"/>
              <a:gd name="connsiteX16" fmla="*/ 1571815 w 2539596"/>
              <a:gd name="connsiteY16" fmla="*/ 36448 h 3172047"/>
              <a:gd name="connsiteX17" fmla="*/ 2452039 w 2539596"/>
              <a:gd name="connsiteY17" fmla="*/ 927438 h 3172047"/>
              <a:gd name="connsiteX18" fmla="*/ 2485877 w 2539596"/>
              <a:gd name="connsiteY18" fmla="*/ 1266158 h 3172047"/>
              <a:gd name="connsiteX19" fmla="*/ 2487662 w 2539596"/>
              <a:gd name="connsiteY19" fmla="*/ 1414702 h 3172047"/>
              <a:gd name="connsiteX20" fmla="*/ 2502667 w 2539596"/>
              <a:gd name="connsiteY20" fmla="*/ 1433125 h 3172047"/>
              <a:gd name="connsiteX21" fmla="*/ 2536040 w 2539596"/>
              <a:gd name="connsiteY21" fmla="*/ 1502263 h 3172047"/>
              <a:gd name="connsiteX22" fmla="*/ 2539587 w 2539596"/>
              <a:gd name="connsiteY22" fmla="*/ 1694092 h 3172047"/>
              <a:gd name="connsiteX23" fmla="*/ 2533715 w 2539596"/>
              <a:gd name="connsiteY23" fmla="*/ 1890161 h 3172047"/>
              <a:gd name="connsiteX24" fmla="*/ 2487227 w 2539596"/>
              <a:gd name="connsiteY24" fmla="*/ 1966495 h 3172047"/>
              <a:gd name="connsiteX25" fmla="*/ 2362014 w 2539596"/>
              <a:gd name="connsiteY25" fmla="*/ 2008911 h 3172047"/>
              <a:gd name="connsiteX26" fmla="*/ 2328115 w 2539596"/>
              <a:gd name="connsiteY26" fmla="*/ 2008957 h 3172047"/>
              <a:gd name="connsiteX27" fmla="*/ 2328115 w 2539596"/>
              <a:gd name="connsiteY27" fmla="*/ 2066357 h 3172047"/>
              <a:gd name="connsiteX28" fmla="*/ 1991926 w 2539596"/>
              <a:gd name="connsiteY28" fmla="*/ 2875497 h 3172047"/>
              <a:gd name="connsiteX29" fmla="*/ 1394268 w 2539596"/>
              <a:gd name="connsiteY29" fmla="*/ 3165039 h 3172047"/>
              <a:gd name="connsiteX30" fmla="*/ 1206961 w 2539596"/>
              <a:gd name="connsiteY30" fmla="*/ 3171167 h 3172047"/>
              <a:gd name="connsiteX31" fmla="*/ 1398781 w 2539596"/>
              <a:gd name="connsiteY31" fmla="*/ 3059154 h 3172047"/>
              <a:gd name="connsiteX32" fmla="*/ 1906149 w 2539596"/>
              <a:gd name="connsiteY32" fmla="*/ 2813056 h 3172047"/>
              <a:gd name="connsiteX33" fmla="*/ 2218857 w 2539596"/>
              <a:gd name="connsiteY33" fmla="*/ 2174330 h 3172047"/>
              <a:gd name="connsiteX34" fmla="*/ 2222272 w 2539596"/>
              <a:gd name="connsiteY34" fmla="*/ 1803504 h 3172047"/>
              <a:gd name="connsiteX35" fmla="*/ 2222283 w 2539596"/>
              <a:gd name="connsiteY35" fmla="*/ 1470713 h 3172047"/>
              <a:gd name="connsiteX36" fmla="*/ 2201613 w 2539596"/>
              <a:gd name="connsiteY36" fmla="*/ 1466647 h 3172047"/>
              <a:gd name="connsiteX37" fmla="*/ 1994083 w 2539596"/>
              <a:gd name="connsiteY37" fmla="*/ 1391685 h 3172047"/>
              <a:gd name="connsiteX38" fmla="*/ 1699953 w 2539596"/>
              <a:gd name="connsiteY38" fmla="*/ 1129190 h 3172047"/>
              <a:gd name="connsiteX39" fmla="*/ 1672846 w 2539596"/>
              <a:gd name="connsiteY39" fmla="*/ 1095341 h 3172047"/>
              <a:gd name="connsiteX40" fmla="*/ 1644185 w 2539596"/>
              <a:gd name="connsiteY40" fmla="*/ 1115611 h 3172047"/>
              <a:gd name="connsiteX41" fmla="*/ 709222 w 2539596"/>
              <a:gd name="connsiteY41" fmla="*/ 1438309 h 3172047"/>
              <a:gd name="connsiteX42" fmla="*/ 356174 w 2539596"/>
              <a:gd name="connsiteY42" fmla="*/ 1475075 h 3172047"/>
              <a:gd name="connsiteX43" fmla="*/ 317314 w 2539596"/>
              <a:gd name="connsiteY43" fmla="*/ 1477367 h 3172047"/>
              <a:gd name="connsiteX44" fmla="*/ 317317 w 2539596"/>
              <a:gd name="connsiteY44" fmla="*/ 1818408 h 3172047"/>
              <a:gd name="connsiteX45" fmla="*/ 320676 w 2539596"/>
              <a:gd name="connsiteY45" fmla="*/ 2195829 h 3172047"/>
              <a:gd name="connsiteX46" fmla="*/ 596782 w 2539596"/>
              <a:gd name="connsiteY46" fmla="*/ 2787834 h 3172047"/>
              <a:gd name="connsiteX47" fmla="*/ 1168601 w 2539596"/>
              <a:gd name="connsiteY47" fmla="*/ 3062437 h 3172047"/>
              <a:gd name="connsiteX48" fmla="*/ 1398781 w 2539596"/>
              <a:gd name="connsiteY48" fmla="*/ 3059155 h 3172047"/>
              <a:gd name="connsiteX49" fmla="*/ 793556 w 2539596"/>
              <a:gd name="connsiteY49" fmla="*/ 2539317 h 3172047"/>
              <a:gd name="connsiteX50" fmla="*/ 793556 w 2539596"/>
              <a:gd name="connsiteY50" fmla="*/ 2486717 h 3172047"/>
              <a:gd name="connsiteX51" fmla="*/ 817886 w 2539596"/>
              <a:gd name="connsiteY51" fmla="*/ 2482846 h 3172047"/>
              <a:gd name="connsiteX52" fmla="*/ 904520 w 2539596"/>
              <a:gd name="connsiteY52" fmla="*/ 2437440 h 3172047"/>
              <a:gd name="connsiteX53" fmla="*/ 948553 w 2539596"/>
              <a:gd name="connsiteY53" fmla="*/ 2360209 h 3172047"/>
              <a:gd name="connsiteX54" fmla="*/ 904520 w 2539596"/>
              <a:gd name="connsiteY54" fmla="*/ 2215501 h 3172047"/>
              <a:gd name="connsiteX55" fmla="*/ 817886 w 2539596"/>
              <a:gd name="connsiteY55" fmla="*/ 2170095 h 3172047"/>
              <a:gd name="connsiteX56" fmla="*/ 793556 w 2539596"/>
              <a:gd name="connsiteY56" fmla="*/ 2166224 h 3172047"/>
              <a:gd name="connsiteX57" fmla="*/ 793556 w 2539596"/>
              <a:gd name="connsiteY57" fmla="*/ 2113624 h 3172047"/>
              <a:gd name="connsiteX58" fmla="*/ 793556 w 2539596"/>
              <a:gd name="connsiteY58" fmla="*/ 2061024 h 3172047"/>
              <a:gd name="connsiteX59" fmla="*/ 816648 w 2539596"/>
              <a:gd name="connsiteY59" fmla="*/ 2063298 h 3172047"/>
              <a:gd name="connsiteX60" fmla="*/ 949378 w 2539596"/>
              <a:gd name="connsiteY60" fmla="*/ 2113422 h 3172047"/>
              <a:gd name="connsiteX61" fmla="*/ 1021645 w 2539596"/>
              <a:gd name="connsiteY61" fmla="*/ 2193984 h 3172047"/>
              <a:gd name="connsiteX62" fmla="*/ 1044257 w 2539596"/>
              <a:gd name="connsiteY62" fmla="*/ 2245477 h 3172047"/>
              <a:gd name="connsiteX63" fmla="*/ 1053174 w 2539596"/>
              <a:gd name="connsiteY63" fmla="*/ 2273521 h 3172047"/>
              <a:gd name="connsiteX64" fmla="*/ 1270083 w 2539596"/>
              <a:gd name="connsiteY64" fmla="*/ 2273536 h 3172047"/>
              <a:gd name="connsiteX65" fmla="*/ 1486992 w 2539596"/>
              <a:gd name="connsiteY65" fmla="*/ 2273551 h 3172047"/>
              <a:gd name="connsiteX66" fmla="*/ 1492693 w 2539596"/>
              <a:gd name="connsiteY66" fmla="*/ 2253044 h 3172047"/>
              <a:gd name="connsiteX67" fmla="*/ 1533177 w 2539596"/>
              <a:gd name="connsiteY67" fmla="*/ 2170404 h 3172047"/>
              <a:gd name="connsiteX68" fmla="*/ 1722948 w 2539596"/>
              <a:gd name="connsiteY68" fmla="*/ 2063298 h 3172047"/>
              <a:gd name="connsiteX69" fmla="*/ 1746041 w 2539596"/>
              <a:gd name="connsiteY69" fmla="*/ 2061024 h 3172047"/>
              <a:gd name="connsiteX70" fmla="*/ 1746041 w 2539596"/>
              <a:gd name="connsiteY70" fmla="*/ 2113624 h 3172047"/>
              <a:gd name="connsiteX71" fmla="*/ 1746041 w 2539596"/>
              <a:gd name="connsiteY71" fmla="*/ 2166224 h 3172047"/>
              <a:gd name="connsiteX72" fmla="*/ 1721710 w 2539596"/>
              <a:gd name="connsiteY72" fmla="*/ 2170095 h 3172047"/>
              <a:gd name="connsiteX73" fmla="*/ 1635076 w 2539596"/>
              <a:gd name="connsiteY73" fmla="*/ 2215501 h 3172047"/>
              <a:gd name="connsiteX74" fmla="*/ 1635076 w 2539596"/>
              <a:gd name="connsiteY74" fmla="*/ 2437440 h 3172047"/>
              <a:gd name="connsiteX75" fmla="*/ 1721710 w 2539596"/>
              <a:gd name="connsiteY75" fmla="*/ 2482846 h 3172047"/>
              <a:gd name="connsiteX76" fmla="*/ 1746041 w 2539596"/>
              <a:gd name="connsiteY76" fmla="*/ 2486717 h 3172047"/>
              <a:gd name="connsiteX77" fmla="*/ 1746041 w 2539596"/>
              <a:gd name="connsiteY77" fmla="*/ 2539317 h 3172047"/>
              <a:gd name="connsiteX78" fmla="*/ 1746041 w 2539596"/>
              <a:gd name="connsiteY78" fmla="*/ 2591918 h 3172047"/>
              <a:gd name="connsiteX79" fmla="*/ 1722948 w 2539596"/>
              <a:gd name="connsiteY79" fmla="*/ 2589644 h 3172047"/>
              <a:gd name="connsiteX80" fmla="*/ 1533177 w 2539596"/>
              <a:gd name="connsiteY80" fmla="*/ 2482537 h 3172047"/>
              <a:gd name="connsiteX81" fmla="*/ 1492693 w 2539596"/>
              <a:gd name="connsiteY81" fmla="*/ 2399898 h 3172047"/>
              <a:gd name="connsiteX82" fmla="*/ 1486992 w 2539596"/>
              <a:gd name="connsiteY82" fmla="*/ 2379390 h 3172047"/>
              <a:gd name="connsiteX83" fmla="*/ 1269798 w 2539596"/>
              <a:gd name="connsiteY83" fmla="*/ 2379390 h 3172047"/>
              <a:gd name="connsiteX84" fmla="*/ 1052605 w 2539596"/>
              <a:gd name="connsiteY84" fmla="*/ 2379390 h 3172047"/>
              <a:gd name="connsiteX85" fmla="*/ 1046904 w 2539596"/>
              <a:gd name="connsiteY85" fmla="*/ 2399898 h 3172047"/>
              <a:gd name="connsiteX86" fmla="*/ 1006420 w 2539596"/>
              <a:gd name="connsiteY86" fmla="*/ 2482537 h 3172047"/>
              <a:gd name="connsiteX87" fmla="*/ 816648 w 2539596"/>
              <a:gd name="connsiteY87" fmla="*/ 2589644 h 3172047"/>
              <a:gd name="connsiteX88" fmla="*/ 793556 w 2539596"/>
              <a:gd name="connsiteY88" fmla="*/ 2591918 h 3172047"/>
              <a:gd name="connsiteX89" fmla="*/ 871276 w 2539596"/>
              <a:gd name="connsiteY89" fmla="*/ 1739941 h 3172047"/>
              <a:gd name="connsiteX90" fmla="*/ 825348 w 2539596"/>
              <a:gd name="connsiteY90" fmla="*/ 1712437 h 3172047"/>
              <a:gd name="connsiteX91" fmla="*/ 825085 w 2539596"/>
              <a:gd name="connsiteY91" fmla="*/ 1564224 h 3172047"/>
              <a:gd name="connsiteX92" fmla="*/ 973690 w 2539596"/>
              <a:gd name="connsiteY92" fmla="*/ 1564224 h 3172047"/>
              <a:gd name="connsiteX93" fmla="*/ 994880 w 2539596"/>
              <a:gd name="connsiteY93" fmla="*/ 1595248 h 3172047"/>
              <a:gd name="connsiteX94" fmla="*/ 973690 w 2539596"/>
              <a:gd name="connsiteY94" fmla="*/ 1712837 h 3172047"/>
              <a:gd name="connsiteX95" fmla="*/ 871276 w 2539596"/>
              <a:gd name="connsiteY95" fmla="*/ 1739941 h 3172047"/>
              <a:gd name="connsiteX96" fmla="*/ 1612097 w 2539596"/>
              <a:gd name="connsiteY96" fmla="*/ 1739941 h 3172047"/>
              <a:gd name="connsiteX97" fmla="*/ 1566169 w 2539596"/>
              <a:gd name="connsiteY97" fmla="*/ 1712437 h 3172047"/>
              <a:gd name="connsiteX98" fmla="*/ 1565906 w 2539596"/>
              <a:gd name="connsiteY98" fmla="*/ 1564224 h 3172047"/>
              <a:gd name="connsiteX99" fmla="*/ 1714511 w 2539596"/>
              <a:gd name="connsiteY99" fmla="*/ 1564224 h 3172047"/>
              <a:gd name="connsiteX100" fmla="*/ 1714511 w 2539596"/>
              <a:gd name="connsiteY100" fmla="*/ 1712837 h 3172047"/>
              <a:gd name="connsiteX101" fmla="*/ 1612097 w 2539596"/>
              <a:gd name="connsiteY101" fmla="*/ 1739941 h 3172047"/>
              <a:gd name="connsiteX102" fmla="*/ 211482 w 2539596"/>
              <a:gd name="connsiteY102" fmla="*/ 1691156 h 3172047"/>
              <a:gd name="connsiteX103" fmla="*/ 211482 w 2539596"/>
              <a:gd name="connsiteY103" fmla="*/ 1479189 h 3172047"/>
              <a:gd name="connsiteX104" fmla="*/ 175333 w 2539596"/>
              <a:gd name="connsiteY104" fmla="*/ 1480309 h 3172047"/>
              <a:gd name="connsiteX105" fmla="*/ 114123 w 2539596"/>
              <a:gd name="connsiteY105" fmla="*/ 1504198 h 3172047"/>
              <a:gd name="connsiteX106" fmla="*/ 106328 w 2539596"/>
              <a:gd name="connsiteY106" fmla="*/ 1682593 h 3172047"/>
              <a:gd name="connsiteX107" fmla="*/ 107286 w 2539596"/>
              <a:gd name="connsiteY107" fmla="*/ 1862510 h 3172047"/>
              <a:gd name="connsiteX108" fmla="*/ 136906 w 2539596"/>
              <a:gd name="connsiteY108" fmla="*/ 1898471 h 3172047"/>
              <a:gd name="connsiteX109" fmla="*/ 179237 w 2539596"/>
              <a:gd name="connsiteY109" fmla="*/ 1902994 h 3172047"/>
              <a:gd name="connsiteX110" fmla="*/ 211482 w 2539596"/>
              <a:gd name="connsiteY110" fmla="*/ 1903133 h 3172047"/>
              <a:gd name="connsiteX111" fmla="*/ 2409534 w 2539596"/>
              <a:gd name="connsiteY111" fmla="*/ 1894650 h 3172047"/>
              <a:gd name="connsiteX112" fmla="*/ 2425473 w 2539596"/>
              <a:gd name="connsiteY112" fmla="*/ 1878697 h 3172047"/>
              <a:gd name="connsiteX113" fmla="*/ 2432292 w 2539596"/>
              <a:gd name="connsiteY113" fmla="*/ 1691449 h 3172047"/>
              <a:gd name="connsiteX114" fmla="*/ 2425473 w 2539596"/>
              <a:gd name="connsiteY114" fmla="*/ 1504201 h 3172047"/>
              <a:gd name="connsiteX115" fmla="*/ 2364263 w 2539596"/>
              <a:gd name="connsiteY115" fmla="*/ 1480309 h 3172047"/>
              <a:gd name="connsiteX116" fmla="*/ 2328114 w 2539596"/>
              <a:gd name="connsiteY116" fmla="*/ 1479189 h 3172047"/>
              <a:gd name="connsiteX117" fmla="*/ 2328114 w 2539596"/>
              <a:gd name="connsiteY117" fmla="*/ 1691448 h 3172047"/>
              <a:gd name="connsiteX118" fmla="*/ 2328114 w 2539596"/>
              <a:gd name="connsiteY118" fmla="*/ 1903708 h 3172047"/>
              <a:gd name="connsiteX119" fmla="*/ 2364263 w 2539596"/>
              <a:gd name="connsiteY119" fmla="*/ 1902588 h 3172047"/>
              <a:gd name="connsiteX120" fmla="*/ 2409534 w 2539596"/>
              <a:gd name="connsiteY120" fmla="*/ 1894649 h 3172047"/>
              <a:gd name="connsiteX121" fmla="*/ 411570 w 2539596"/>
              <a:gd name="connsiteY121" fmla="*/ 1365840 h 3172047"/>
              <a:gd name="connsiteX122" fmla="*/ 1642440 w 2539596"/>
              <a:gd name="connsiteY122" fmla="*/ 980457 h 3172047"/>
              <a:gd name="connsiteX123" fmla="*/ 1703625 w 2539596"/>
              <a:gd name="connsiteY123" fmla="*/ 954878 h 3172047"/>
              <a:gd name="connsiteX124" fmla="*/ 1757104 w 2539596"/>
              <a:gd name="connsiteY124" fmla="*/ 1017913 h 3172047"/>
              <a:gd name="connsiteX125" fmla="*/ 2065189 w 2539596"/>
              <a:gd name="connsiteY125" fmla="*/ 1311176 h 3172047"/>
              <a:gd name="connsiteX126" fmla="*/ 2317738 w 2539596"/>
              <a:gd name="connsiteY126" fmla="*/ 1372950 h 3172047"/>
              <a:gd name="connsiteX127" fmla="*/ 2381774 w 2539596"/>
              <a:gd name="connsiteY127" fmla="*/ 1374924 h 3172047"/>
              <a:gd name="connsiteX128" fmla="*/ 2380093 w 2539596"/>
              <a:gd name="connsiteY128" fmla="*/ 1244616 h 3172047"/>
              <a:gd name="connsiteX129" fmla="*/ 2360944 w 2539596"/>
              <a:gd name="connsiteY129" fmla="*/ 1003509 h 3172047"/>
              <a:gd name="connsiteX130" fmla="*/ 1622019 w 2539596"/>
              <a:gd name="connsiteY130" fmla="*/ 160812 h 3172047"/>
              <a:gd name="connsiteX131" fmla="*/ 606775 w 2539596"/>
              <a:gd name="connsiteY131" fmla="*/ 323623 h 3172047"/>
              <a:gd name="connsiteX132" fmla="*/ 178532 w 2539596"/>
              <a:gd name="connsiteY132" fmla="*/ 1003552 h 3172047"/>
              <a:gd name="connsiteX133" fmla="*/ 159539 w 2539596"/>
              <a:gd name="connsiteY133" fmla="*/ 1244588 h 3172047"/>
              <a:gd name="connsiteX134" fmla="*/ 157823 w 2539596"/>
              <a:gd name="connsiteY134" fmla="*/ 1374871 h 3172047"/>
              <a:gd name="connsiteX135" fmla="*/ 254931 w 2539596"/>
              <a:gd name="connsiteY135" fmla="*/ 1372965 h 3172047"/>
              <a:gd name="connsiteX136" fmla="*/ 411570 w 2539596"/>
              <a:gd name="connsiteY136" fmla="*/ 1365839 h 3172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2539596" h="3172047">
                <a:moveTo>
                  <a:pt x="1206961" y="3171169"/>
                </a:moveTo>
                <a:cubicBezTo>
                  <a:pt x="1114182" y="3162890"/>
                  <a:pt x="1050019" y="3151693"/>
                  <a:pt x="978761" y="3131345"/>
                </a:cubicBezTo>
                <a:cubicBezTo>
                  <a:pt x="576776" y="3016560"/>
                  <a:pt x="279274" y="2673024"/>
                  <a:pt x="221593" y="2257015"/>
                </a:cubicBezTo>
                <a:cubicBezTo>
                  <a:pt x="215051" y="2209829"/>
                  <a:pt x="211482" y="2146629"/>
                  <a:pt x="211482" y="2077935"/>
                </a:cubicBezTo>
                <a:lnTo>
                  <a:pt x="211482" y="2008960"/>
                </a:lnTo>
                <a:lnTo>
                  <a:pt x="178236" y="2008960"/>
                </a:lnTo>
                <a:cubicBezTo>
                  <a:pt x="159950" y="2008960"/>
                  <a:pt x="134789" y="2006640"/>
                  <a:pt x="122321" y="2003804"/>
                </a:cubicBezTo>
                <a:cubicBezTo>
                  <a:pt x="67196" y="1991265"/>
                  <a:pt x="20335" y="1945530"/>
                  <a:pt x="5882" y="1890161"/>
                </a:cubicBezTo>
                <a:cubicBezTo>
                  <a:pt x="872" y="1870966"/>
                  <a:pt x="178" y="1847802"/>
                  <a:pt x="10" y="1694092"/>
                </a:cubicBezTo>
                <a:cubicBezTo>
                  <a:pt x="-120" y="1576340"/>
                  <a:pt x="1032" y="1514103"/>
                  <a:pt x="3557" y="1502263"/>
                </a:cubicBezTo>
                <a:cubicBezTo>
                  <a:pt x="9031" y="1476596"/>
                  <a:pt x="19953" y="1453969"/>
                  <a:pt x="36930" y="1433125"/>
                </a:cubicBezTo>
                <a:lnTo>
                  <a:pt x="51936" y="1414702"/>
                </a:lnTo>
                <a:lnTo>
                  <a:pt x="53720" y="1266158"/>
                </a:lnTo>
                <a:cubicBezTo>
                  <a:pt x="55566" y="1112455"/>
                  <a:pt x="57882" y="1079947"/>
                  <a:pt x="72905" y="996894"/>
                </a:cubicBezTo>
                <a:cubicBezTo>
                  <a:pt x="158180" y="525435"/>
                  <a:pt x="518670" y="143828"/>
                  <a:pt x="983722" y="32720"/>
                </a:cubicBezTo>
                <a:cubicBezTo>
                  <a:pt x="1085391" y="8430"/>
                  <a:pt x="1159240" y="-16"/>
                  <a:pt x="1269798" y="0"/>
                </a:cubicBezTo>
                <a:cubicBezTo>
                  <a:pt x="1384161" y="17"/>
                  <a:pt x="1470704" y="10461"/>
                  <a:pt x="1571815" y="36448"/>
                </a:cubicBezTo>
                <a:cubicBezTo>
                  <a:pt x="2006477" y="148161"/>
                  <a:pt x="2347590" y="493446"/>
                  <a:pt x="2452039" y="927438"/>
                </a:cubicBezTo>
                <a:cubicBezTo>
                  <a:pt x="2478396" y="1036956"/>
                  <a:pt x="2483770" y="1090745"/>
                  <a:pt x="2485877" y="1266158"/>
                </a:cubicBezTo>
                <a:lnTo>
                  <a:pt x="2487662" y="1414702"/>
                </a:lnTo>
                <a:lnTo>
                  <a:pt x="2502667" y="1433125"/>
                </a:lnTo>
                <a:cubicBezTo>
                  <a:pt x="2519644" y="1453969"/>
                  <a:pt x="2530566" y="1476596"/>
                  <a:pt x="2536040" y="1502263"/>
                </a:cubicBezTo>
                <a:cubicBezTo>
                  <a:pt x="2538565" y="1514103"/>
                  <a:pt x="2539716" y="1576340"/>
                  <a:pt x="2539587" y="1694092"/>
                </a:cubicBezTo>
                <a:cubicBezTo>
                  <a:pt x="2539426" y="1847802"/>
                  <a:pt x="2538726" y="1870966"/>
                  <a:pt x="2533715" y="1890161"/>
                </a:cubicBezTo>
                <a:cubicBezTo>
                  <a:pt x="2526345" y="1918397"/>
                  <a:pt x="2509508" y="1946044"/>
                  <a:pt x="2487227" y="1966495"/>
                </a:cubicBezTo>
                <a:cubicBezTo>
                  <a:pt x="2454004" y="1996992"/>
                  <a:pt x="2419062" y="2008828"/>
                  <a:pt x="2362014" y="2008911"/>
                </a:cubicBezTo>
                <a:lnTo>
                  <a:pt x="2328115" y="2008957"/>
                </a:lnTo>
                <a:lnTo>
                  <a:pt x="2328115" y="2066357"/>
                </a:lnTo>
                <a:cubicBezTo>
                  <a:pt x="2328115" y="2385322"/>
                  <a:pt x="2213915" y="2660178"/>
                  <a:pt x="1991926" y="2875497"/>
                </a:cubicBezTo>
                <a:cubicBezTo>
                  <a:pt x="1824918" y="3037488"/>
                  <a:pt x="1621081" y="3136239"/>
                  <a:pt x="1394268" y="3165039"/>
                </a:cubicBezTo>
                <a:cubicBezTo>
                  <a:pt x="1355316" y="3169985"/>
                  <a:pt x="1237070" y="3173853"/>
                  <a:pt x="1206961" y="3171167"/>
                </a:cubicBezTo>
                <a:close/>
                <a:moveTo>
                  <a:pt x="1398781" y="3059154"/>
                </a:moveTo>
                <a:cubicBezTo>
                  <a:pt x="1593079" y="3028885"/>
                  <a:pt x="1763389" y="2946276"/>
                  <a:pt x="1906149" y="2813056"/>
                </a:cubicBezTo>
                <a:cubicBezTo>
                  <a:pt x="2086363" y="2644884"/>
                  <a:pt x="2196972" y="2418959"/>
                  <a:pt x="2218857" y="2174330"/>
                </a:cubicBezTo>
                <a:cubicBezTo>
                  <a:pt x="2220914" y="2151341"/>
                  <a:pt x="2222265" y="2004647"/>
                  <a:pt x="2222272" y="1803504"/>
                </a:cubicBezTo>
                <a:lnTo>
                  <a:pt x="2222283" y="1470713"/>
                </a:lnTo>
                <a:lnTo>
                  <a:pt x="2201613" y="1466647"/>
                </a:lnTo>
                <a:cubicBezTo>
                  <a:pt x="2140764" y="1454677"/>
                  <a:pt x="2054676" y="1423580"/>
                  <a:pt x="1994083" y="1391685"/>
                </a:cubicBezTo>
                <a:cubicBezTo>
                  <a:pt x="1876236" y="1329650"/>
                  <a:pt x="1777050" y="1241132"/>
                  <a:pt x="1699953" y="1129190"/>
                </a:cubicBezTo>
                <a:cubicBezTo>
                  <a:pt x="1686798" y="1110089"/>
                  <a:pt x="1674600" y="1094858"/>
                  <a:pt x="1672846" y="1095341"/>
                </a:cubicBezTo>
                <a:cubicBezTo>
                  <a:pt x="1671092" y="1095824"/>
                  <a:pt x="1658195" y="1104946"/>
                  <a:pt x="1644185" y="1115611"/>
                </a:cubicBezTo>
                <a:cubicBezTo>
                  <a:pt x="1448262" y="1264743"/>
                  <a:pt x="1119016" y="1378380"/>
                  <a:pt x="709222" y="1438309"/>
                </a:cubicBezTo>
                <a:cubicBezTo>
                  <a:pt x="601057" y="1454128"/>
                  <a:pt x="457022" y="1469127"/>
                  <a:pt x="356174" y="1475075"/>
                </a:cubicBezTo>
                <a:lnTo>
                  <a:pt x="317314" y="1477367"/>
                </a:lnTo>
                <a:lnTo>
                  <a:pt x="317317" y="1818408"/>
                </a:lnTo>
                <a:cubicBezTo>
                  <a:pt x="317318" y="2022950"/>
                  <a:pt x="318663" y="2174009"/>
                  <a:pt x="320676" y="2195829"/>
                </a:cubicBezTo>
                <a:cubicBezTo>
                  <a:pt x="341648" y="2423178"/>
                  <a:pt x="437314" y="2628298"/>
                  <a:pt x="596782" y="2787834"/>
                </a:cubicBezTo>
                <a:cubicBezTo>
                  <a:pt x="750062" y="2941180"/>
                  <a:pt x="950555" y="3037462"/>
                  <a:pt x="1168601" y="3062437"/>
                </a:cubicBezTo>
                <a:cubicBezTo>
                  <a:pt x="1221477" y="3068494"/>
                  <a:pt x="1350660" y="3066652"/>
                  <a:pt x="1398781" y="3059155"/>
                </a:cubicBezTo>
                <a:close/>
                <a:moveTo>
                  <a:pt x="793556" y="2539317"/>
                </a:moveTo>
                <a:lnTo>
                  <a:pt x="793556" y="2486717"/>
                </a:lnTo>
                <a:lnTo>
                  <a:pt x="817886" y="2482846"/>
                </a:lnTo>
                <a:cubicBezTo>
                  <a:pt x="853525" y="2477175"/>
                  <a:pt x="877189" y="2464773"/>
                  <a:pt x="904520" y="2437440"/>
                </a:cubicBezTo>
                <a:cubicBezTo>
                  <a:pt x="929449" y="2412511"/>
                  <a:pt x="942114" y="2390296"/>
                  <a:pt x="948553" y="2360209"/>
                </a:cubicBezTo>
                <a:cubicBezTo>
                  <a:pt x="960253" y="2305534"/>
                  <a:pt x="945252" y="2256235"/>
                  <a:pt x="904520" y="2215501"/>
                </a:cubicBezTo>
                <a:cubicBezTo>
                  <a:pt x="877189" y="2188169"/>
                  <a:pt x="853525" y="2175766"/>
                  <a:pt x="817886" y="2170095"/>
                </a:cubicBezTo>
                <a:lnTo>
                  <a:pt x="793556" y="2166224"/>
                </a:lnTo>
                <a:lnTo>
                  <a:pt x="793556" y="2113624"/>
                </a:lnTo>
                <a:lnTo>
                  <a:pt x="793556" y="2061024"/>
                </a:lnTo>
                <a:lnTo>
                  <a:pt x="816648" y="2063298"/>
                </a:lnTo>
                <a:cubicBezTo>
                  <a:pt x="862435" y="2067810"/>
                  <a:pt x="913528" y="2087105"/>
                  <a:pt x="949378" y="2113422"/>
                </a:cubicBezTo>
                <a:cubicBezTo>
                  <a:pt x="973073" y="2130817"/>
                  <a:pt x="1006549" y="2168136"/>
                  <a:pt x="1021645" y="2193984"/>
                </a:cubicBezTo>
                <a:cubicBezTo>
                  <a:pt x="1029177" y="2206881"/>
                  <a:pt x="1039352" y="2230053"/>
                  <a:pt x="1044257" y="2245477"/>
                </a:cubicBezTo>
                <a:lnTo>
                  <a:pt x="1053174" y="2273521"/>
                </a:lnTo>
                <a:lnTo>
                  <a:pt x="1270083" y="2273536"/>
                </a:lnTo>
                <a:lnTo>
                  <a:pt x="1486992" y="2273551"/>
                </a:lnTo>
                <a:lnTo>
                  <a:pt x="1492693" y="2253044"/>
                </a:lnTo>
                <a:cubicBezTo>
                  <a:pt x="1499527" y="2228462"/>
                  <a:pt x="1517518" y="2191737"/>
                  <a:pt x="1533177" y="2170404"/>
                </a:cubicBezTo>
                <a:cubicBezTo>
                  <a:pt x="1575880" y="2112227"/>
                  <a:pt x="1649803" y="2070506"/>
                  <a:pt x="1722948" y="2063298"/>
                </a:cubicBezTo>
                <a:lnTo>
                  <a:pt x="1746041" y="2061024"/>
                </a:lnTo>
                <a:lnTo>
                  <a:pt x="1746041" y="2113624"/>
                </a:lnTo>
                <a:lnTo>
                  <a:pt x="1746041" y="2166224"/>
                </a:lnTo>
                <a:lnTo>
                  <a:pt x="1721710" y="2170095"/>
                </a:lnTo>
                <a:cubicBezTo>
                  <a:pt x="1686072" y="2175766"/>
                  <a:pt x="1662407" y="2188169"/>
                  <a:pt x="1635076" y="2215501"/>
                </a:cubicBezTo>
                <a:cubicBezTo>
                  <a:pt x="1570488" y="2280092"/>
                  <a:pt x="1570488" y="2372849"/>
                  <a:pt x="1635076" y="2437440"/>
                </a:cubicBezTo>
                <a:cubicBezTo>
                  <a:pt x="1662407" y="2464773"/>
                  <a:pt x="1686072" y="2477175"/>
                  <a:pt x="1721710" y="2482846"/>
                </a:cubicBezTo>
                <a:lnTo>
                  <a:pt x="1746041" y="2486717"/>
                </a:lnTo>
                <a:lnTo>
                  <a:pt x="1746041" y="2539317"/>
                </a:lnTo>
                <a:lnTo>
                  <a:pt x="1746041" y="2591918"/>
                </a:lnTo>
                <a:lnTo>
                  <a:pt x="1722948" y="2589644"/>
                </a:lnTo>
                <a:cubicBezTo>
                  <a:pt x="1649803" y="2582435"/>
                  <a:pt x="1575880" y="2540714"/>
                  <a:pt x="1533177" y="2482537"/>
                </a:cubicBezTo>
                <a:cubicBezTo>
                  <a:pt x="1517518" y="2461205"/>
                  <a:pt x="1499527" y="2424479"/>
                  <a:pt x="1492693" y="2399898"/>
                </a:cubicBezTo>
                <a:lnTo>
                  <a:pt x="1486992" y="2379390"/>
                </a:lnTo>
                <a:lnTo>
                  <a:pt x="1269798" y="2379390"/>
                </a:lnTo>
                <a:lnTo>
                  <a:pt x="1052605" y="2379390"/>
                </a:lnTo>
                <a:lnTo>
                  <a:pt x="1046904" y="2399898"/>
                </a:lnTo>
                <a:cubicBezTo>
                  <a:pt x="1040070" y="2424479"/>
                  <a:pt x="1022079" y="2461205"/>
                  <a:pt x="1006420" y="2482537"/>
                </a:cubicBezTo>
                <a:cubicBezTo>
                  <a:pt x="963716" y="2540714"/>
                  <a:pt x="889794" y="2582435"/>
                  <a:pt x="816648" y="2589644"/>
                </a:cubicBezTo>
                <a:lnTo>
                  <a:pt x="793556" y="2591918"/>
                </a:lnTo>
                <a:close/>
                <a:moveTo>
                  <a:pt x="871276" y="1739941"/>
                </a:moveTo>
                <a:cubicBezTo>
                  <a:pt x="850846" y="1733170"/>
                  <a:pt x="839340" y="1726280"/>
                  <a:pt x="825348" y="1712437"/>
                </a:cubicBezTo>
                <a:cubicBezTo>
                  <a:pt x="784834" y="1672353"/>
                  <a:pt x="784714" y="1604597"/>
                  <a:pt x="825085" y="1564224"/>
                </a:cubicBezTo>
                <a:cubicBezTo>
                  <a:pt x="865297" y="1524010"/>
                  <a:pt x="933478" y="1524010"/>
                  <a:pt x="973690" y="1564224"/>
                </a:cubicBezTo>
                <a:cubicBezTo>
                  <a:pt x="980591" y="1571125"/>
                  <a:pt x="990126" y="1585086"/>
                  <a:pt x="994880" y="1595248"/>
                </a:cubicBezTo>
                <a:cubicBezTo>
                  <a:pt x="1012726" y="1633401"/>
                  <a:pt x="1003846" y="1682679"/>
                  <a:pt x="973690" y="1712837"/>
                </a:cubicBezTo>
                <a:cubicBezTo>
                  <a:pt x="948543" y="1737985"/>
                  <a:pt x="902304" y="1750223"/>
                  <a:pt x="871276" y="1739941"/>
                </a:cubicBezTo>
                <a:close/>
                <a:moveTo>
                  <a:pt x="1612097" y="1739941"/>
                </a:moveTo>
                <a:cubicBezTo>
                  <a:pt x="1591667" y="1733170"/>
                  <a:pt x="1580161" y="1726280"/>
                  <a:pt x="1566169" y="1712437"/>
                </a:cubicBezTo>
                <a:cubicBezTo>
                  <a:pt x="1525655" y="1672353"/>
                  <a:pt x="1525535" y="1604597"/>
                  <a:pt x="1565906" y="1564224"/>
                </a:cubicBezTo>
                <a:cubicBezTo>
                  <a:pt x="1606118" y="1524010"/>
                  <a:pt x="1674299" y="1524010"/>
                  <a:pt x="1714511" y="1564224"/>
                </a:cubicBezTo>
                <a:cubicBezTo>
                  <a:pt x="1754723" y="1604438"/>
                  <a:pt x="1754723" y="1672623"/>
                  <a:pt x="1714511" y="1712837"/>
                </a:cubicBezTo>
                <a:cubicBezTo>
                  <a:pt x="1689363" y="1737985"/>
                  <a:pt x="1643124" y="1750223"/>
                  <a:pt x="1612097" y="1739941"/>
                </a:cubicBezTo>
                <a:close/>
                <a:moveTo>
                  <a:pt x="211482" y="1691156"/>
                </a:moveTo>
                <a:lnTo>
                  <a:pt x="211482" y="1479189"/>
                </a:lnTo>
                <a:lnTo>
                  <a:pt x="175333" y="1480309"/>
                </a:lnTo>
                <a:cubicBezTo>
                  <a:pt x="136275" y="1481519"/>
                  <a:pt x="128915" y="1484392"/>
                  <a:pt x="114123" y="1504198"/>
                </a:cubicBezTo>
                <a:cubicBezTo>
                  <a:pt x="107476" y="1513099"/>
                  <a:pt x="107280" y="1517580"/>
                  <a:pt x="106328" y="1682593"/>
                </a:cubicBezTo>
                <a:cubicBezTo>
                  <a:pt x="105790" y="1775689"/>
                  <a:pt x="106221" y="1856652"/>
                  <a:pt x="107286" y="1862510"/>
                </a:cubicBezTo>
                <a:cubicBezTo>
                  <a:pt x="109699" y="1875789"/>
                  <a:pt x="123611" y="1892680"/>
                  <a:pt x="136906" y="1898471"/>
                </a:cubicBezTo>
                <a:cubicBezTo>
                  <a:pt x="142930" y="1901095"/>
                  <a:pt x="159977" y="1902917"/>
                  <a:pt x="179237" y="1902994"/>
                </a:cubicBezTo>
                <a:lnTo>
                  <a:pt x="211482" y="1903133"/>
                </a:lnTo>
                <a:close/>
                <a:moveTo>
                  <a:pt x="2409534" y="1894650"/>
                </a:moveTo>
                <a:cubicBezTo>
                  <a:pt x="2414550" y="1890899"/>
                  <a:pt x="2421723" y="1883720"/>
                  <a:pt x="2425473" y="1878697"/>
                </a:cubicBezTo>
                <a:cubicBezTo>
                  <a:pt x="2432163" y="1869737"/>
                  <a:pt x="2432292" y="1866184"/>
                  <a:pt x="2432292" y="1691449"/>
                </a:cubicBezTo>
                <a:cubicBezTo>
                  <a:pt x="2432292" y="1516713"/>
                  <a:pt x="2432154" y="1513161"/>
                  <a:pt x="2425473" y="1504201"/>
                </a:cubicBezTo>
                <a:cubicBezTo>
                  <a:pt x="2410685" y="1484392"/>
                  <a:pt x="2403323" y="1481519"/>
                  <a:pt x="2364263" y="1480309"/>
                </a:cubicBezTo>
                <a:lnTo>
                  <a:pt x="2328114" y="1479189"/>
                </a:lnTo>
                <a:lnTo>
                  <a:pt x="2328114" y="1691448"/>
                </a:lnTo>
                <a:lnTo>
                  <a:pt x="2328114" y="1903708"/>
                </a:lnTo>
                <a:lnTo>
                  <a:pt x="2364263" y="1902588"/>
                </a:lnTo>
                <a:cubicBezTo>
                  <a:pt x="2394514" y="1901650"/>
                  <a:pt x="2401901" y="1900355"/>
                  <a:pt x="2409534" y="1894649"/>
                </a:cubicBezTo>
                <a:close/>
                <a:moveTo>
                  <a:pt x="411570" y="1365840"/>
                </a:moveTo>
                <a:cubicBezTo>
                  <a:pt x="1001737" y="1314067"/>
                  <a:pt x="1428202" y="1180542"/>
                  <a:pt x="1642440" y="980457"/>
                </a:cubicBezTo>
                <a:cubicBezTo>
                  <a:pt x="1668818" y="955821"/>
                  <a:pt x="1678981" y="951573"/>
                  <a:pt x="1703625" y="954878"/>
                </a:cubicBezTo>
                <a:cubicBezTo>
                  <a:pt x="1723174" y="957501"/>
                  <a:pt x="1732758" y="968797"/>
                  <a:pt x="1757104" y="1017913"/>
                </a:cubicBezTo>
                <a:cubicBezTo>
                  <a:pt x="1815022" y="1134762"/>
                  <a:pt x="1932549" y="1246633"/>
                  <a:pt x="2065189" y="1311176"/>
                </a:cubicBezTo>
                <a:cubicBezTo>
                  <a:pt x="2153098" y="1353952"/>
                  <a:pt x="2218229" y="1369883"/>
                  <a:pt x="2317738" y="1372950"/>
                </a:cubicBezTo>
                <a:lnTo>
                  <a:pt x="2381774" y="1374924"/>
                </a:lnTo>
                <a:lnTo>
                  <a:pt x="2380093" y="1244616"/>
                </a:lnTo>
                <a:cubicBezTo>
                  <a:pt x="2378359" y="1110189"/>
                  <a:pt x="2376051" y="1081139"/>
                  <a:pt x="2360944" y="1003509"/>
                </a:cubicBezTo>
                <a:cubicBezTo>
                  <a:pt x="2284452" y="610444"/>
                  <a:pt x="2000878" y="287045"/>
                  <a:pt x="1622019" y="160812"/>
                </a:cubicBezTo>
                <a:cubicBezTo>
                  <a:pt x="1277238" y="45934"/>
                  <a:pt x="895299" y="107184"/>
                  <a:pt x="606775" y="323623"/>
                </a:cubicBezTo>
                <a:cubicBezTo>
                  <a:pt x="381305" y="492761"/>
                  <a:pt x="232872" y="728432"/>
                  <a:pt x="178532" y="1003552"/>
                </a:cubicBezTo>
                <a:cubicBezTo>
                  <a:pt x="163850" y="1077884"/>
                  <a:pt x="161310" y="1110127"/>
                  <a:pt x="159539" y="1244588"/>
                </a:cubicBezTo>
                <a:lnTo>
                  <a:pt x="157823" y="1374871"/>
                </a:lnTo>
                <a:lnTo>
                  <a:pt x="254931" y="1372965"/>
                </a:lnTo>
                <a:cubicBezTo>
                  <a:pt x="308341" y="1371919"/>
                  <a:pt x="378828" y="1368711"/>
                  <a:pt x="411570" y="136583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1B8219E-ECFF-89D5-E022-67B64DDA5328}"/>
              </a:ext>
            </a:extLst>
          </p:cNvPr>
          <p:cNvSpPr txBox="1"/>
          <p:nvPr/>
        </p:nvSpPr>
        <p:spPr>
          <a:xfrm>
            <a:off x="8300219" y="3935713"/>
            <a:ext cx="132727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URTICARIA</a:t>
            </a:r>
          </a:p>
        </p:txBody>
      </p:sp>
      <p:sp>
        <p:nvSpPr>
          <p:cNvPr id="87" name="Graphic 85">
            <a:extLst>
              <a:ext uri="{FF2B5EF4-FFF2-40B4-BE49-F238E27FC236}">
                <a16:creationId xmlns:a16="http://schemas.microsoft.com/office/drawing/2014/main" id="{CBCAB3F6-3EBE-C114-73C9-B9BFEF174B41}"/>
              </a:ext>
            </a:extLst>
          </p:cNvPr>
          <p:cNvSpPr/>
          <p:nvPr/>
        </p:nvSpPr>
        <p:spPr>
          <a:xfrm>
            <a:off x="7870443" y="3910458"/>
            <a:ext cx="220316" cy="261229"/>
          </a:xfrm>
          <a:custGeom>
            <a:avLst/>
            <a:gdLst>
              <a:gd name="connsiteX0" fmla="*/ 788333 w 3071502"/>
              <a:gd name="connsiteY0" fmla="*/ 3635814 h 3641873"/>
              <a:gd name="connsiteX1" fmla="*/ 760616 w 3071502"/>
              <a:gd name="connsiteY1" fmla="*/ 3599893 h 3641873"/>
              <a:gd name="connsiteX2" fmla="*/ 771288 w 3071502"/>
              <a:gd name="connsiteY2" fmla="*/ 3516729 h 3641873"/>
              <a:gd name="connsiteX3" fmla="*/ 833929 w 3071502"/>
              <a:gd name="connsiteY3" fmla="*/ 3048732 h 3641873"/>
              <a:gd name="connsiteX4" fmla="*/ 839674 w 3071502"/>
              <a:gd name="connsiteY4" fmla="*/ 2573715 h 3641873"/>
              <a:gd name="connsiteX5" fmla="*/ 836132 w 3071502"/>
              <a:gd name="connsiteY5" fmla="*/ 2509667 h 3641873"/>
              <a:gd name="connsiteX6" fmla="*/ 814897 w 3071502"/>
              <a:gd name="connsiteY6" fmla="*/ 2475865 h 3641873"/>
              <a:gd name="connsiteX7" fmla="*/ 470962 w 3071502"/>
              <a:gd name="connsiteY7" fmla="*/ 1694523 h 3641873"/>
              <a:gd name="connsiteX8" fmla="*/ 445315 w 3071502"/>
              <a:gd name="connsiteY8" fmla="*/ 1623038 h 3641873"/>
              <a:gd name="connsiteX9" fmla="*/ 386636 w 3071502"/>
              <a:gd name="connsiteY9" fmla="*/ 1545079 h 3641873"/>
              <a:gd name="connsiteX10" fmla="*/ 4958 w 3071502"/>
              <a:gd name="connsiteY10" fmla="*/ 963954 h 3641873"/>
              <a:gd name="connsiteX11" fmla="*/ 40157 w 3071502"/>
              <a:gd name="connsiteY11" fmla="*/ 822967 h 3641873"/>
              <a:gd name="connsiteX12" fmla="*/ 311016 w 3071502"/>
              <a:gd name="connsiteY12" fmla="*/ 847913 h 3641873"/>
              <a:gd name="connsiteX13" fmla="*/ 529557 w 3071502"/>
              <a:gd name="connsiteY13" fmla="*/ 1139766 h 3641873"/>
              <a:gd name="connsiteX14" fmla="*/ 719723 w 3071502"/>
              <a:gd name="connsiteY14" fmla="*/ 1398570 h 3641873"/>
              <a:gd name="connsiteX15" fmla="*/ 752448 w 3071502"/>
              <a:gd name="connsiteY15" fmla="*/ 1374195 h 3641873"/>
              <a:gd name="connsiteX16" fmla="*/ 615514 w 3071502"/>
              <a:gd name="connsiteY16" fmla="*/ 1034425 h 3641873"/>
              <a:gd name="connsiteX17" fmla="*/ 396147 w 3071502"/>
              <a:gd name="connsiteY17" fmla="*/ 511747 h 3641873"/>
              <a:gd name="connsiteX18" fmla="*/ 388317 w 3071502"/>
              <a:gd name="connsiteY18" fmla="*/ 456499 h 3641873"/>
              <a:gd name="connsiteX19" fmla="*/ 450164 w 3071502"/>
              <a:gd name="connsiteY19" fmla="*/ 326636 h 3641873"/>
              <a:gd name="connsiteX20" fmla="*/ 553640 w 3071502"/>
              <a:gd name="connsiteY20" fmla="*/ 273648 h 3641873"/>
              <a:gd name="connsiteX21" fmla="*/ 652455 w 3071502"/>
              <a:gd name="connsiteY21" fmla="*/ 275708 h 3641873"/>
              <a:gd name="connsiteX22" fmla="*/ 761968 w 3071502"/>
              <a:gd name="connsiteY22" fmla="*/ 368969 h 3641873"/>
              <a:gd name="connsiteX23" fmla="*/ 915700 w 3071502"/>
              <a:gd name="connsiteY23" fmla="*/ 756626 h 3641873"/>
              <a:gd name="connsiteX24" fmla="*/ 1059288 w 3071502"/>
              <a:gd name="connsiteY24" fmla="*/ 1125535 h 3641873"/>
              <a:gd name="connsiteX25" fmla="*/ 1079253 w 3071502"/>
              <a:gd name="connsiteY25" fmla="*/ 1124821 h 3641873"/>
              <a:gd name="connsiteX26" fmla="*/ 1139150 w 3071502"/>
              <a:gd name="connsiteY26" fmla="*/ 1063462 h 3641873"/>
              <a:gd name="connsiteX27" fmla="*/ 1055888 w 3071502"/>
              <a:gd name="connsiteY27" fmla="*/ 645179 h 3641873"/>
              <a:gd name="connsiteX28" fmla="*/ 972814 w 3071502"/>
              <a:gd name="connsiteY28" fmla="*/ 207522 h 3641873"/>
              <a:gd name="connsiteX29" fmla="*/ 1018069 w 3071502"/>
              <a:gd name="connsiteY29" fmla="*/ 56038 h 3641873"/>
              <a:gd name="connsiteX30" fmla="*/ 1239830 w 3071502"/>
              <a:gd name="connsiteY30" fmla="*/ 19306 h 3641873"/>
              <a:gd name="connsiteX31" fmla="*/ 1294854 w 3071502"/>
              <a:gd name="connsiteY31" fmla="*/ 63241 h 3641873"/>
              <a:gd name="connsiteX32" fmla="*/ 1484679 w 3071502"/>
              <a:gd name="connsiteY32" fmla="*/ 613155 h 3641873"/>
              <a:gd name="connsiteX33" fmla="*/ 1622863 w 3071502"/>
              <a:gd name="connsiteY33" fmla="*/ 1101445 h 3641873"/>
              <a:gd name="connsiteX34" fmla="*/ 1694756 w 3071502"/>
              <a:gd name="connsiteY34" fmla="*/ 670086 h 3641873"/>
              <a:gd name="connsiteX35" fmla="*/ 1755615 w 3071502"/>
              <a:gd name="connsiteY35" fmla="*/ 252000 h 3641873"/>
              <a:gd name="connsiteX36" fmla="*/ 1808543 w 3071502"/>
              <a:gd name="connsiteY36" fmla="*/ 161407 h 3641873"/>
              <a:gd name="connsiteX37" fmla="*/ 2005605 w 3071502"/>
              <a:gd name="connsiteY37" fmla="*/ 117399 h 3641873"/>
              <a:gd name="connsiteX38" fmla="*/ 2139873 w 3071502"/>
              <a:gd name="connsiteY38" fmla="*/ 255958 h 3641873"/>
              <a:gd name="connsiteX39" fmla="*/ 2095189 w 3071502"/>
              <a:gd name="connsiteY39" fmla="*/ 892849 h 3641873"/>
              <a:gd name="connsiteX40" fmla="*/ 2074579 w 3071502"/>
              <a:gd name="connsiteY40" fmla="*/ 1221273 h 3641873"/>
              <a:gd name="connsiteX41" fmla="*/ 2116736 w 3071502"/>
              <a:gd name="connsiteY41" fmla="*/ 1520412 h 3641873"/>
              <a:gd name="connsiteX42" fmla="*/ 2170940 w 3071502"/>
              <a:gd name="connsiteY42" fmla="*/ 1613971 h 3641873"/>
              <a:gd name="connsiteX43" fmla="*/ 2234480 w 3071502"/>
              <a:gd name="connsiteY43" fmla="*/ 1646730 h 3641873"/>
              <a:gd name="connsiteX44" fmla="*/ 2361237 w 3071502"/>
              <a:gd name="connsiteY44" fmla="*/ 1551377 h 3641873"/>
              <a:gd name="connsiteX45" fmla="*/ 2489909 w 3071502"/>
              <a:gd name="connsiteY45" fmla="*/ 1434563 h 3641873"/>
              <a:gd name="connsiteX46" fmla="*/ 2689722 w 3071502"/>
              <a:gd name="connsiteY46" fmla="*/ 1314997 h 3641873"/>
              <a:gd name="connsiteX47" fmla="*/ 2899079 w 3071502"/>
              <a:gd name="connsiteY47" fmla="*/ 1309411 h 3641873"/>
              <a:gd name="connsiteX48" fmla="*/ 3044395 w 3071502"/>
              <a:gd name="connsiteY48" fmla="*/ 1397169 h 3641873"/>
              <a:gd name="connsiteX49" fmla="*/ 3071493 w 3071502"/>
              <a:gd name="connsiteY49" fmla="*/ 1472457 h 3641873"/>
              <a:gd name="connsiteX50" fmla="*/ 3059524 w 3071502"/>
              <a:gd name="connsiteY50" fmla="*/ 1521493 h 3641873"/>
              <a:gd name="connsiteX51" fmla="*/ 2977687 w 3071502"/>
              <a:gd name="connsiteY51" fmla="*/ 1601866 h 3641873"/>
              <a:gd name="connsiteX52" fmla="*/ 2865778 w 3071502"/>
              <a:gd name="connsiteY52" fmla="*/ 1663534 h 3641873"/>
              <a:gd name="connsiteX53" fmla="*/ 2749643 w 3071502"/>
              <a:gd name="connsiteY53" fmla="*/ 1727680 h 3641873"/>
              <a:gd name="connsiteX54" fmla="*/ 2627929 w 3071502"/>
              <a:gd name="connsiteY54" fmla="*/ 1847845 h 3641873"/>
              <a:gd name="connsiteX55" fmla="*/ 2516433 w 3071502"/>
              <a:gd name="connsiteY55" fmla="*/ 2045325 h 3641873"/>
              <a:gd name="connsiteX56" fmla="*/ 2387126 w 3071502"/>
              <a:gd name="connsiteY56" fmla="*/ 2262374 h 3641873"/>
              <a:gd name="connsiteX57" fmla="*/ 2243193 w 3071502"/>
              <a:gd name="connsiteY57" fmla="*/ 2434282 h 3641873"/>
              <a:gd name="connsiteX58" fmla="*/ 2101937 w 3071502"/>
              <a:gd name="connsiteY58" fmla="*/ 2636281 h 3641873"/>
              <a:gd name="connsiteX59" fmla="*/ 2016147 w 3071502"/>
              <a:gd name="connsiteY59" fmla="*/ 2941987 h 3641873"/>
              <a:gd name="connsiteX60" fmla="*/ 2014591 w 3071502"/>
              <a:gd name="connsiteY60" fmla="*/ 3376137 h 3641873"/>
              <a:gd name="connsiteX61" fmla="*/ 1987350 w 3071502"/>
              <a:gd name="connsiteY61" fmla="*/ 3609972 h 3641873"/>
              <a:gd name="connsiteX62" fmla="*/ 1865479 w 3071502"/>
              <a:gd name="connsiteY62" fmla="*/ 3634017 h 3641873"/>
              <a:gd name="connsiteX63" fmla="*/ 1701461 w 3071502"/>
              <a:gd name="connsiteY63" fmla="*/ 3617516 h 3641873"/>
              <a:gd name="connsiteX64" fmla="*/ 1648369 w 3071502"/>
              <a:gd name="connsiteY64" fmla="*/ 3568088 h 3641873"/>
              <a:gd name="connsiteX65" fmla="*/ 1628076 w 3071502"/>
              <a:gd name="connsiteY65" fmla="*/ 3561713 h 3641873"/>
              <a:gd name="connsiteX66" fmla="*/ 1535007 w 3071502"/>
              <a:gd name="connsiteY66" fmla="*/ 3532539 h 3641873"/>
              <a:gd name="connsiteX67" fmla="*/ 1428051 w 3071502"/>
              <a:gd name="connsiteY67" fmla="*/ 3350048 h 3641873"/>
              <a:gd name="connsiteX68" fmla="*/ 1414747 w 3071502"/>
              <a:gd name="connsiteY68" fmla="*/ 3151679 h 3641873"/>
              <a:gd name="connsiteX69" fmla="*/ 1547038 w 3071502"/>
              <a:gd name="connsiteY69" fmla="*/ 2975095 h 3641873"/>
              <a:gd name="connsiteX70" fmla="*/ 1563405 w 3071502"/>
              <a:gd name="connsiteY70" fmla="*/ 2965485 h 3641873"/>
              <a:gd name="connsiteX71" fmla="*/ 1559752 w 3071502"/>
              <a:gd name="connsiteY71" fmla="*/ 2863707 h 3641873"/>
              <a:gd name="connsiteX72" fmla="*/ 1558543 w 3071502"/>
              <a:gd name="connsiteY72" fmla="*/ 2746407 h 3641873"/>
              <a:gd name="connsiteX73" fmla="*/ 1570273 w 3071502"/>
              <a:gd name="connsiteY73" fmla="*/ 2717020 h 3641873"/>
              <a:gd name="connsiteX74" fmla="*/ 1746286 w 3071502"/>
              <a:gd name="connsiteY74" fmla="*/ 2572557 h 3641873"/>
              <a:gd name="connsiteX75" fmla="*/ 1897905 w 3071502"/>
              <a:gd name="connsiteY75" fmla="*/ 2515058 h 3641873"/>
              <a:gd name="connsiteX76" fmla="*/ 2003615 w 3071502"/>
              <a:gd name="connsiteY76" fmla="*/ 2545055 h 3641873"/>
              <a:gd name="connsiteX77" fmla="*/ 2015976 w 3071502"/>
              <a:gd name="connsiteY77" fmla="*/ 2553444 h 3641873"/>
              <a:gd name="connsiteX78" fmla="*/ 2037287 w 3071502"/>
              <a:gd name="connsiteY78" fmla="*/ 2517219 h 3641873"/>
              <a:gd name="connsiteX79" fmla="*/ 2146794 w 3071502"/>
              <a:gd name="connsiteY79" fmla="*/ 2370832 h 3641873"/>
              <a:gd name="connsiteX80" fmla="*/ 2309183 w 3071502"/>
              <a:gd name="connsiteY80" fmla="*/ 2176978 h 3641873"/>
              <a:gd name="connsiteX81" fmla="*/ 2424137 w 3071502"/>
              <a:gd name="connsiteY81" fmla="*/ 1977719 h 3641873"/>
              <a:gd name="connsiteX82" fmla="*/ 2576242 w 3071502"/>
              <a:gd name="connsiteY82" fmla="*/ 1729483 h 3641873"/>
              <a:gd name="connsiteX83" fmla="*/ 2801841 w 3071502"/>
              <a:gd name="connsiteY83" fmla="*/ 1569057 h 3641873"/>
              <a:gd name="connsiteX84" fmla="*/ 2949030 w 3071502"/>
              <a:gd name="connsiteY84" fmla="*/ 1481163 h 3641873"/>
              <a:gd name="connsiteX85" fmla="*/ 2957786 w 3071502"/>
              <a:gd name="connsiteY85" fmla="*/ 1471801 h 3641873"/>
              <a:gd name="connsiteX86" fmla="*/ 2943554 w 3071502"/>
              <a:gd name="connsiteY86" fmla="*/ 1459675 h 3641873"/>
              <a:gd name="connsiteX87" fmla="*/ 2846423 w 3071502"/>
              <a:gd name="connsiteY87" fmla="*/ 1412238 h 3641873"/>
              <a:gd name="connsiteX88" fmla="*/ 2759602 w 3071502"/>
              <a:gd name="connsiteY88" fmla="*/ 1412192 h 3641873"/>
              <a:gd name="connsiteX89" fmla="*/ 2536163 w 3071502"/>
              <a:gd name="connsiteY89" fmla="*/ 1542056 h 3641873"/>
              <a:gd name="connsiteX90" fmla="*/ 2429422 w 3071502"/>
              <a:gd name="connsiteY90" fmla="*/ 1643231 h 3641873"/>
              <a:gd name="connsiteX91" fmla="*/ 2246688 w 3071502"/>
              <a:gd name="connsiteY91" fmla="*/ 1759820 h 3641873"/>
              <a:gd name="connsiteX92" fmla="*/ 2110445 w 3071502"/>
              <a:gd name="connsiteY92" fmla="*/ 1712835 h 3641873"/>
              <a:gd name="connsiteX93" fmla="*/ 1984632 w 3071502"/>
              <a:gd name="connsiteY93" fmla="*/ 1465330 h 3641873"/>
              <a:gd name="connsiteX94" fmla="*/ 1961566 w 3071502"/>
              <a:gd name="connsiteY94" fmla="*/ 1191350 h 3641873"/>
              <a:gd name="connsiteX95" fmla="*/ 1983014 w 3071502"/>
              <a:gd name="connsiteY95" fmla="*/ 874671 h 3641873"/>
              <a:gd name="connsiteX96" fmla="*/ 2029717 w 3071502"/>
              <a:gd name="connsiteY96" fmla="*/ 358735 h 3641873"/>
              <a:gd name="connsiteX97" fmla="*/ 2023837 w 3071502"/>
              <a:gd name="connsiteY97" fmla="*/ 267011 h 3641873"/>
              <a:gd name="connsiteX98" fmla="*/ 1975358 w 3071502"/>
              <a:gd name="connsiteY98" fmla="*/ 226937 h 3641873"/>
              <a:gd name="connsiteX99" fmla="*/ 1869978 w 3071502"/>
              <a:gd name="connsiteY99" fmla="*/ 269065 h 3641873"/>
              <a:gd name="connsiteX100" fmla="*/ 1806634 w 3071502"/>
              <a:gd name="connsiteY100" fmla="*/ 688971 h 3641873"/>
              <a:gd name="connsiteX101" fmla="*/ 1742613 w 3071502"/>
              <a:gd name="connsiteY101" fmla="*/ 1116628 h 3641873"/>
              <a:gd name="connsiteX102" fmla="*/ 1671568 w 3071502"/>
              <a:gd name="connsiteY102" fmla="*/ 1206147 h 3641873"/>
              <a:gd name="connsiteX103" fmla="*/ 1581900 w 3071502"/>
              <a:gd name="connsiteY103" fmla="*/ 1209261 h 3641873"/>
              <a:gd name="connsiteX104" fmla="*/ 1517143 w 3071502"/>
              <a:gd name="connsiteY104" fmla="*/ 1151152 h 3641873"/>
              <a:gd name="connsiteX105" fmla="*/ 1381383 w 3071502"/>
              <a:gd name="connsiteY105" fmla="*/ 666518 h 3641873"/>
              <a:gd name="connsiteX106" fmla="*/ 1243810 w 3071502"/>
              <a:gd name="connsiteY106" fmla="*/ 180086 h 3641873"/>
              <a:gd name="connsiteX107" fmla="*/ 1178513 w 3071502"/>
              <a:gd name="connsiteY107" fmla="*/ 117146 h 3641873"/>
              <a:gd name="connsiteX108" fmla="*/ 1120388 w 3071502"/>
              <a:gd name="connsiteY108" fmla="*/ 117879 h 3641873"/>
              <a:gd name="connsiteX109" fmla="*/ 1084540 w 3071502"/>
              <a:gd name="connsiteY109" fmla="*/ 205168 h 3641873"/>
              <a:gd name="connsiteX110" fmla="*/ 1168377 w 3071502"/>
              <a:gd name="connsiteY110" fmla="*/ 626813 h 3641873"/>
              <a:gd name="connsiteX111" fmla="*/ 1252230 w 3071502"/>
              <a:gd name="connsiteY111" fmla="*/ 1065044 h 3641873"/>
              <a:gd name="connsiteX112" fmla="*/ 1229309 w 3071502"/>
              <a:gd name="connsiteY112" fmla="*/ 1160221 h 3641873"/>
              <a:gd name="connsiteX113" fmla="*/ 979581 w 3071502"/>
              <a:gd name="connsiteY113" fmla="*/ 1208045 h 3641873"/>
              <a:gd name="connsiteX114" fmla="*/ 814184 w 3071502"/>
              <a:gd name="connsiteY114" fmla="*/ 809396 h 3641873"/>
              <a:gd name="connsiteX115" fmla="*/ 655626 w 3071502"/>
              <a:gd name="connsiteY115" fmla="*/ 413408 h 3641873"/>
              <a:gd name="connsiteX116" fmla="*/ 551483 w 3071502"/>
              <a:gd name="connsiteY116" fmla="*/ 394861 h 3641873"/>
              <a:gd name="connsiteX117" fmla="*/ 503989 w 3071502"/>
              <a:gd name="connsiteY117" fmla="*/ 448552 h 3641873"/>
              <a:gd name="connsiteX118" fmla="*/ 504302 w 3071502"/>
              <a:gd name="connsiteY118" fmla="*/ 478797 h 3641873"/>
              <a:gd name="connsiteX119" fmla="*/ 732375 w 3071502"/>
              <a:gd name="connsiteY119" fmla="*/ 1018788 h 3641873"/>
              <a:gd name="connsiteX120" fmla="*/ 863981 w 3071502"/>
              <a:gd name="connsiteY120" fmla="*/ 1392634 h 3641873"/>
              <a:gd name="connsiteX121" fmla="*/ 782706 w 3071502"/>
              <a:gd name="connsiteY121" fmla="*/ 1502071 h 3641873"/>
              <a:gd name="connsiteX122" fmla="*/ 726855 w 3071502"/>
              <a:gd name="connsiteY122" fmla="*/ 1513331 h 3641873"/>
              <a:gd name="connsiteX123" fmla="*/ 671004 w 3071502"/>
              <a:gd name="connsiteY123" fmla="*/ 1501681 h 3641873"/>
              <a:gd name="connsiteX124" fmla="*/ 458210 w 3071502"/>
              <a:gd name="connsiteY124" fmla="*/ 1235837 h 3641873"/>
              <a:gd name="connsiteX125" fmla="*/ 158718 w 3071502"/>
              <a:gd name="connsiteY125" fmla="*/ 893254 h 3641873"/>
              <a:gd name="connsiteX126" fmla="*/ 123583 w 3071502"/>
              <a:gd name="connsiteY126" fmla="*/ 902852 h 3641873"/>
              <a:gd name="connsiteX127" fmla="*/ 114043 w 3071502"/>
              <a:gd name="connsiteY127" fmla="*/ 929842 h 3641873"/>
              <a:gd name="connsiteX128" fmla="*/ 458510 w 3071502"/>
              <a:gd name="connsiteY128" fmla="*/ 1451108 h 3641873"/>
              <a:gd name="connsiteX129" fmla="*/ 545145 w 3071502"/>
              <a:gd name="connsiteY129" fmla="*/ 1566748 h 3641873"/>
              <a:gd name="connsiteX130" fmla="*/ 584838 w 3071502"/>
              <a:gd name="connsiteY130" fmla="*/ 1675273 h 3641873"/>
              <a:gd name="connsiteX131" fmla="*/ 677563 w 3071502"/>
              <a:gd name="connsiteY131" fmla="*/ 1919554 h 3641873"/>
              <a:gd name="connsiteX132" fmla="*/ 682311 w 3071502"/>
              <a:gd name="connsiteY132" fmla="*/ 1930919 h 3641873"/>
              <a:gd name="connsiteX133" fmla="*/ 704615 w 3071502"/>
              <a:gd name="connsiteY133" fmla="*/ 1915967 h 3641873"/>
              <a:gd name="connsiteX134" fmla="*/ 858649 w 3071502"/>
              <a:gd name="connsiteY134" fmla="*/ 1881254 h 3641873"/>
              <a:gd name="connsiteX135" fmla="*/ 955016 w 3071502"/>
              <a:gd name="connsiteY135" fmla="*/ 1913196 h 3641873"/>
              <a:gd name="connsiteX136" fmla="*/ 982784 w 3071502"/>
              <a:gd name="connsiteY136" fmla="*/ 1927577 h 3641873"/>
              <a:gd name="connsiteX137" fmla="*/ 994745 w 3071502"/>
              <a:gd name="connsiteY137" fmla="*/ 1920184 h 3641873"/>
              <a:gd name="connsiteX138" fmla="*/ 1097196 w 3071502"/>
              <a:gd name="connsiteY138" fmla="*/ 1901121 h 3641873"/>
              <a:gd name="connsiteX139" fmla="*/ 1200986 w 3071502"/>
              <a:gd name="connsiteY139" fmla="*/ 1993681 h 3641873"/>
              <a:gd name="connsiteX140" fmla="*/ 1225340 w 3071502"/>
              <a:gd name="connsiteY140" fmla="*/ 2073022 h 3641873"/>
              <a:gd name="connsiteX141" fmla="*/ 1248227 w 3071502"/>
              <a:gd name="connsiteY141" fmla="*/ 2146833 h 3641873"/>
              <a:gd name="connsiteX142" fmla="*/ 1290218 w 3071502"/>
              <a:gd name="connsiteY142" fmla="*/ 2175426 h 3641873"/>
              <a:gd name="connsiteX143" fmla="*/ 1377267 w 3071502"/>
              <a:gd name="connsiteY143" fmla="*/ 2243341 h 3641873"/>
              <a:gd name="connsiteX144" fmla="*/ 1408597 w 3071502"/>
              <a:gd name="connsiteY144" fmla="*/ 2466434 h 3641873"/>
              <a:gd name="connsiteX145" fmla="*/ 1401216 w 3071502"/>
              <a:gd name="connsiteY145" fmla="*/ 2550051 h 3641873"/>
              <a:gd name="connsiteX146" fmla="*/ 1414948 w 3071502"/>
              <a:gd name="connsiteY146" fmla="*/ 2623529 h 3641873"/>
              <a:gd name="connsiteX147" fmla="*/ 1443613 w 3071502"/>
              <a:gd name="connsiteY147" fmla="*/ 2699480 h 3641873"/>
              <a:gd name="connsiteX148" fmla="*/ 1471527 w 3071502"/>
              <a:gd name="connsiteY148" fmla="*/ 2829533 h 3641873"/>
              <a:gd name="connsiteX149" fmla="*/ 1329999 w 3071502"/>
              <a:gd name="connsiteY149" fmla="*/ 3038597 h 3641873"/>
              <a:gd name="connsiteX150" fmla="*/ 1247420 w 3071502"/>
              <a:gd name="connsiteY150" fmla="*/ 3120885 h 3641873"/>
              <a:gd name="connsiteX151" fmla="*/ 1239172 w 3071502"/>
              <a:gd name="connsiteY151" fmla="*/ 3192839 h 3641873"/>
              <a:gd name="connsiteX152" fmla="*/ 1198360 w 3071502"/>
              <a:gd name="connsiteY152" fmla="*/ 3322619 h 3641873"/>
              <a:gd name="connsiteX153" fmla="*/ 1037875 w 3071502"/>
              <a:gd name="connsiteY153" fmla="*/ 3340494 h 3641873"/>
              <a:gd name="connsiteX154" fmla="*/ 984027 w 3071502"/>
              <a:gd name="connsiteY154" fmla="*/ 3340005 h 3641873"/>
              <a:gd name="connsiteX155" fmla="*/ 957794 w 3071502"/>
              <a:gd name="connsiteY155" fmla="*/ 3369755 h 3641873"/>
              <a:gd name="connsiteX156" fmla="*/ 920391 w 3071502"/>
              <a:gd name="connsiteY156" fmla="*/ 3417587 h 3641873"/>
              <a:gd name="connsiteX157" fmla="*/ 899540 w 3071502"/>
              <a:gd name="connsiteY157" fmla="*/ 3446053 h 3641873"/>
              <a:gd name="connsiteX158" fmla="*/ 884690 w 3071502"/>
              <a:gd name="connsiteY158" fmla="*/ 3528590 h 3641873"/>
              <a:gd name="connsiteX159" fmla="*/ 845487 w 3071502"/>
              <a:gd name="connsiteY159" fmla="*/ 3633335 h 3641873"/>
              <a:gd name="connsiteX160" fmla="*/ 788333 w 3071502"/>
              <a:gd name="connsiteY160" fmla="*/ 3635815 h 3641873"/>
              <a:gd name="connsiteX161" fmla="*/ 1902881 w 3071502"/>
              <a:gd name="connsiteY161" fmla="*/ 3451697 h 3641873"/>
              <a:gd name="connsiteX162" fmla="*/ 1898794 w 3071502"/>
              <a:gd name="connsiteY162" fmla="*/ 3220687 h 3641873"/>
              <a:gd name="connsiteX163" fmla="*/ 1898815 w 3071502"/>
              <a:gd name="connsiteY163" fmla="*/ 2992963 h 3641873"/>
              <a:gd name="connsiteX164" fmla="*/ 1947745 w 3071502"/>
              <a:gd name="connsiteY164" fmla="*/ 2712508 h 3641873"/>
              <a:gd name="connsiteX165" fmla="*/ 1945203 w 3071502"/>
              <a:gd name="connsiteY165" fmla="*/ 2641722 h 3641873"/>
              <a:gd name="connsiteX166" fmla="*/ 1736501 w 3071502"/>
              <a:gd name="connsiteY166" fmla="*/ 2723143 h 3641873"/>
              <a:gd name="connsiteX167" fmla="*/ 1671568 w 3071502"/>
              <a:gd name="connsiteY167" fmla="*/ 2774953 h 3641873"/>
              <a:gd name="connsiteX168" fmla="*/ 1671729 w 3071502"/>
              <a:gd name="connsiteY168" fmla="*/ 2807766 h 3641873"/>
              <a:gd name="connsiteX169" fmla="*/ 1675098 w 3071502"/>
              <a:gd name="connsiteY169" fmla="*/ 2909963 h 3641873"/>
              <a:gd name="connsiteX170" fmla="*/ 1672844 w 3071502"/>
              <a:gd name="connsiteY170" fmla="*/ 2999282 h 3641873"/>
              <a:gd name="connsiteX171" fmla="*/ 1614648 w 3071502"/>
              <a:gd name="connsiteY171" fmla="*/ 3067917 h 3641873"/>
              <a:gd name="connsiteX172" fmla="*/ 1523510 w 3071502"/>
              <a:gd name="connsiteY172" fmla="*/ 3186612 h 3641873"/>
              <a:gd name="connsiteX173" fmla="*/ 1597824 w 3071502"/>
              <a:gd name="connsiteY173" fmla="*/ 3431932 h 3641873"/>
              <a:gd name="connsiteX174" fmla="*/ 1620497 w 3071502"/>
              <a:gd name="connsiteY174" fmla="*/ 3447054 h 3641873"/>
              <a:gd name="connsiteX175" fmla="*/ 1648795 w 3071502"/>
              <a:gd name="connsiteY175" fmla="*/ 3443691 h 3641873"/>
              <a:gd name="connsiteX176" fmla="*/ 1736123 w 3071502"/>
              <a:gd name="connsiteY176" fmla="*/ 3494246 h 3641873"/>
              <a:gd name="connsiteX177" fmla="*/ 1750874 w 3071502"/>
              <a:gd name="connsiteY177" fmla="*/ 3515405 h 3641873"/>
              <a:gd name="connsiteX178" fmla="*/ 1880609 w 3071502"/>
              <a:gd name="connsiteY178" fmla="*/ 3521306 h 3641873"/>
              <a:gd name="connsiteX179" fmla="*/ 1902847 w 3071502"/>
              <a:gd name="connsiteY179" fmla="*/ 3521971 h 3641873"/>
              <a:gd name="connsiteX180" fmla="*/ 1753402 w 3071502"/>
              <a:gd name="connsiteY180" fmla="*/ 3357334 h 3641873"/>
              <a:gd name="connsiteX181" fmla="*/ 1739570 w 3071502"/>
              <a:gd name="connsiteY181" fmla="*/ 3323096 h 3641873"/>
              <a:gd name="connsiteX182" fmla="*/ 1792540 w 3071502"/>
              <a:gd name="connsiteY182" fmla="*/ 3332333 h 3641873"/>
              <a:gd name="connsiteX183" fmla="*/ 1753402 w 3071502"/>
              <a:gd name="connsiteY183" fmla="*/ 3357334 h 3641873"/>
              <a:gd name="connsiteX184" fmla="*/ 1609141 w 3071502"/>
              <a:gd name="connsiteY184" fmla="*/ 3185884 h 3641873"/>
              <a:gd name="connsiteX185" fmla="*/ 1608739 w 3071502"/>
              <a:gd name="connsiteY185" fmla="*/ 3149746 h 3641873"/>
              <a:gd name="connsiteX186" fmla="*/ 1628871 w 3071502"/>
              <a:gd name="connsiteY186" fmla="*/ 3140059 h 3641873"/>
              <a:gd name="connsiteX187" fmla="*/ 1657335 w 3071502"/>
              <a:gd name="connsiteY187" fmla="*/ 3168292 h 3641873"/>
              <a:gd name="connsiteX188" fmla="*/ 1628871 w 3071502"/>
              <a:gd name="connsiteY188" fmla="*/ 3194618 h 3641873"/>
              <a:gd name="connsiteX189" fmla="*/ 1609141 w 3071502"/>
              <a:gd name="connsiteY189" fmla="*/ 3185884 h 3641873"/>
              <a:gd name="connsiteX190" fmla="*/ 1781866 w 3071502"/>
              <a:gd name="connsiteY190" fmla="*/ 3102105 h 3641873"/>
              <a:gd name="connsiteX191" fmla="*/ 1774621 w 3071502"/>
              <a:gd name="connsiteY191" fmla="*/ 3075419 h 3641873"/>
              <a:gd name="connsiteX192" fmla="*/ 1821004 w 3071502"/>
              <a:gd name="connsiteY192" fmla="*/ 3062965 h 3641873"/>
              <a:gd name="connsiteX193" fmla="*/ 1819884 w 3071502"/>
              <a:gd name="connsiteY193" fmla="*/ 3101485 h 3641873"/>
              <a:gd name="connsiteX194" fmla="*/ 1781865 w 3071502"/>
              <a:gd name="connsiteY194" fmla="*/ 3102106 h 3641873"/>
              <a:gd name="connsiteX195" fmla="*/ 1783251 w 3071502"/>
              <a:gd name="connsiteY195" fmla="*/ 2887398 h 3641873"/>
              <a:gd name="connsiteX196" fmla="*/ 1773565 w 3071502"/>
              <a:gd name="connsiteY196" fmla="*/ 2867265 h 3641873"/>
              <a:gd name="connsiteX197" fmla="*/ 1801796 w 3071502"/>
              <a:gd name="connsiteY197" fmla="*/ 2838799 h 3641873"/>
              <a:gd name="connsiteX198" fmla="*/ 1828121 w 3071502"/>
              <a:gd name="connsiteY198" fmla="*/ 2867265 h 3641873"/>
              <a:gd name="connsiteX199" fmla="*/ 1801796 w 3071502"/>
              <a:gd name="connsiteY199" fmla="*/ 2895730 h 3641873"/>
              <a:gd name="connsiteX200" fmla="*/ 1783251 w 3071502"/>
              <a:gd name="connsiteY200" fmla="*/ 2887398 h 3641873"/>
              <a:gd name="connsiteX201" fmla="*/ 955862 w 3071502"/>
              <a:gd name="connsiteY201" fmla="*/ 3231390 h 3641873"/>
              <a:gd name="connsiteX202" fmla="*/ 1073824 w 3071502"/>
              <a:gd name="connsiteY202" fmla="*/ 3229132 h 3641873"/>
              <a:gd name="connsiteX203" fmla="*/ 1117860 w 3071502"/>
              <a:gd name="connsiteY203" fmla="*/ 3231277 h 3641873"/>
              <a:gd name="connsiteX204" fmla="*/ 1128096 w 3071502"/>
              <a:gd name="connsiteY204" fmla="*/ 3229199 h 3641873"/>
              <a:gd name="connsiteX205" fmla="*/ 1125667 w 3071502"/>
              <a:gd name="connsiteY205" fmla="*/ 3196111 h 3641873"/>
              <a:gd name="connsiteX206" fmla="*/ 1163970 w 3071502"/>
              <a:gd name="connsiteY206" fmla="*/ 3040523 h 3641873"/>
              <a:gd name="connsiteX207" fmla="*/ 1271566 w 3071502"/>
              <a:gd name="connsiteY207" fmla="*/ 2939231 h 3641873"/>
              <a:gd name="connsiteX208" fmla="*/ 1358422 w 3071502"/>
              <a:gd name="connsiteY208" fmla="*/ 2822041 h 3641873"/>
              <a:gd name="connsiteX209" fmla="*/ 1326742 w 3071502"/>
              <a:gd name="connsiteY209" fmla="*/ 2711765 h 3641873"/>
              <a:gd name="connsiteX210" fmla="*/ 1294765 w 3071502"/>
              <a:gd name="connsiteY210" fmla="*/ 2460316 h 3641873"/>
              <a:gd name="connsiteX211" fmla="*/ 1276186 w 3071502"/>
              <a:gd name="connsiteY211" fmla="*/ 2298281 h 3641873"/>
              <a:gd name="connsiteX212" fmla="*/ 1238655 w 3071502"/>
              <a:gd name="connsiteY212" fmla="*/ 2276737 h 3641873"/>
              <a:gd name="connsiteX213" fmla="*/ 1161211 w 3071502"/>
              <a:gd name="connsiteY213" fmla="*/ 2219589 h 3641873"/>
              <a:gd name="connsiteX214" fmla="*/ 1116024 w 3071502"/>
              <a:gd name="connsiteY214" fmla="*/ 2104036 h 3641873"/>
              <a:gd name="connsiteX215" fmla="*/ 1078945 w 3071502"/>
              <a:gd name="connsiteY215" fmla="*/ 2018233 h 3641873"/>
              <a:gd name="connsiteX216" fmla="*/ 1067004 w 3071502"/>
              <a:gd name="connsiteY216" fmla="*/ 2009125 h 3641873"/>
              <a:gd name="connsiteX217" fmla="*/ 1046398 w 3071502"/>
              <a:gd name="connsiteY217" fmla="*/ 2021825 h 3641873"/>
              <a:gd name="connsiteX218" fmla="*/ 964873 w 3071502"/>
              <a:gd name="connsiteY218" fmla="*/ 2038140 h 3641873"/>
              <a:gd name="connsiteX219" fmla="*/ 903040 w 3071502"/>
              <a:gd name="connsiteY219" fmla="*/ 2014511 h 3641873"/>
              <a:gd name="connsiteX220" fmla="*/ 782349 w 3071502"/>
              <a:gd name="connsiteY220" fmla="*/ 2002921 h 3641873"/>
              <a:gd name="connsiteX221" fmla="*/ 735814 w 3071502"/>
              <a:gd name="connsiteY221" fmla="*/ 2055409 h 3641873"/>
              <a:gd name="connsiteX222" fmla="*/ 822616 w 3071502"/>
              <a:gd name="connsiteY222" fmla="*/ 2253479 h 3641873"/>
              <a:gd name="connsiteX223" fmla="*/ 923333 w 3071502"/>
              <a:gd name="connsiteY223" fmla="*/ 2434000 h 3641873"/>
              <a:gd name="connsiteX224" fmla="*/ 946446 w 3071502"/>
              <a:gd name="connsiteY224" fmla="*/ 2468635 h 3641873"/>
              <a:gd name="connsiteX225" fmla="*/ 949707 w 3071502"/>
              <a:gd name="connsiteY225" fmla="*/ 2508722 h 3641873"/>
              <a:gd name="connsiteX226" fmla="*/ 936703 w 3071502"/>
              <a:gd name="connsiteY226" fmla="*/ 3179836 h 3641873"/>
              <a:gd name="connsiteX227" fmla="*/ 933625 w 3071502"/>
              <a:gd name="connsiteY227" fmla="*/ 3237317 h 3641873"/>
              <a:gd name="connsiteX228" fmla="*/ 955862 w 3071502"/>
              <a:gd name="connsiteY228" fmla="*/ 3231391 h 3641873"/>
              <a:gd name="connsiteX229" fmla="*/ 1013338 w 3071502"/>
              <a:gd name="connsiteY229" fmla="*/ 3059407 h 3641873"/>
              <a:gd name="connsiteX230" fmla="*/ 1006222 w 3071502"/>
              <a:gd name="connsiteY230" fmla="*/ 3039837 h 3641873"/>
              <a:gd name="connsiteX231" fmla="*/ 1013338 w 3071502"/>
              <a:gd name="connsiteY231" fmla="*/ 3020267 h 3641873"/>
              <a:gd name="connsiteX232" fmla="*/ 1032907 w 3071502"/>
              <a:gd name="connsiteY232" fmla="*/ 3013151 h 3641873"/>
              <a:gd name="connsiteX233" fmla="*/ 1052476 w 3071502"/>
              <a:gd name="connsiteY233" fmla="*/ 3020267 h 3641873"/>
              <a:gd name="connsiteX234" fmla="*/ 1059592 w 3071502"/>
              <a:gd name="connsiteY234" fmla="*/ 3039837 h 3641873"/>
              <a:gd name="connsiteX235" fmla="*/ 1052476 w 3071502"/>
              <a:gd name="connsiteY235" fmla="*/ 3059407 h 3641873"/>
              <a:gd name="connsiteX236" fmla="*/ 1032907 w 3071502"/>
              <a:gd name="connsiteY236" fmla="*/ 3066523 h 3641873"/>
              <a:gd name="connsiteX237" fmla="*/ 1013338 w 3071502"/>
              <a:gd name="connsiteY237" fmla="*/ 3059407 h 3641873"/>
              <a:gd name="connsiteX238" fmla="*/ 1128812 w 3071502"/>
              <a:gd name="connsiteY238" fmla="*/ 2915462 h 3641873"/>
              <a:gd name="connsiteX239" fmla="*/ 1148542 w 3071502"/>
              <a:gd name="connsiteY239" fmla="*/ 2867265 h 3641873"/>
              <a:gd name="connsiteX240" fmla="*/ 1177006 w 3071502"/>
              <a:gd name="connsiteY240" fmla="*/ 2895730 h 3641873"/>
              <a:gd name="connsiteX241" fmla="*/ 1148542 w 3071502"/>
              <a:gd name="connsiteY241" fmla="*/ 2924196 h 3641873"/>
              <a:gd name="connsiteX242" fmla="*/ 1128812 w 3071502"/>
              <a:gd name="connsiteY242" fmla="*/ 2915462 h 3641873"/>
              <a:gd name="connsiteX243" fmla="*/ 1214204 w 3071502"/>
              <a:gd name="connsiteY243" fmla="*/ 2751786 h 3641873"/>
              <a:gd name="connsiteX244" fmla="*/ 1233934 w 3071502"/>
              <a:gd name="connsiteY244" fmla="*/ 2703589 h 3641873"/>
              <a:gd name="connsiteX245" fmla="*/ 1262398 w 3071502"/>
              <a:gd name="connsiteY245" fmla="*/ 2732054 h 3641873"/>
              <a:gd name="connsiteX246" fmla="*/ 1233934 w 3071502"/>
              <a:gd name="connsiteY246" fmla="*/ 2760520 h 3641873"/>
              <a:gd name="connsiteX247" fmla="*/ 1214204 w 3071502"/>
              <a:gd name="connsiteY247" fmla="*/ 2751786 h 3641873"/>
              <a:gd name="connsiteX248" fmla="*/ 1042974 w 3071502"/>
              <a:gd name="connsiteY248" fmla="*/ 2662657 h 3641873"/>
              <a:gd name="connsiteX249" fmla="*/ 1053829 w 3071502"/>
              <a:gd name="connsiteY249" fmla="*/ 2611076 h 3641873"/>
              <a:gd name="connsiteX250" fmla="*/ 1080158 w 3071502"/>
              <a:gd name="connsiteY250" fmla="*/ 2628152 h 3641873"/>
              <a:gd name="connsiteX251" fmla="*/ 1042974 w 3071502"/>
              <a:gd name="connsiteY251" fmla="*/ 2662657 h 3641873"/>
              <a:gd name="connsiteX252" fmla="*/ 1128812 w 3071502"/>
              <a:gd name="connsiteY252" fmla="*/ 2449340 h 3641873"/>
              <a:gd name="connsiteX253" fmla="*/ 1148542 w 3071502"/>
              <a:gd name="connsiteY253" fmla="*/ 2401143 h 3641873"/>
              <a:gd name="connsiteX254" fmla="*/ 1177006 w 3071502"/>
              <a:gd name="connsiteY254" fmla="*/ 2429608 h 3641873"/>
              <a:gd name="connsiteX255" fmla="*/ 1148542 w 3071502"/>
              <a:gd name="connsiteY255" fmla="*/ 2458074 h 3641873"/>
              <a:gd name="connsiteX256" fmla="*/ 1128812 w 3071502"/>
              <a:gd name="connsiteY256" fmla="*/ 2449340 h 3641873"/>
              <a:gd name="connsiteX257" fmla="*/ 972421 w 3071502"/>
              <a:gd name="connsiteY257" fmla="*/ 2404237 h 3641873"/>
              <a:gd name="connsiteX258" fmla="*/ 956410 w 3071502"/>
              <a:gd name="connsiteY258" fmla="*/ 2377955 h 3641873"/>
              <a:gd name="connsiteX259" fmla="*/ 997168 w 3071502"/>
              <a:gd name="connsiteY259" fmla="*/ 2353538 h 3641873"/>
              <a:gd name="connsiteX260" fmla="*/ 1011315 w 3071502"/>
              <a:gd name="connsiteY260" fmla="*/ 2384838 h 3641873"/>
              <a:gd name="connsiteX261" fmla="*/ 972421 w 3071502"/>
              <a:gd name="connsiteY261" fmla="*/ 2404237 h 3641873"/>
              <a:gd name="connsiteX262" fmla="*/ 890424 w 3071502"/>
              <a:gd name="connsiteY262" fmla="*/ 2210942 h 3641873"/>
              <a:gd name="connsiteX263" fmla="*/ 910155 w 3071502"/>
              <a:gd name="connsiteY263" fmla="*/ 2162745 h 3641873"/>
              <a:gd name="connsiteX264" fmla="*/ 938619 w 3071502"/>
              <a:gd name="connsiteY264" fmla="*/ 2191210 h 3641873"/>
              <a:gd name="connsiteX265" fmla="*/ 910155 w 3071502"/>
              <a:gd name="connsiteY265" fmla="*/ 2219675 h 3641873"/>
              <a:gd name="connsiteX266" fmla="*/ 890424 w 3071502"/>
              <a:gd name="connsiteY266" fmla="*/ 2210942 h 3641873"/>
              <a:gd name="connsiteX267" fmla="*/ 1804993 w 3071502"/>
              <a:gd name="connsiteY267" fmla="*/ 2100565 h 3641873"/>
              <a:gd name="connsiteX268" fmla="*/ 1784926 w 3071502"/>
              <a:gd name="connsiteY268" fmla="*/ 2095296 h 3641873"/>
              <a:gd name="connsiteX269" fmla="*/ 1760525 w 3071502"/>
              <a:gd name="connsiteY269" fmla="*/ 2078851 h 3641873"/>
              <a:gd name="connsiteX270" fmla="*/ 1738401 w 3071502"/>
              <a:gd name="connsiteY270" fmla="*/ 2062564 h 3641873"/>
              <a:gd name="connsiteX271" fmla="*/ 1727222 w 3071502"/>
              <a:gd name="connsiteY271" fmla="*/ 2074752 h 3641873"/>
              <a:gd name="connsiteX272" fmla="*/ 1664452 w 3071502"/>
              <a:gd name="connsiteY272" fmla="*/ 2100286 h 3641873"/>
              <a:gd name="connsiteX273" fmla="*/ 1613038 w 3071502"/>
              <a:gd name="connsiteY273" fmla="*/ 2090043 h 3641873"/>
              <a:gd name="connsiteX274" fmla="*/ 1506572 w 3071502"/>
              <a:gd name="connsiteY274" fmla="*/ 1884607 h 3641873"/>
              <a:gd name="connsiteX275" fmla="*/ 1516779 w 3071502"/>
              <a:gd name="connsiteY275" fmla="*/ 1829414 h 3641873"/>
              <a:gd name="connsiteX276" fmla="*/ 1499188 w 3071502"/>
              <a:gd name="connsiteY276" fmla="*/ 1767145 h 3641873"/>
              <a:gd name="connsiteX277" fmla="*/ 1449193 w 3071502"/>
              <a:gd name="connsiteY277" fmla="*/ 1634713 h 3641873"/>
              <a:gd name="connsiteX278" fmla="*/ 1458930 w 3071502"/>
              <a:gd name="connsiteY278" fmla="*/ 1582207 h 3641873"/>
              <a:gd name="connsiteX279" fmla="*/ 1549167 w 3071502"/>
              <a:gd name="connsiteY279" fmla="*/ 1523858 h 3641873"/>
              <a:gd name="connsiteX280" fmla="*/ 1602537 w 3071502"/>
              <a:gd name="connsiteY280" fmla="*/ 1521198 h 3641873"/>
              <a:gd name="connsiteX281" fmla="*/ 1630651 w 3071502"/>
              <a:gd name="connsiteY281" fmla="*/ 1524982 h 3641873"/>
              <a:gd name="connsiteX282" fmla="*/ 1653778 w 3071502"/>
              <a:gd name="connsiteY282" fmla="*/ 1511432 h 3641873"/>
              <a:gd name="connsiteX283" fmla="*/ 1740208 w 3071502"/>
              <a:gd name="connsiteY283" fmla="*/ 1487563 h 3641873"/>
              <a:gd name="connsiteX284" fmla="*/ 1785932 w 3071502"/>
              <a:gd name="connsiteY284" fmla="*/ 1497030 h 3641873"/>
              <a:gd name="connsiteX285" fmla="*/ 1938823 w 3071502"/>
              <a:gd name="connsiteY285" fmla="*/ 1737541 h 3641873"/>
              <a:gd name="connsiteX286" fmla="*/ 1931617 w 3071502"/>
              <a:gd name="connsiteY286" fmla="*/ 1904776 h 3641873"/>
              <a:gd name="connsiteX287" fmla="*/ 1899673 w 3071502"/>
              <a:gd name="connsiteY287" fmla="*/ 2073238 h 3641873"/>
              <a:gd name="connsiteX288" fmla="*/ 1804993 w 3071502"/>
              <a:gd name="connsiteY288" fmla="*/ 2100565 h 3641873"/>
              <a:gd name="connsiteX289" fmla="*/ 1659496 w 3071502"/>
              <a:gd name="connsiteY289" fmla="*/ 1960330 h 3641873"/>
              <a:gd name="connsiteX290" fmla="*/ 1725380 w 3071502"/>
              <a:gd name="connsiteY290" fmla="*/ 1935040 h 3641873"/>
              <a:gd name="connsiteX291" fmla="*/ 1792965 w 3071502"/>
              <a:gd name="connsiteY291" fmla="*/ 1958114 h 3641873"/>
              <a:gd name="connsiteX292" fmla="*/ 1811873 w 3071502"/>
              <a:gd name="connsiteY292" fmla="*/ 1962550 h 3641873"/>
              <a:gd name="connsiteX293" fmla="*/ 1826827 w 3071502"/>
              <a:gd name="connsiteY293" fmla="*/ 1754890 h 3641873"/>
              <a:gd name="connsiteX294" fmla="*/ 1764769 w 3071502"/>
              <a:gd name="connsiteY294" fmla="*/ 1617543 h 3641873"/>
              <a:gd name="connsiteX295" fmla="*/ 1716194 w 3071502"/>
              <a:gd name="connsiteY295" fmla="*/ 1607493 h 3641873"/>
              <a:gd name="connsiteX296" fmla="*/ 1617264 w 3071502"/>
              <a:gd name="connsiteY296" fmla="*/ 1634576 h 3641873"/>
              <a:gd name="connsiteX297" fmla="*/ 1564638 w 3071502"/>
              <a:gd name="connsiteY297" fmla="*/ 1638458 h 3641873"/>
              <a:gd name="connsiteX298" fmla="*/ 1575461 w 3071502"/>
              <a:gd name="connsiteY298" fmla="*/ 1668480 h 3641873"/>
              <a:gd name="connsiteX299" fmla="*/ 1606053 w 3071502"/>
              <a:gd name="connsiteY299" fmla="*/ 1727178 h 3641873"/>
              <a:gd name="connsiteX300" fmla="*/ 1615126 w 3071502"/>
              <a:gd name="connsiteY300" fmla="*/ 1918237 h 3641873"/>
              <a:gd name="connsiteX301" fmla="*/ 1606295 w 3071502"/>
              <a:gd name="connsiteY301" fmla="*/ 1954741 h 3641873"/>
              <a:gd name="connsiteX302" fmla="*/ 1639927 w 3071502"/>
              <a:gd name="connsiteY302" fmla="*/ 1977685 h 3641873"/>
              <a:gd name="connsiteX303" fmla="*/ 1659496 w 3071502"/>
              <a:gd name="connsiteY303" fmla="*/ 1960330 h 3641873"/>
              <a:gd name="connsiteX304" fmla="*/ 1726322 w 3071502"/>
              <a:gd name="connsiteY304" fmla="*/ 1869757 h 3641873"/>
              <a:gd name="connsiteX305" fmla="*/ 1716636 w 3071502"/>
              <a:gd name="connsiteY305" fmla="*/ 1849624 h 3641873"/>
              <a:gd name="connsiteX306" fmla="*/ 1744867 w 3071502"/>
              <a:gd name="connsiteY306" fmla="*/ 1821159 h 3641873"/>
              <a:gd name="connsiteX307" fmla="*/ 1771192 w 3071502"/>
              <a:gd name="connsiteY307" fmla="*/ 1849624 h 3641873"/>
              <a:gd name="connsiteX308" fmla="*/ 1744867 w 3071502"/>
              <a:gd name="connsiteY308" fmla="*/ 1878090 h 3641873"/>
              <a:gd name="connsiteX309" fmla="*/ 1726322 w 3071502"/>
              <a:gd name="connsiteY309" fmla="*/ 1869757 h 3641873"/>
              <a:gd name="connsiteX310" fmla="*/ 1669394 w 3071502"/>
              <a:gd name="connsiteY310" fmla="*/ 1755895 h 3641873"/>
              <a:gd name="connsiteX311" fmla="*/ 1659708 w 3071502"/>
              <a:gd name="connsiteY311" fmla="*/ 1735762 h 3641873"/>
              <a:gd name="connsiteX312" fmla="*/ 1687939 w 3071502"/>
              <a:gd name="connsiteY312" fmla="*/ 1707297 h 3641873"/>
              <a:gd name="connsiteX313" fmla="*/ 1714264 w 3071502"/>
              <a:gd name="connsiteY313" fmla="*/ 1735762 h 3641873"/>
              <a:gd name="connsiteX314" fmla="*/ 1687939 w 3071502"/>
              <a:gd name="connsiteY314" fmla="*/ 1764228 h 3641873"/>
              <a:gd name="connsiteX315" fmla="*/ 1669394 w 3071502"/>
              <a:gd name="connsiteY315" fmla="*/ 1755895 h 3641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</a:cxnLst>
            <a:rect l="l" t="t" r="r" b="b"/>
            <a:pathLst>
              <a:path w="3071502" h="3641873">
                <a:moveTo>
                  <a:pt x="788333" y="3635814"/>
                </a:moveTo>
                <a:cubicBezTo>
                  <a:pt x="773517" y="3627765"/>
                  <a:pt x="765707" y="3617643"/>
                  <a:pt x="760616" y="3599893"/>
                </a:cubicBezTo>
                <a:cubicBezTo>
                  <a:pt x="757913" y="3590466"/>
                  <a:pt x="760135" y="3573150"/>
                  <a:pt x="771288" y="3516729"/>
                </a:cubicBezTo>
                <a:cubicBezTo>
                  <a:pt x="801470" y="3364045"/>
                  <a:pt x="819049" y="3232709"/>
                  <a:pt x="833929" y="3048732"/>
                </a:cubicBezTo>
                <a:cubicBezTo>
                  <a:pt x="840980" y="2961552"/>
                  <a:pt x="844594" y="2662689"/>
                  <a:pt x="839674" y="2573715"/>
                </a:cubicBezTo>
                <a:lnTo>
                  <a:pt x="836132" y="2509667"/>
                </a:lnTo>
                <a:lnTo>
                  <a:pt x="814897" y="2475865"/>
                </a:lnTo>
                <a:cubicBezTo>
                  <a:pt x="719980" y="2324771"/>
                  <a:pt x="596152" y="2043463"/>
                  <a:pt x="470962" y="1694523"/>
                </a:cubicBezTo>
                <a:lnTo>
                  <a:pt x="445315" y="1623038"/>
                </a:lnTo>
                <a:lnTo>
                  <a:pt x="386636" y="1545079"/>
                </a:lnTo>
                <a:cubicBezTo>
                  <a:pt x="147158" y="1226917"/>
                  <a:pt x="21120" y="1035018"/>
                  <a:pt x="4958" y="963954"/>
                </a:cubicBezTo>
                <a:cubicBezTo>
                  <a:pt x="-7867" y="907563"/>
                  <a:pt x="4301" y="858825"/>
                  <a:pt x="40157" y="822967"/>
                </a:cubicBezTo>
                <a:cubicBezTo>
                  <a:pt x="108188" y="754933"/>
                  <a:pt x="228227" y="765988"/>
                  <a:pt x="311016" y="847913"/>
                </a:cubicBezTo>
                <a:cubicBezTo>
                  <a:pt x="345829" y="882363"/>
                  <a:pt x="400715" y="955661"/>
                  <a:pt x="529557" y="1139766"/>
                </a:cubicBezTo>
                <a:cubicBezTo>
                  <a:pt x="659189" y="1325000"/>
                  <a:pt x="706001" y="1388708"/>
                  <a:pt x="719723" y="1398570"/>
                </a:cubicBezTo>
                <a:cubicBezTo>
                  <a:pt x="732176" y="1407520"/>
                  <a:pt x="749732" y="1394444"/>
                  <a:pt x="752448" y="1374195"/>
                </a:cubicBezTo>
                <a:cubicBezTo>
                  <a:pt x="754222" y="1360962"/>
                  <a:pt x="741644" y="1329750"/>
                  <a:pt x="615514" y="1034425"/>
                </a:cubicBezTo>
                <a:cubicBezTo>
                  <a:pt x="471428" y="697055"/>
                  <a:pt x="412795" y="557352"/>
                  <a:pt x="396147" y="511747"/>
                </a:cubicBezTo>
                <a:cubicBezTo>
                  <a:pt x="387585" y="488292"/>
                  <a:pt x="386637" y="481601"/>
                  <a:pt x="388317" y="456499"/>
                </a:cubicBezTo>
                <a:cubicBezTo>
                  <a:pt x="391717" y="405690"/>
                  <a:pt x="413335" y="360297"/>
                  <a:pt x="450164" y="326636"/>
                </a:cubicBezTo>
                <a:cubicBezTo>
                  <a:pt x="472456" y="306262"/>
                  <a:pt x="524501" y="279610"/>
                  <a:pt x="553640" y="273648"/>
                </a:cubicBezTo>
                <a:cubicBezTo>
                  <a:pt x="582281" y="267788"/>
                  <a:pt x="632062" y="268825"/>
                  <a:pt x="652455" y="275708"/>
                </a:cubicBezTo>
                <a:cubicBezTo>
                  <a:pt x="693709" y="289628"/>
                  <a:pt x="740684" y="329632"/>
                  <a:pt x="761968" y="368969"/>
                </a:cubicBezTo>
                <a:cubicBezTo>
                  <a:pt x="767547" y="379280"/>
                  <a:pt x="836727" y="553726"/>
                  <a:pt x="915700" y="756626"/>
                </a:cubicBezTo>
                <a:lnTo>
                  <a:pt x="1059288" y="1125535"/>
                </a:lnTo>
                <a:lnTo>
                  <a:pt x="1079253" y="1124821"/>
                </a:lnTo>
                <a:cubicBezTo>
                  <a:pt x="1120570" y="1123345"/>
                  <a:pt x="1139467" y="1103987"/>
                  <a:pt x="1139150" y="1063462"/>
                </a:cubicBezTo>
                <a:cubicBezTo>
                  <a:pt x="1139023" y="1047237"/>
                  <a:pt x="1113679" y="919919"/>
                  <a:pt x="1055888" y="645179"/>
                </a:cubicBezTo>
                <a:cubicBezTo>
                  <a:pt x="974029" y="256021"/>
                  <a:pt x="972809" y="249594"/>
                  <a:pt x="972814" y="207522"/>
                </a:cubicBezTo>
                <a:cubicBezTo>
                  <a:pt x="972821" y="145183"/>
                  <a:pt x="987486" y="96094"/>
                  <a:pt x="1018069" y="56038"/>
                </a:cubicBezTo>
                <a:cubicBezTo>
                  <a:pt x="1061139" y="-372"/>
                  <a:pt x="1162382" y="-17141"/>
                  <a:pt x="1239830" y="19306"/>
                </a:cubicBezTo>
                <a:cubicBezTo>
                  <a:pt x="1254537" y="26227"/>
                  <a:pt x="1270635" y="39081"/>
                  <a:pt x="1294854" y="63241"/>
                </a:cubicBezTo>
                <a:cubicBezTo>
                  <a:pt x="1352898" y="121144"/>
                  <a:pt x="1344486" y="96774"/>
                  <a:pt x="1484679" y="613155"/>
                </a:cubicBezTo>
                <a:cubicBezTo>
                  <a:pt x="1625035" y="1130137"/>
                  <a:pt x="1617428" y="1103255"/>
                  <a:pt x="1622863" y="1101445"/>
                </a:cubicBezTo>
                <a:cubicBezTo>
                  <a:pt x="1634193" y="1097671"/>
                  <a:pt x="1641433" y="1054233"/>
                  <a:pt x="1694756" y="670086"/>
                </a:cubicBezTo>
                <a:cubicBezTo>
                  <a:pt x="1725181" y="450902"/>
                  <a:pt x="1752568" y="262763"/>
                  <a:pt x="1755615" y="252000"/>
                </a:cubicBezTo>
                <a:cubicBezTo>
                  <a:pt x="1764587" y="220312"/>
                  <a:pt x="1785102" y="185198"/>
                  <a:pt x="1808543" y="161407"/>
                </a:cubicBezTo>
                <a:cubicBezTo>
                  <a:pt x="1858916" y="110281"/>
                  <a:pt x="1930258" y="94349"/>
                  <a:pt x="2005605" y="117399"/>
                </a:cubicBezTo>
                <a:cubicBezTo>
                  <a:pt x="2078025" y="139552"/>
                  <a:pt x="2121368" y="184282"/>
                  <a:pt x="2139873" y="255958"/>
                </a:cubicBezTo>
                <a:cubicBezTo>
                  <a:pt x="2153190" y="307545"/>
                  <a:pt x="2136107" y="551041"/>
                  <a:pt x="2095189" y="892849"/>
                </a:cubicBezTo>
                <a:cubicBezTo>
                  <a:pt x="2075400" y="1058151"/>
                  <a:pt x="2072481" y="1104673"/>
                  <a:pt x="2074579" y="1221273"/>
                </a:cubicBezTo>
                <a:cubicBezTo>
                  <a:pt x="2077003" y="1355991"/>
                  <a:pt x="2087902" y="1433326"/>
                  <a:pt x="2116736" y="1520412"/>
                </a:cubicBezTo>
                <a:cubicBezTo>
                  <a:pt x="2132840" y="1569049"/>
                  <a:pt x="2144229" y="1588707"/>
                  <a:pt x="2170940" y="1613971"/>
                </a:cubicBezTo>
                <a:cubicBezTo>
                  <a:pt x="2194698" y="1636442"/>
                  <a:pt x="2214849" y="1646831"/>
                  <a:pt x="2234480" y="1646730"/>
                </a:cubicBezTo>
                <a:cubicBezTo>
                  <a:pt x="2263642" y="1646591"/>
                  <a:pt x="2275998" y="1637285"/>
                  <a:pt x="2361237" y="1551377"/>
                </a:cubicBezTo>
                <a:cubicBezTo>
                  <a:pt x="2423513" y="1488611"/>
                  <a:pt x="2452814" y="1462011"/>
                  <a:pt x="2489909" y="1434563"/>
                </a:cubicBezTo>
                <a:cubicBezTo>
                  <a:pt x="2563496" y="1380116"/>
                  <a:pt x="2637139" y="1336049"/>
                  <a:pt x="2689722" y="1314997"/>
                </a:cubicBezTo>
                <a:cubicBezTo>
                  <a:pt x="2752180" y="1289992"/>
                  <a:pt x="2831617" y="1287872"/>
                  <a:pt x="2899079" y="1309411"/>
                </a:cubicBezTo>
                <a:cubicBezTo>
                  <a:pt x="2946509" y="1324553"/>
                  <a:pt x="3018998" y="1368330"/>
                  <a:pt x="3044395" y="1397169"/>
                </a:cubicBezTo>
                <a:cubicBezTo>
                  <a:pt x="3061598" y="1416703"/>
                  <a:pt x="3071333" y="1443750"/>
                  <a:pt x="3071493" y="1472457"/>
                </a:cubicBezTo>
                <a:cubicBezTo>
                  <a:pt x="3071632" y="1496219"/>
                  <a:pt x="3070313" y="1501592"/>
                  <a:pt x="3059524" y="1521493"/>
                </a:cubicBezTo>
                <a:cubicBezTo>
                  <a:pt x="3045450" y="1547449"/>
                  <a:pt x="3015221" y="1577137"/>
                  <a:pt x="2977687" y="1601866"/>
                </a:cubicBezTo>
                <a:cubicBezTo>
                  <a:pt x="2963378" y="1611294"/>
                  <a:pt x="2913019" y="1639044"/>
                  <a:pt x="2865778" y="1663534"/>
                </a:cubicBezTo>
                <a:cubicBezTo>
                  <a:pt x="2818538" y="1688023"/>
                  <a:pt x="2766277" y="1716889"/>
                  <a:pt x="2749643" y="1727680"/>
                </a:cubicBezTo>
                <a:cubicBezTo>
                  <a:pt x="2712914" y="1751509"/>
                  <a:pt x="2650763" y="1812868"/>
                  <a:pt x="2627929" y="1847845"/>
                </a:cubicBezTo>
                <a:cubicBezTo>
                  <a:pt x="2618985" y="1861544"/>
                  <a:pt x="2568812" y="1950410"/>
                  <a:pt x="2516433" y="2045325"/>
                </a:cubicBezTo>
                <a:cubicBezTo>
                  <a:pt x="2437046" y="2189177"/>
                  <a:pt x="2415527" y="2225299"/>
                  <a:pt x="2387126" y="2262374"/>
                </a:cubicBezTo>
                <a:cubicBezTo>
                  <a:pt x="2344169" y="2318451"/>
                  <a:pt x="2296074" y="2375893"/>
                  <a:pt x="2243193" y="2434282"/>
                </a:cubicBezTo>
                <a:cubicBezTo>
                  <a:pt x="2177058" y="2507305"/>
                  <a:pt x="2140229" y="2559971"/>
                  <a:pt x="2101937" y="2636281"/>
                </a:cubicBezTo>
                <a:cubicBezTo>
                  <a:pt x="2054080" y="2731652"/>
                  <a:pt x="2031890" y="2810723"/>
                  <a:pt x="2016147" y="2941987"/>
                </a:cubicBezTo>
                <a:cubicBezTo>
                  <a:pt x="2010706" y="2987349"/>
                  <a:pt x="2010247" y="3115547"/>
                  <a:pt x="2014591" y="3376137"/>
                </a:cubicBezTo>
                <a:cubicBezTo>
                  <a:pt x="2018285" y="3597782"/>
                  <a:pt x="2019683" y="3585781"/>
                  <a:pt x="1987350" y="3609972"/>
                </a:cubicBezTo>
                <a:cubicBezTo>
                  <a:pt x="1948708" y="3638883"/>
                  <a:pt x="1960561" y="3636544"/>
                  <a:pt x="1865479" y="3634017"/>
                </a:cubicBezTo>
                <a:cubicBezTo>
                  <a:pt x="1755704" y="3631098"/>
                  <a:pt x="1723492" y="3627858"/>
                  <a:pt x="1701461" y="3617516"/>
                </a:cubicBezTo>
                <a:cubicBezTo>
                  <a:pt x="1683014" y="3608857"/>
                  <a:pt x="1656858" y="3584506"/>
                  <a:pt x="1648369" y="3568088"/>
                </a:cubicBezTo>
                <a:cubicBezTo>
                  <a:pt x="1643522" y="3558716"/>
                  <a:pt x="1642596" y="3558425"/>
                  <a:pt x="1628076" y="3561713"/>
                </a:cubicBezTo>
                <a:cubicBezTo>
                  <a:pt x="1599786" y="3568120"/>
                  <a:pt x="1562060" y="3556293"/>
                  <a:pt x="1535007" y="3532539"/>
                </a:cubicBezTo>
                <a:cubicBezTo>
                  <a:pt x="1501146" y="3502807"/>
                  <a:pt x="1448120" y="3412333"/>
                  <a:pt x="1428051" y="3350048"/>
                </a:cubicBezTo>
                <a:cubicBezTo>
                  <a:pt x="1405875" y="3281220"/>
                  <a:pt x="1400733" y="3204550"/>
                  <a:pt x="1414747" y="3151679"/>
                </a:cubicBezTo>
                <a:cubicBezTo>
                  <a:pt x="1433968" y="3079166"/>
                  <a:pt x="1485188" y="3010797"/>
                  <a:pt x="1547038" y="2975095"/>
                </a:cubicBezTo>
                <a:cubicBezTo>
                  <a:pt x="1555844" y="2970012"/>
                  <a:pt x="1563209" y="2965687"/>
                  <a:pt x="1563405" y="2965485"/>
                </a:cubicBezTo>
                <a:cubicBezTo>
                  <a:pt x="1563590" y="2965277"/>
                  <a:pt x="1561958" y="2919482"/>
                  <a:pt x="1559752" y="2863707"/>
                </a:cubicBezTo>
                <a:cubicBezTo>
                  <a:pt x="1557547" y="2807933"/>
                  <a:pt x="1557003" y="2755148"/>
                  <a:pt x="1558543" y="2746407"/>
                </a:cubicBezTo>
                <a:cubicBezTo>
                  <a:pt x="1560083" y="2737667"/>
                  <a:pt x="1565361" y="2724442"/>
                  <a:pt x="1570273" y="2717020"/>
                </a:cubicBezTo>
                <a:cubicBezTo>
                  <a:pt x="1578979" y="2703864"/>
                  <a:pt x="1700072" y="2604476"/>
                  <a:pt x="1746286" y="2572557"/>
                </a:cubicBezTo>
                <a:cubicBezTo>
                  <a:pt x="1795262" y="2538730"/>
                  <a:pt x="1857374" y="2515175"/>
                  <a:pt x="1897905" y="2515058"/>
                </a:cubicBezTo>
                <a:cubicBezTo>
                  <a:pt x="1932736" y="2514965"/>
                  <a:pt x="1978331" y="2527895"/>
                  <a:pt x="2003615" y="2545055"/>
                </a:cubicBezTo>
                <a:lnTo>
                  <a:pt x="2015976" y="2553444"/>
                </a:lnTo>
                <a:lnTo>
                  <a:pt x="2037287" y="2517219"/>
                </a:lnTo>
                <a:cubicBezTo>
                  <a:pt x="2064931" y="2470230"/>
                  <a:pt x="2102706" y="2419733"/>
                  <a:pt x="2146794" y="2370832"/>
                </a:cubicBezTo>
                <a:cubicBezTo>
                  <a:pt x="2220642" y="2288920"/>
                  <a:pt x="2269764" y="2230280"/>
                  <a:pt x="2309183" y="2176978"/>
                </a:cubicBezTo>
                <a:cubicBezTo>
                  <a:pt x="2320038" y="2162300"/>
                  <a:pt x="2371767" y="2072634"/>
                  <a:pt x="2424137" y="1977719"/>
                </a:cubicBezTo>
                <a:cubicBezTo>
                  <a:pt x="2523258" y="1798076"/>
                  <a:pt x="2538991" y="1772399"/>
                  <a:pt x="2576242" y="1729483"/>
                </a:cubicBezTo>
                <a:cubicBezTo>
                  <a:pt x="2629197" y="1668477"/>
                  <a:pt x="2681883" y="1631012"/>
                  <a:pt x="2801841" y="1569057"/>
                </a:cubicBezTo>
                <a:cubicBezTo>
                  <a:pt x="2887911" y="1524605"/>
                  <a:pt x="2934319" y="1496893"/>
                  <a:pt x="2949030" y="1481163"/>
                </a:cubicBezTo>
                <a:lnTo>
                  <a:pt x="2957786" y="1471801"/>
                </a:lnTo>
                <a:lnTo>
                  <a:pt x="2943554" y="1459675"/>
                </a:lnTo>
                <a:cubicBezTo>
                  <a:pt x="2924870" y="1443756"/>
                  <a:pt x="2870234" y="1417073"/>
                  <a:pt x="2846423" y="1412238"/>
                </a:cubicBezTo>
                <a:cubicBezTo>
                  <a:pt x="2822364" y="1407353"/>
                  <a:pt x="2783789" y="1407337"/>
                  <a:pt x="2759602" y="1412192"/>
                </a:cubicBezTo>
                <a:cubicBezTo>
                  <a:pt x="2717693" y="1420622"/>
                  <a:pt x="2611369" y="1482419"/>
                  <a:pt x="2536163" y="1542056"/>
                </a:cubicBezTo>
                <a:cubicBezTo>
                  <a:pt x="2519529" y="1555246"/>
                  <a:pt x="2471496" y="1600775"/>
                  <a:pt x="2429422" y="1643231"/>
                </a:cubicBezTo>
                <a:cubicBezTo>
                  <a:pt x="2332829" y="1740702"/>
                  <a:pt x="2309165" y="1755801"/>
                  <a:pt x="2246688" y="1759820"/>
                </a:cubicBezTo>
                <a:cubicBezTo>
                  <a:pt x="2197566" y="1762980"/>
                  <a:pt x="2154420" y="1748101"/>
                  <a:pt x="2110445" y="1712835"/>
                </a:cubicBezTo>
                <a:cubicBezTo>
                  <a:pt x="2047086" y="1662025"/>
                  <a:pt x="2011260" y="1591546"/>
                  <a:pt x="1984632" y="1465330"/>
                </a:cubicBezTo>
                <a:cubicBezTo>
                  <a:pt x="1965239" y="1373408"/>
                  <a:pt x="1961589" y="1330057"/>
                  <a:pt x="1961566" y="1191350"/>
                </a:cubicBezTo>
                <a:cubicBezTo>
                  <a:pt x="1961544" y="1057774"/>
                  <a:pt x="1962249" y="1047368"/>
                  <a:pt x="1983014" y="874671"/>
                </a:cubicBezTo>
                <a:cubicBezTo>
                  <a:pt x="2009426" y="655013"/>
                  <a:pt x="2026394" y="467560"/>
                  <a:pt x="2029717" y="358735"/>
                </a:cubicBezTo>
                <a:cubicBezTo>
                  <a:pt x="2031871" y="288151"/>
                  <a:pt x="2031682" y="285185"/>
                  <a:pt x="2023837" y="267011"/>
                </a:cubicBezTo>
                <a:cubicBezTo>
                  <a:pt x="2014560" y="245517"/>
                  <a:pt x="2004009" y="236796"/>
                  <a:pt x="1975358" y="226937"/>
                </a:cubicBezTo>
                <a:cubicBezTo>
                  <a:pt x="1927619" y="210512"/>
                  <a:pt x="1889060" y="225926"/>
                  <a:pt x="1869978" y="269065"/>
                </a:cubicBezTo>
                <a:cubicBezTo>
                  <a:pt x="1865053" y="280201"/>
                  <a:pt x="1847585" y="395996"/>
                  <a:pt x="1806634" y="688971"/>
                </a:cubicBezTo>
                <a:cubicBezTo>
                  <a:pt x="1769652" y="953543"/>
                  <a:pt x="1747503" y="1101501"/>
                  <a:pt x="1742613" y="1116628"/>
                </a:cubicBezTo>
                <a:cubicBezTo>
                  <a:pt x="1729568" y="1156979"/>
                  <a:pt x="1703783" y="1189470"/>
                  <a:pt x="1671568" y="1206147"/>
                </a:cubicBezTo>
                <a:cubicBezTo>
                  <a:pt x="1648413" y="1218133"/>
                  <a:pt x="1609154" y="1219497"/>
                  <a:pt x="1581900" y="1209261"/>
                </a:cubicBezTo>
                <a:cubicBezTo>
                  <a:pt x="1555968" y="1199521"/>
                  <a:pt x="1528595" y="1174959"/>
                  <a:pt x="1517143" y="1151152"/>
                </a:cubicBezTo>
                <a:cubicBezTo>
                  <a:pt x="1512244" y="1140970"/>
                  <a:pt x="1451153" y="922885"/>
                  <a:pt x="1381383" y="666518"/>
                </a:cubicBezTo>
                <a:cubicBezTo>
                  <a:pt x="1289882" y="330312"/>
                  <a:pt x="1251541" y="194743"/>
                  <a:pt x="1243810" y="180086"/>
                </a:cubicBezTo>
                <a:cubicBezTo>
                  <a:pt x="1230113" y="154121"/>
                  <a:pt x="1197112" y="122310"/>
                  <a:pt x="1178513" y="117146"/>
                </a:cubicBezTo>
                <a:cubicBezTo>
                  <a:pt x="1160579" y="112167"/>
                  <a:pt x="1135828" y="112479"/>
                  <a:pt x="1120388" y="117879"/>
                </a:cubicBezTo>
                <a:cubicBezTo>
                  <a:pt x="1101154" y="124606"/>
                  <a:pt x="1084629" y="164843"/>
                  <a:pt x="1084540" y="205168"/>
                </a:cubicBezTo>
                <a:cubicBezTo>
                  <a:pt x="1084514" y="216352"/>
                  <a:pt x="1118992" y="389751"/>
                  <a:pt x="1168377" y="626813"/>
                </a:cubicBezTo>
                <a:cubicBezTo>
                  <a:pt x="1245536" y="997201"/>
                  <a:pt x="1252254" y="1032314"/>
                  <a:pt x="1252230" y="1065044"/>
                </a:cubicBezTo>
                <a:cubicBezTo>
                  <a:pt x="1252200" y="1104096"/>
                  <a:pt x="1245226" y="1133059"/>
                  <a:pt x="1229309" y="1160221"/>
                </a:cubicBezTo>
                <a:cubicBezTo>
                  <a:pt x="1182460" y="1240166"/>
                  <a:pt x="1043353" y="1266806"/>
                  <a:pt x="979581" y="1208045"/>
                </a:cubicBezTo>
                <a:cubicBezTo>
                  <a:pt x="963444" y="1193176"/>
                  <a:pt x="963028" y="1192174"/>
                  <a:pt x="814184" y="809396"/>
                </a:cubicBezTo>
                <a:cubicBezTo>
                  <a:pt x="726964" y="585093"/>
                  <a:pt x="661085" y="420565"/>
                  <a:pt x="655626" y="413408"/>
                </a:cubicBezTo>
                <a:cubicBezTo>
                  <a:pt x="629983" y="379786"/>
                  <a:pt x="593456" y="373281"/>
                  <a:pt x="551483" y="394861"/>
                </a:cubicBezTo>
                <a:cubicBezTo>
                  <a:pt x="524552" y="408707"/>
                  <a:pt x="510252" y="424872"/>
                  <a:pt x="503989" y="448552"/>
                </a:cubicBezTo>
                <a:cubicBezTo>
                  <a:pt x="500348" y="462319"/>
                  <a:pt x="500405" y="467875"/>
                  <a:pt x="504302" y="478797"/>
                </a:cubicBezTo>
                <a:cubicBezTo>
                  <a:pt x="512334" y="501307"/>
                  <a:pt x="598399" y="705076"/>
                  <a:pt x="732375" y="1018788"/>
                </a:cubicBezTo>
                <a:cubicBezTo>
                  <a:pt x="872051" y="1345845"/>
                  <a:pt x="871482" y="1344230"/>
                  <a:pt x="863981" y="1392634"/>
                </a:cubicBezTo>
                <a:cubicBezTo>
                  <a:pt x="856079" y="1443629"/>
                  <a:pt x="828847" y="1480297"/>
                  <a:pt x="782706" y="1502071"/>
                </a:cubicBezTo>
                <a:cubicBezTo>
                  <a:pt x="761563" y="1512048"/>
                  <a:pt x="755399" y="1513292"/>
                  <a:pt x="726855" y="1513331"/>
                </a:cubicBezTo>
                <a:cubicBezTo>
                  <a:pt x="697728" y="1513377"/>
                  <a:pt x="692579" y="1512297"/>
                  <a:pt x="671004" y="1501681"/>
                </a:cubicBezTo>
                <a:cubicBezTo>
                  <a:pt x="634976" y="1483953"/>
                  <a:pt x="610916" y="1453895"/>
                  <a:pt x="458210" y="1235837"/>
                </a:cubicBezTo>
                <a:cubicBezTo>
                  <a:pt x="229137" y="908734"/>
                  <a:pt x="219414" y="897611"/>
                  <a:pt x="158718" y="893254"/>
                </a:cubicBezTo>
                <a:cubicBezTo>
                  <a:pt x="135704" y="891601"/>
                  <a:pt x="134506" y="891929"/>
                  <a:pt x="123583" y="902852"/>
                </a:cubicBezTo>
                <a:cubicBezTo>
                  <a:pt x="113472" y="912964"/>
                  <a:pt x="112462" y="915821"/>
                  <a:pt x="114043" y="929842"/>
                </a:cubicBezTo>
                <a:cubicBezTo>
                  <a:pt x="119356" y="976987"/>
                  <a:pt x="239357" y="1158578"/>
                  <a:pt x="458510" y="1451108"/>
                </a:cubicBezTo>
                <a:lnTo>
                  <a:pt x="545145" y="1566748"/>
                </a:lnTo>
                <a:lnTo>
                  <a:pt x="584838" y="1675273"/>
                </a:lnTo>
                <a:cubicBezTo>
                  <a:pt x="619611" y="1770348"/>
                  <a:pt x="663183" y="1885137"/>
                  <a:pt x="677563" y="1919554"/>
                </a:cubicBezTo>
                <a:lnTo>
                  <a:pt x="682311" y="1930919"/>
                </a:lnTo>
                <a:lnTo>
                  <a:pt x="704615" y="1915967"/>
                </a:lnTo>
                <a:cubicBezTo>
                  <a:pt x="746636" y="1887798"/>
                  <a:pt x="807453" y="1874092"/>
                  <a:pt x="858649" y="1881254"/>
                </a:cubicBezTo>
                <a:cubicBezTo>
                  <a:pt x="894412" y="1886258"/>
                  <a:pt x="918268" y="1894165"/>
                  <a:pt x="955016" y="1913196"/>
                </a:cubicBezTo>
                <a:lnTo>
                  <a:pt x="982784" y="1927577"/>
                </a:lnTo>
                <a:lnTo>
                  <a:pt x="994745" y="1920184"/>
                </a:lnTo>
                <a:cubicBezTo>
                  <a:pt x="1032653" y="1896754"/>
                  <a:pt x="1062798" y="1891146"/>
                  <a:pt x="1097196" y="1901121"/>
                </a:cubicBezTo>
                <a:cubicBezTo>
                  <a:pt x="1136523" y="1912527"/>
                  <a:pt x="1179005" y="1950413"/>
                  <a:pt x="1200986" y="1993681"/>
                </a:cubicBezTo>
                <a:cubicBezTo>
                  <a:pt x="1205943" y="2003439"/>
                  <a:pt x="1216902" y="2039142"/>
                  <a:pt x="1225340" y="2073022"/>
                </a:cubicBezTo>
                <a:cubicBezTo>
                  <a:pt x="1233777" y="2106902"/>
                  <a:pt x="1244077" y="2140117"/>
                  <a:pt x="1248227" y="2146833"/>
                </a:cubicBezTo>
                <a:cubicBezTo>
                  <a:pt x="1254035" y="2156230"/>
                  <a:pt x="1263711" y="2162819"/>
                  <a:pt x="1290218" y="2175426"/>
                </a:cubicBezTo>
                <a:cubicBezTo>
                  <a:pt x="1335846" y="2197125"/>
                  <a:pt x="1357361" y="2213912"/>
                  <a:pt x="1377267" y="2243341"/>
                </a:cubicBezTo>
                <a:cubicBezTo>
                  <a:pt x="1413788" y="2297336"/>
                  <a:pt x="1423588" y="2367116"/>
                  <a:pt x="1408597" y="2466434"/>
                </a:cubicBezTo>
                <a:cubicBezTo>
                  <a:pt x="1404507" y="2493537"/>
                  <a:pt x="1401185" y="2531165"/>
                  <a:pt x="1401216" y="2550051"/>
                </a:cubicBezTo>
                <a:cubicBezTo>
                  <a:pt x="1401266" y="2580638"/>
                  <a:pt x="1402765" y="2588665"/>
                  <a:pt x="1414948" y="2623529"/>
                </a:cubicBezTo>
                <a:cubicBezTo>
                  <a:pt x="1422470" y="2645056"/>
                  <a:pt x="1435369" y="2679234"/>
                  <a:pt x="1443613" y="2699480"/>
                </a:cubicBezTo>
                <a:cubicBezTo>
                  <a:pt x="1466893" y="2756652"/>
                  <a:pt x="1473380" y="2786875"/>
                  <a:pt x="1471527" y="2829533"/>
                </a:cubicBezTo>
                <a:cubicBezTo>
                  <a:pt x="1468093" y="2908627"/>
                  <a:pt x="1438016" y="2953056"/>
                  <a:pt x="1329999" y="3038597"/>
                </a:cubicBezTo>
                <a:cubicBezTo>
                  <a:pt x="1274815" y="3082298"/>
                  <a:pt x="1259908" y="3097153"/>
                  <a:pt x="1247420" y="3120885"/>
                </a:cubicBezTo>
                <a:cubicBezTo>
                  <a:pt x="1240259" y="3134492"/>
                  <a:pt x="1239482" y="3141273"/>
                  <a:pt x="1239172" y="3192839"/>
                </a:cubicBezTo>
                <a:cubicBezTo>
                  <a:pt x="1238689" y="3273352"/>
                  <a:pt x="1229406" y="3302869"/>
                  <a:pt x="1198360" y="3322619"/>
                </a:cubicBezTo>
                <a:cubicBezTo>
                  <a:pt x="1164228" y="3344332"/>
                  <a:pt x="1123265" y="3348895"/>
                  <a:pt x="1037875" y="3340494"/>
                </a:cubicBezTo>
                <a:cubicBezTo>
                  <a:pt x="1005882" y="3337347"/>
                  <a:pt x="991093" y="3337212"/>
                  <a:pt x="984027" y="3340005"/>
                </a:cubicBezTo>
                <a:cubicBezTo>
                  <a:pt x="977890" y="3342430"/>
                  <a:pt x="968185" y="3353435"/>
                  <a:pt x="957794" y="3369755"/>
                </a:cubicBezTo>
                <a:cubicBezTo>
                  <a:pt x="948723" y="3384001"/>
                  <a:pt x="931891" y="3405525"/>
                  <a:pt x="920391" y="3417587"/>
                </a:cubicBezTo>
                <a:cubicBezTo>
                  <a:pt x="908890" y="3429649"/>
                  <a:pt x="899508" y="3442459"/>
                  <a:pt x="899540" y="3446053"/>
                </a:cubicBezTo>
                <a:cubicBezTo>
                  <a:pt x="899572" y="3449647"/>
                  <a:pt x="892890" y="3486788"/>
                  <a:pt x="884690" y="3528590"/>
                </a:cubicBezTo>
                <a:cubicBezTo>
                  <a:pt x="869245" y="3607326"/>
                  <a:pt x="864889" y="3618964"/>
                  <a:pt x="845487" y="3633335"/>
                </a:cubicBezTo>
                <a:cubicBezTo>
                  <a:pt x="831571" y="3643642"/>
                  <a:pt x="804872" y="3644801"/>
                  <a:pt x="788333" y="3635815"/>
                </a:cubicBezTo>
                <a:close/>
                <a:moveTo>
                  <a:pt x="1902881" y="3451697"/>
                </a:moveTo>
                <a:cubicBezTo>
                  <a:pt x="1902904" y="3413046"/>
                  <a:pt x="1901066" y="3309091"/>
                  <a:pt x="1898794" y="3220687"/>
                </a:cubicBezTo>
                <a:cubicBezTo>
                  <a:pt x="1895650" y="3098357"/>
                  <a:pt x="1895655" y="3043945"/>
                  <a:pt x="1898815" y="2992963"/>
                </a:cubicBezTo>
                <a:cubicBezTo>
                  <a:pt x="1905845" y="2879539"/>
                  <a:pt x="1921928" y="2787353"/>
                  <a:pt x="1947745" y="2712508"/>
                </a:cubicBezTo>
                <a:cubicBezTo>
                  <a:pt x="1970382" y="2646881"/>
                  <a:pt x="1970625" y="2653641"/>
                  <a:pt x="1945203" y="2641722"/>
                </a:cubicBezTo>
                <a:cubicBezTo>
                  <a:pt x="1889345" y="2615533"/>
                  <a:pt x="1854171" y="2629256"/>
                  <a:pt x="1736501" y="2723143"/>
                </a:cubicBezTo>
                <a:lnTo>
                  <a:pt x="1671568" y="2774953"/>
                </a:lnTo>
                <a:lnTo>
                  <a:pt x="1671729" y="2807766"/>
                </a:lnTo>
                <a:cubicBezTo>
                  <a:pt x="1671822" y="2825813"/>
                  <a:pt x="1673330" y="2871802"/>
                  <a:pt x="1675098" y="2909963"/>
                </a:cubicBezTo>
                <a:cubicBezTo>
                  <a:pt x="1677810" y="2968497"/>
                  <a:pt x="1677458" y="2982465"/>
                  <a:pt x="1672844" y="2999282"/>
                </a:cubicBezTo>
                <a:cubicBezTo>
                  <a:pt x="1664584" y="3029391"/>
                  <a:pt x="1646292" y="3050966"/>
                  <a:pt x="1614648" y="3067917"/>
                </a:cubicBezTo>
                <a:cubicBezTo>
                  <a:pt x="1566266" y="3093837"/>
                  <a:pt x="1536069" y="3133164"/>
                  <a:pt x="1523510" y="3186612"/>
                </a:cubicBezTo>
                <a:cubicBezTo>
                  <a:pt x="1508330" y="3251216"/>
                  <a:pt x="1539421" y="3353852"/>
                  <a:pt x="1597824" y="3431932"/>
                </a:cubicBezTo>
                <a:cubicBezTo>
                  <a:pt x="1610358" y="3448689"/>
                  <a:pt x="1612479" y="3450103"/>
                  <a:pt x="1620497" y="3447054"/>
                </a:cubicBezTo>
                <a:cubicBezTo>
                  <a:pt x="1625363" y="3445205"/>
                  <a:pt x="1638097" y="3443691"/>
                  <a:pt x="1648795" y="3443691"/>
                </a:cubicBezTo>
                <a:cubicBezTo>
                  <a:pt x="1683040" y="3443691"/>
                  <a:pt x="1713941" y="3461580"/>
                  <a:pt x="1736123" y="3494246"/>
                </a:cubicBezTo>
                <a:cubicBezTo>
                  <a:pt x="1743820" y="3505581"/>
                  <a:pt x="1750458" y="3515102"/>
                  <a:pt x="1750874" y="3515405"/>
                </a:cubicBezTo>
                <a:cubicBezTo>
                  <a:pt x="1751697" y="3516004"/>
                  <a:pt x="1844625" y="3520231"/>
                  <a:pt x="1880609" y="3521306"/>
                </a:cubicBezTo>
                <a:lnTo>
                  <a:pt x="1902847" y="3521971"/>
                </a:lnTo>
                <a:close/>
                <a:moveTo>
                  <a:pt x="1753402" y="3357334"/>
                </a:moveTo>
                <a:cubicBezTo>
                  <a:pt x="1740273" y="3350567"/>
                  <a:pt x="1734755" y="3336907"/>
                  <a:pt x="1739570" y="3323096"/>
                </a:cubicBezTo>
                <a:cubicBezTo>
                  <a:pt x="1749681" y="3294088"/>
                  <a:pt x="1792540" y="3301562"/>
                  <a:pt x="1792540" y="3332333"/>
                </a:cubicBezTo>
                <a:cubicBezTo>
                  <a:pt x="1792540" y="3353239"/>
                  <a:pt x="1771513" y="3366671"/>
                  <a:pt x="1753402" y="3357334"/>
                </a:cubicBezTo>
                <a:close/>
                <a:moveTo>
                  <a:pt x="1609141" y="3185884"/>
                </a:moveTo>
                <a:cubicBezTo>
                  <a:pt x="1598158" y="3174900"/>
                  <a:pt x="1598017" y="3162213"/>
                  <a:pt x="1608739" y="3149746"/>
                </a:cubicBezTo>
                <a:cubicBezTo>
                  <a:pt x="1614693" y="3142825"/>
                  <a:pt x="1620440" y="3140059"/>
                  <a:pt x="1628871" y="3140059"/>
                </a:cubicBezTo>
                <a:cubicBezTo>
                  <a:pt x="1642840" y="3140059"/>
                  <a:pt x="1657335" y="3154437"/>
                  <a:pt x="1657335" y="3168292"/>
                </a:cubicBezTo>
                <a:cubicBezTo>
                  <a:pt x="1657335" y="3180784"/>
                  <a:pt x="1642378" y="3194618"/>
                  <a:pt x="1628871" y="3194618"/>
                </a:cubicBezTo>
                <a:cubicBezTo>
                  <a:pt x="1621939" y="3194618"/>
                  <a:pt x="1614646" y="3191390"/>
                  <a:pt x="1609141" y="3185884"/>
                </a:cubicBezTo>
                <a:close/>
                <a:moveTo>
                  <a:pt x="1781866" y="3102105"/>
                </a:moveTo>
                <a:cubicBezTo>
                  <a:pt x="1774837" y="3095076"/>
                  <a:pt x="1773273" y="3089314"/>
                  <a:pt x="1774621" y="3075419"/>
                </a:cubicBezTo>
                <a:cubicBezTo>
                  <a:pt x="1776533" y="3055709"/>
                  <a:pt x="1805871" y="3047832"/>
                  <a:pt x="1821004" y="3062965"/>
                </a:cubicBezTo>
                <a:cubicBezTo>
                  <a:pt x="1830914" y="3072876"/>
                  <a:pt x="1830369" y="3091635"/>
                  <a:pt x="1819884" y="3101485"/>
                </a:cubicBezTo>
                <a:cubicBezTo>
                  <a:pt x="1809403" y="3111331"/>
                  <a:pt x="1791385" y="3111625"/>
                  <a:pt x="1781865" y="3102106"/>
                </a:cubicBezTo>
                <a:close/>
                <a:moveTo>
                  <a:pt x="1783251" y="2887398"/>
                </a:moveTo>
                <a:cubicBezTo>
                  <a:pt x="1776330" y="2881445"/>
                  <a:pt x="1773565" y="2875697"/>
                  <a:pt x="1773565" y="2867265"/>
                </a:cubicBezTo>
                <a:cubicBezTo>
                  <a:pt x="1773565" y="2853296"/>
                  <a:pt x="1787942" y="2838799"/>
                  <a:pt x="1801796" y="2838799"/>
                </a:cubicBezTo>
                <a:cubicBezTo>
                  <a:pt x="1814288" y="2838799"/>
                  <a:pt x="1828121" y="2853757"/>
                  <a:pt x="1828121" y="2867265"/>
                </a:cubicBezTo>
                <a:cubicBezTo>
                  <a:pt x="1828121" y="2880773"/>
                  <a:pt x="1814288" y="2895730"/>
                  <a:pt x="1801796" y="2895730"/>
                </a:cubicBezTo>
                <a:cubicBezTo>
                  <a:pt x="1796924" y="2895730"/>
                  <a:pt x="1788579" y="2891981"/>
                  <a:pt x="1783251" y="2887398"/>
                </a:cubicBezTo>
                <a:close/>
                <a:moveTo>
                  <a:pt x="955862" y="3231390"/>
                </a:moveTo>
                <a:cubicBezTo>
                  <a:pt x="980195" y="3224223"/>
                  <a:pt x="1027306" y="3223321"/>
                  <a:pt x="1073824" y="3229132"/>
                </a:cubicBezTo>
                <a:cubicBezTo>
                  <a:pt x="1092415" y="3231454"/>
                  <a:pt x="1112231" y="3232419"/>
                  <a:pt x="1117860" y="3231277"/>
                </a:cubicBezTo>
                <a:lnTo>
                  <a:pt x="1128096" y="3229199"/>
                </a:lnTo>
                <a:lnTo>
                  <a:pt x="1125667" y="3196111"/>
                </a:lnTo>
                <a:cubicBezTo>
                  <a:pt x="1121032" y="3132964"/>
                  <a:pt x="1133198" y="3083544"/>
                  <a:pt x="1163970" y="3040523"/>
                </a:cubicBezTo>
                <a:cubicBezTo>
                  <a:pt x="1183929" y="3012619"/>
                  <a:pt x="1208711" y="2989289"/>
                  <a:pt x="1271566" y="2939231"/>
                </a:cubicBezTo>
                <a:cubicBezTo>
                  <a:pt x="1341544" y="2883500"/>
                  <a:pt x="1358501" y="2860621"/>
                  <a:pt x="1358422" y="2822041"/>
                </a:cubicBezTo>
                <a:cubicBezTo>
                  <a:pt x="1358367" y="2794974"/>
                  <a:pt x="1353116" y="2776698"/>
                  <a:pt x="1326742" y="2711765"/>
                </a:cubicBezTo>
                <a:cubicBezTo>
                  <a:pt x="1285594" y="2610460"/>
                  <a:pt x="1279544" y="2562887"/>
                  <a:pt x="1294765" y="2460316"/>
                </a:cubicBezTo>
                <a:cubicBezTo>
                  <a:pt x="1307422" y="2375028"/>
                  <a:pt x="1301315" y="2321769"/>
                  <a:pt x="1276186" y="2298281"/>
                </a:cubicBezTo>
                <a:cubicBezTo>
                  <a:pt x="1271538" y="2293936"/>
                  <a:pt x="1254649" y="2284242"/>
                  <a:pt x="1238655" y="2276737"/>
                </a:cubicBezTo>
                <a:cubicBezTo>
                  <a:pt x="1197925" y="2257626"/>
                  <a:pt x="1178850" y="2243550"/>
                  <a:pt x="1161211" y="2219589"/>
                </a:cubicBezTo>
                <a:cubicBezTo>
                  <a:pt x="1141228" y="2192442"/>
                  <a:pt x="1128804" y="2160670"/>
                  <a:pt x="1116024" y="2104036"/>
                </a:cubicBezTo>
                <a:cubicBezTo>
                  <a:pt x="1103897" y="2050295"/>
                  <a:pt x="1095499" y="2030860"/>
                  <a:pt x="1078945" y="2018233"/>
                </a:cubicBezTo>
                <a:lnTo>
                  <a:pt x="1067004" y="2009125"/>
                </a:lnTo>
                <a:lnTo>
                  <a:pt x="1046398" y="2021825"/>
                </a:lnTo>
                <a:cubicBezTo>
                  <a:pt x="1020283" y="2037921"/>
                  <a:pt x="995076" y="2042965"/>
                  <a:pt x="964873" y="2038140"/>
                </a:cubicBezTo>
                <a:cubicBezTo>
                  <a:pt x="938821" y="2033978"/>
                  <a:pt x="930070" y="2030634"/>
                  <a:pt x="903040" y="2014511"/>
                </a:cubicBezTo>
                <a:cubicBezTo>
                  <a:pt x="863591" y="1990982"/>
                  <a:pt x="819026" y="1986702"/>
                  <a:pt x="782349" y="2002921"/>
                </a:cubicBezTo>
                <a:cubicBezTo>
                  <a:pt x="756526" y="2014340"/>
                  <a:pt x="735814" y="2037702"/>
                  <a:pt x="735814" y="2055409"/>
                </a:cubicBezTo>
                <a:cubicBezTo>
                  <a:pt x="735814" y="2063987"/>
                  <a:pt x="783618" y="2173068"/>
                  <a:pt x="822616" y="2253479"/>
                </a:cubicBezTo>
                <a:cubicBezTo>
                  <a:pt x="857335" y="2325067"/>
                  <a:pt x="891487" y="2386280"/>
                  <a:pt x="923333" y="2434000"/>
                </a:cubicBezTo>
                <a:lnTo>
                  <a:pt x="946446" y="2468635"/>
                </a:lnTo>
                <a:lnTo>
                  <a:pt x="949707" y="2508722"/>
                </a:lnTo>
                <a:cubicBezTo>
                  <a:pt x="963892" y="2683081"/>
                  <a:pt x="958043" y="2984923"/>
                  <a:pt x="936703" y="3179836"/>
                </a:cubicBezTo>
                <a:cubicBezTo>
                  <a:pt x="930860" y="3233206"/>
                  <a:pt x="930640" y="3237317"/>
                  <a:pt x="933625" y="3237317"/>
                </a:cubicBezTo>
                <a:cubicBezTo>
                  <a:pt x="934791" y="3237317"/>
                  <a:pt x="944798" y="3234651"/>
                  <a:pt x="955862" y="3231391"/>
                </a:cubicBezTo>
                <a:close/>
                <a:moveTo>
                  <a:pt x="1013338" y="3059407"/>
                </a:moveTo>
                <a:cubicBezTo>
                  <a:pt x="1008933" y="3055002"/>
                  <a:pt x="1006222" y="3047546"/>
                  <a:pt x="1006222" y="3039837"/>
                </a:cubicBezTo>
                <a:cubicBezTo>
                  <a:pt x="1006222" y="3032128"/>
                  <a:pt x="1008933" y="3024672"/>
                  <a:pt x="1013338" y="3020267"/>
                </a:cubicBezTo>
                <a:cubicBezTo>
                  <a:pt x="1017743" y="3015862"/>
                  <a:pt x="1025198" y="3013151"/>
                  <a:pt x="1032907" y="3013151"/>
                </a:cubicBezTo>
                <a:cubicBezTo>
                  <a:pt x="1040616" y="3013151"/>
                  <a:pt x="1048071" y="3015862"/>
                  <a:pt x="1052476" y="3020267"/>
                </a:cubicBezTo>
                <a:cubicBezTo>
                  <a:pt x="1056881" y="3024672"/>
                  <a:pt x="1059592" y="3032128"/>
                  <a:pt x="1059592" y="3039837"/>
                </a:cubicBezTo>
                <a:cubicBezTo>
                  <a:pt x="1059592" y="3047546"/>
                  <a:pt x="1056881" y="3055002"/>
                  <a:pt x="1052476" y="3059407"/>
                </a:cubicBezTo>
                <a:cubicBezTo>
                  <a:pt x="1048071" y="3063812"/>
                  <a:pt x="1040616" y="3066523"/>
                  <a:pt x="1032907" y="3066523"/>
                </a:cubicBezTo>
                <a:cubicBezTo>
                  <a:pt x="1025198" y="3066523"/>
                  <a:pt x="1017743" y="3063812"/>
                  <a:pt x="1013338" y="3059407"/>
                </a:cubicBezTo>
                <a:close/>
                <a:moveTo>
                  <a:pt x="1128812" y="2915462"/>
                </a:moveTo>
                <a:cubicBezTo>
                  <a:pt x="1111163" y="2897813"/>
                  <a:pt x="1123669" y="2867265"/>
                  <a:pt x="1148542" y="2867265"/>
                </a:cubicBezTo>
                <a:cubicBezTo>
                  <a:pt x="1163170" y="2867265"/>
                  <a:pt x="1177006" y="2881102"/>
                  <a:pt x="1177006" y="2895730"/>
                </a:cubicBezTo>
                <a:cubicBezTo>
                  <a:pt x="1177006" y="2910359"/>
                  <a:pt x="1163170" y="2924196"/>
                  <a:pt x="1148542" y="2924196"/>
                </a:cubicBezTo>
                <a:cubicBezTo>
                  <a:pt x="1141610" y="2924196"/>
                  <a:pt x="1134317" y="2920967"/>
                  <a:pt x="1128812" y="2915462"/>
                </a:cubicBezTo>
                <a:close/>
                <a:moveTo>
                  <a:pt x="1214204" y="2751786"/>
                </a:moveTo>
                <a:cubicBezTo>
                  <a:pt x="1196555" y="2734136"/>
                  <a:pt x="1209061" y="2703589"/>
                  <a:pt x="1233934" y="2703589"/>
                </a:cubicBezTo>
                <a:cubicBezTo>
                  <a:pt x="1248562" y="2703589"/>
                  <a:pt x="1262398" y="2717426"/>
                  <a:pt x="1262398" y="2732054"/>
                </a:cubicBezTo>
                <a:cubicBezTo>
                  <a:pt x="1262398" y="2746682"/>
                  <a:pt x="1248562" y="2760520"/>
                  <a:pt x="1233934" y="2760520"/>
                </a:cubicBezTo>
                <a:cubicBezTo>
                  <a:pt x="1227002" y="2760520"/>
                  <a:pt x="1219709" y="2757291"/>
                  <a:pt x="1214204" y="2751786"/>
                </a:cubicBezTo>
                <a:close/>
                <a:moveTo>
                  <a:pt x="1042974" y="2662657"/>
                </a:moveTo>
                <a:cubicBezTo>
                  <a:pt x="1017140" y="2651794"/>
                  <a:pt x="1025709" y="2611076"/>
                  <a:pt x="1053829" y="2611076"/>
                </a:cubicBezTo>
                <a:cubicBezTo>
                  <a:pt x="1067744" y="2611076"/>
                  <a:pt x="1076093" y="2616491"/>
                  <a:pt x="1080158" y="2628152"/>
                </a:cubicBezTo>
                <a:cubicBezTo>
                  <a:pt x="1088311" y="2651540"/>
                  <a:pt x="1065929" y="2672309"/>
                  <a:pt x="1042974" y="2662657"/>
                </a:cubicBezTo>
                <a:close/>
                <a:moveTo>
                  <a:pt x="1128812" y="2449340"/>
                </a:moveTo>
                <a:cubicBezTo>
                  <a:pt x="1111163" y="2431691"/>
                  <a:pt x="1123669" y="2401143"/>
                  <a:pt x="1148542" y="2401143"/>
                </a:cubicBezTo>
                <a:cubicBezTo>
                  <a:pt x="1163170" y="2401143"/>
                  <a:pt x="1177006" y="2414980"/>
                  <a:pt x="1177006" y="2429608"/>
                </a:cubicBezTo>
                <a:cubicBezTo>
                  <a:pt x="1177006" y="2444236"/>
                  <a:pt x="1163170" y="2458074"/>
                  <a:pt x="1148542" y="2458074"/>
                </a:cubicBezTo>
                <a:cubicBezTo>
                  <a:pt x="1141610" y="2458074"/>
                  <a:pt x="1134317" y="2454845"/>
                  <a:pt x="1128812" y="2449340"/>
                </a:cubicBezTo>
                <a:close/>
                <a:moveTo>
                  <a:pt x="972421" y="2404237"/>
                </a:moveTo>
                <a:cubicBezTo>
                  <a:pt x="961257" y="2397995"/>
                  <a:pt x="956410" y="2390038"/>
                  <a:pt x="956410" y="2377955"/>
                </a:cubicBezTo>
                <a:cubicBezTo>
                  <a:pt x="956410" y="2358529"/>
                  <a:pt x="977402" y="2345953"/>
                  <a:pt x="997168" y="2353538"/>
                </a:cubicBezTo>
                <a:cubicBezTo>
                  <a:pt x="1005682" y="2356806"/>
                  <a:pt x="1013827" y="2374827"/>
                  <a:pt x="1011315" y="2384838"/>
                </a:cubicBezTo>
                <a:cubicBezTo>
                  <a:pt x="1007109" y="2401598"/>
                  <a:pt x="986281" y="2411985"/>
                  <a:pt x="972421" y="2404237"/>
                </a:cubicBezTo>
                <a:close/>
                <a:moveTo>
                  <a:pt x="890424" y="2210942"/>
                </a:moveTo>
                <a:cubicBezTo>
                  <a:pt x="872776" y="2193292"/>
                  <a:pt x="885282" y="2162745"/>
                  <a:pt x="910155" y="2162745"/>
                </a:cubicBezTo>
                <a:cubicBezTo>
                  <a:pt x="924782" y="2162745"/>
                  <a:pt x="938619" y="2176582"/>
                  <a:pt x="938619" y="2191210"/>
                </a:cubicBezTo>
                <a:cubicBezTo>
                  <a:pt x="938619" y="2205838"/>
                  <a:pt x="924782" y="2219675"/>
                  <a:pt x="910155" y="2219675"/>
                </a:cubicBezTo>
                <a:cubicBezTo>
                  <a:pt x="903223" y="2219675"/>
                  <a:pt x="895929" y="2216447"/>
                  <a:pt x="890424" y="2210942"/>
                </a:cubicBezTo>
                <a:close/>
                <a:moveTo>
                  <a:pt x="1804993" y="2100565"/>
                </a:moveTo>
                <a:cubicBezTo>
                  <a:pt x="1795208" y="2097753"/>
                  <a:pt x="1786178" y="2095382"/>
                  <a:pt x="1784926" y="2095296"/>
                </a:cubicBezTo>
                <a:cubicBezTo>
                  <a:pt x="1783675" y="2095204"/>
                  <a:pt x="1772693" y="2087810"/>
                  <a:pt x="1760525" y="2078851"/>
                </a:cubicBezTo>
                <a:lnTo>
                  <a:pt x="1738401" y="2062564"/>
                </a:lnTo>
                <a:lnTo>
                  <a:pt x="1727222" y="2074752"/>
                </a:lnTo>
                <a:cubicBezTo>
                  <a:pt x="1709071" y="2094541"/>
                  <a:pt x="1694812" y="2100342"/>
                  <a:pt x="1664452" y="2100286"/>
                </a:cubicBezTo>
                <a:cubicBezTo>
                  <a:pt x="1643282" y="2100240"/>
                  <a:pt x="1632656" y="2098132"/>
                  <a:pt x="1613038" y="2090043"/>
                </a:cubicBezTo>
                <a:cubicBezTo>
                  <a:pt x="1504681" y="2045371"/>
                  <a:pt x="1469951" y="1978356"/>
                  <a:pt x="1506572" y="1884607"/>
                </a:cubicBezTo>
                <a:cubicBezTo>
                  <a:pt x="1514822" y="1863488"/>
                  <a:pt x="1516765" y="1852977"/>
                  <a:pt x="1516779" y="1829414"/>
                </a:cubicBezTo>
                <a:cubicBezTo>
                  <a:pt x="1516794" y="1801353"/>
                  <a:pt x="1516162" y="1799116"/>
                  <a:pt x="1499188" y="1767145"/>
                </a:cubicBezTo>
                <a:cubicBezTo>
                  <a:pt x="1447148" y="1669130"/>
                  <a:pt x="1449193" y="1674548"/>
                  <a:pt x="1449193" y="1634713"/>
                </a:cubicBezTo>
                <a:cubicBezTo>
                  <a:pt x="1449193" y="1601954"/>
                  <a:pt x="1450054" y="1597305"/>
                  <a:pt x="1458930" y="1582207"/>
                </a:cubicBezTo>
                <a:cubicBezTo>
                  <a:pt x="1475459" y="1554089"/>
                  <a:pt x="1504648" y="1535214"/>
                  <a:pt x="1549167" y="1523858"/>
                </a:cubicBezTo>
                <a:cubicBezTo>
                  <a:pt x="1570711" y="1518362"/>
                  <a:pt x="1578556" y="1517971"/>
                  <a:pt x="1602537" y="1521198"/>
                </a:cubicBezTo>
                <a:lnTo>
                  <a:pt x="1630651" y="1524982"/>
                </a:lnTo>
                <a:lnTo>
                  <a:pt x="1653778" y="1511432"/>
                </a:lnTo>
                <a:cubicBezTo>
                  <a:pt x="1687974" y="1491395"/>
                  <a:pt x="1709591" y="1485425"/>
                  <a:pt x="1740208" y="1487563"/>
                </a:cubicBezTo>
                <a:cubicBezTo>
                  <a:pt x="1754314" y="1488547"/>
                  <a:pt x="1774890" y="1492808"/>
                  <a:pt x="1785932" y="1497030"/>
                </a:cubicBezTo>
                <a:cubicBezTo>
                  <a:pt x="1862213" y="1526195"/>
                  <a:pt x="1926697" y="1627634"/>
                  <a:pt x="1938823" y="1737541"/>
                </a:cubicBezTo>
                <a:cubicBezTo>
                  <a:pt x="1942801" y="1773601"/>
                  <a:pt x="1942234" y="1786764"/>
                  <a:pt x="1931617" y="1904776"/>
                </a:cubicBezTo>
                <a:cubicBezTo>
                  <a:pt x="1919712" y="2037097"/>
                  <a:pt x="1917646" y="2047996"/>
                  <a:pt x="1899673" y="2073238"/>
                </a:cubicBezTo>
                <a:cubicBezTo>
                  <a:pt x="1882592" y="2097227"/>
                  <a:pt x="1838082" y="2110073"/>
                  <a:pt x="1804993" y="2100565"/>
                </a:cubicBezTo>
                <a:close/>
                <a:moveTo>
                  <a:pt x="1659496" y="1960330"/>
                </a:moveTo>
                <a:cubicBezTo>
                  <a:pt x="1678948" y="1940899"/>
                  <a:pt x="1694131" y="1935072"/>
                  <a:pt x="1725380" y="1935040"/>
                </a:cubicBezTo>
                <a:cubicBezTo>
                  <a:pt x="1750113" y="1935017"/>
                  <a:pt x="1770506" y="1941978"/>
                  <a:pt x="1792965" y="1958114"/>
                </a:cubicBezTo>
                <a:cubicBezTo>
                  <a:pt x="1809916" y="1970293"/>
                  <a:pt x="1810247" y="1970371"/>
                  <a:pt x="1811873" y="1962550"/>
                </a:cubicBezTo>
                <a:cubicBezTo>
                  <a:pt x="1817051" y="1937650"/>
                  <a:pt x="1828637" y="1776756"/>
                  <a:pt x="1826827" y="1754890"/>
                </a:cubicBezTo>
                <a:cubicBezTo>
                  <a:pt x="1822472" y="1702287"/>
                  <a:pt x="1797456" y="1646921"/>
                  <a:pt x="1764769" y="1617543"/>
                </a:cubicBezTo>
                <a:cubicBezTo>
                  <a:pt x="1744756" y="1599556"/>
                  <a:pt x="1734202" y="1597372"/>
                  <a:pt x="1716194" y="1607493"/>
                </a:cubicBezTo>
                <a:cubicBezTo>
                  <a:pt x="1666748" y="1635282"/>
                  <a:pt x="1670206" y="1634336"/>
                  <a:pt x="1617264" y="1634576"/>
                </a:cubicBezTo>
                <a:cubicBezTo>
                  <a:pt x="1588770" y="1634715"/>
                  <a:pt x="1566767" y="1636329"/>
                  <a:pt x="1564638" y="1638458"/>
                </a:cubicBezTo>
                <a:cubicBezTo>
                  <a:pt x="1562130" y="1640966"/>
                  <a:pt x="1565538" y="1650418"/>
                  <a:pt x="1575461" y="1668480"/>
                </a:cubicBezTo>
                <a:cubicBezTo>
                  <a:pt x="1583426" y="1682980"/>
                  <a:pt x="1597193" y="1709394"/>
                  <a:pt x="1606053" y="1727178"/>
                </a:cubicBezTo>
                <a:cubicBezTo>
                  <a:pt x="1636739" y="1788766"/>
                  <a:pt x="1639546" y="1847881"/>
                  <a:pt x="1615126" y="1918237"/>
                </a:cubicBezTo>
                <a:cubicBezTo>
                  <a:pt x="1609160" y="1935425"/>
                  <a:pt x="1605186" y="1951852"/>
                  <a:pt x="1606295" y="1954741"/>
                </a:cubicBezTo>
                <a:cubicBezTo>
                  <a:pt x="1608114" y="1959485"/>
                  <a:pt x="1634673" y="1977603"/>
                  <a:pt x="1639927" y="1977685"/>
                </a:cubicBezTo>
                <a:cubicBezTo>
                  <a:pt x="1641116" y="1977704"/>
                  <a:pt x="1649921" y="1969894"/>
                  <a:pt x="1659496" y="1960330"/>
                </a:cubicBezTo>
                <a:close/>
                <a:moveTo>
                  <a:pt x="1726322" y="1869757"/>
                </a:moveTo>
                <a:cubicBezTo>
                  <a:pt x="1719401" y="1863804"/>
                  <a:pt x="1716636" y="1858056"/>
                  <a:pt x="1716636" y="1849624"/>
                </a:cubicBezTo>
                <a:cubicBezTo>
                  <a:pt x="1716636" y="1835655"/>
                  <a:pt x="1731013" y="1821159"/>
                  <a:pt x="1744867" y="1821159"/>
                </a:cubicBezTo>
                <a:cubicBezTo>
                  <a:pt x="1757359" y="1821159"/>
                  <a:pt x="1771192" y="1836116"/>
                  <a:pt x="1771192" y="1849624"/>
                </a:cubicBezTo>
                <a:cubicBezTo>
                  <a:pt x="1771192" y="1863132"/>
                  <a:pt x="1757359" y="1878090"/>
                  <a:pt x="1744867" y="1878090"/>
                </a:cubicBezTo>
                <a:cubicBezTo>
                  <a:pt x="1739995" y="1878090"/>
                  <a:pt x="1731650" y="1874340"/>
                  <a:pt x="1726322" y="1869757"/>
                </a:cubicBezTo>
                <a:close/>
                <a:moveTo>
                  <a:pt x="1669394" y="1755895"/>
                </a:moveTo>
                <a:cubicBezTo>
                  <a:pt x="1662473" y="1749942"/>
                  <a:pt x="1659708" y="1744194"/>
                  <a:pt x="1659708" y="1735762"/>
                </a:cubicBezTo>
                <a:cubicBezTo>
                  <a:pt x="1659708" y="1721793"/>
                  <a:pt x="1674085" y="1707297"/>
                  <a:pt x="1687939" y="1707297"/>
                </a:cubicBezTo>
                <a:cubicBezTo>
                  <a:pt x="1700431" y="1707297"/>
                  <a:pt x="1714264" y="1722254"/>
                  <a:pt x="1714264" y="1735762"/>
                </a:cubicBezTo>
                <a:cubicBezTo>
                  <a:pt x="1714264" y="1749270"/>
                  <a:pt x="1700431" y="1764228"/>
                  <a:pt x="1687939" y="1764228"/>
                </a:cubicBezTo>
                <a:cubicBezTo>
                  <a:pt x="1683067" y="1764228"/>
                  <a:pt x="1674722" y="1760478"/>
                  <a:pt x="1669394" y="175589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90" name="Graphic 88">
            <a:extLst>
              <a:ext uri="{FF2B5EF4-FFF2-40B4-BE49-F238E27FC236}">
                <a16:creationId xmlns:a16="http://schemas.microsoft.com/office/drawing/2014/main" id="{76E41E31-491D-7A42-DFB3-6B23F39EE0F9}"/>
              </a:ext>
            </a:extLst>
          </p:cNvPr>
          <p:cNvSpPr/>
          <p:nvPr/>
        </p:nvSpPr>
        <p:spPr>
          <a:xfrm>
            <a:off x="7866767" y="4471736"/>
            <a:ext cx="206883" cy="206804"/>
          </a:xfrm>
          <a:custGeom>
            <a:avLst/>
            <a:gdLst>
              <a:gd name="connsiteX0" fmla="*/ 703613 w 3147426"/>
              <a:gd name="connsiteY0" fmla="*/ 3142801 h 3146224"/>
              <a:gd name="connsiteX1" fmla="*/ 88563 w 3147426"/>
              <a:gd name="connsiteY1" fmla="*/ 2723400 h 3146224"/>
              <a:gd name="connsiteX2" fmla="*/ 37971 w 3147426"/>
              <a:gd name="connsiteY2" fmla="*/ 2118599 h 3146224"/>
              <a:gd name="connsiteX3" fmla="*/ 165460 w 3147426"/>
              <a:gd name="connsiteY3" fmla="*/ 1876373 h 3146224"/>
              <a:gd name="connsiteX4" fmla="*/ 307417 w 3147426"/>
              <a:gd name="connsiteY4" fmla="*/ 1735816 h 3146224"/>
              <a:gd name="connsiteX5" fmla="*/ 335996 w 3147426"/>
              <a:gd name="connsiteY5" fmla="*/ 1714732 h 3146224"/>
              <a:gd name="connsiteX6" fmla="*/ 337200 w 3147426"/>
              <a:gd name="connsiteY6" fmla="*/ 1050599 h 3146224"/>
              <a:gd name="connsiteX7" fmla="*/ 345847 w 3147426"/>
              <a:gd name="connsiteY7" fmla="*/ 354841 h 3146224"/>
              <a:gd name="connsiteX8" fmla="*/ 469615 w 3147426"/>
              <a:gd name="connsiteY8" fmla="*/ 131255 h 3146224"/>
              <a:gd name="connsiteX9" fmla="*/ 701856 w 3147426"/>
              <a:gd name="connsiteY9" fmla="*/ 6413 h 3146224"/>
              <a:gd name="connsiteX10" fmla="*/ 871482 w 3147426"/>
              <a:gd name="connsiteY10" fmla="*/ 6367 h 3146224"/>
              <a:gd name="connsiteX11" fmla="*/ 1102876 w 3147426"/>
              <a:gd name="connsiteY11" fmla="*/ 131369 h 3146224"/>
              <a:gd name="connsiteX12" fmla="*/ 1227653 w 3147426"/>
              <a:gd name="connsiteY12" fmla="*/ 360108 h 3146224"/>
              <a:gd name="connsiteX13" fmla="*/ 1235149 w 3147426"/>
              <a:gd name="connsiteY13" fmla="*/ 1050596 h 3146224"/>
              <a:gd name="connsiteX14" fmla="*/ 1236376 w 3147426"/>
              <a:gd name="connsiteY14" fmla="*/ 1714728 h 3146224"/>
              <a:gd name="connsiteX15" fmla="*/ 1264748 w 3147426"/>
              <a:gd name="connsiteY15" fmla="*/ 1735812 h 3146224"/>
              <a:gd name="connsiteX16" fmla="*/ 1439043 w 3147426"/>
              <a:gd name="connsiteY16" fmla="*/ 1921075 h 3146224"/>
              <a:gd name="connsiteX17" fmla="*/ 1564271 w 3147426"/>
              <a:gd name="connsiteY17" fmla="*/ 2475494 h 3146224"/>
              <a:gd name="connsiteX18" fmla="*/ 779665 w 3147426"/>
              <a:gd name="connsiteY18" fmla="*/ 3146187 h 3146224"/>
              <a:gd name="connsiteX19" fmla="*/ 703613 w 3147426"/>
              <a:gd name="connsiteY19" fmla="*/ 3142797 h 3146224"/>
              <a:gd name="connsiteX20" fmla="*/ 892898 w 3147426"/>
              <a:gd name="connsiteY20" fmla="*/ 2911347 h 3146224"/>
              <a:gd name="connsiteX21" fmla="*/ 1112902 w 3147426"/>
              <a:gd name="connsiteY21" fmla="*/ 2817157 h 3146224"/>
              <a:gd name="connsiteX22" fmla="*/ 1243782 w 3147426"/>
              <a:gd name="connsiteY22" fmla="*/ 2686141 h 3146224"/>
              <a:gd name="connsiteX23" fmla="*/ 1340104 w 3147426"/>
              <a:gd name="connsiteY23" fmla="*/ 2456171 h 3146224"/>
              <a:gd name="connsiteX24" fmla="*/ 1340104 w 3147426"/>
              <a:gd name="connsiteY24" fmla="*/ 2262905 h 3146224"/>
              <a:gd name="connsiteX25" fmla="*/ 1243782 w 3147426"/>
              <a:gd name="connsiteY25" fmla="*/ 2032824 h 3146224"/>
              <a:gd name="connsiteX26" fmla="*/ 1115401 w 3147426"/>
              <a:gd name="connsiteY26" fmla="*/ 1903842 h 3146224"/>
              <a:gd name="connsiteX27" fmla="*/ 1047902 w 3147426"/>
              <a:gd name="connsiteY27" fmla="*/ 1861675 h 3146224"/>
              <a:gd name="connsiteX28" fmla="*/ 1011184 w 3147426"/>
              <a:gd name="connsiteY28" fmla="*/ 1841234 h 3146224"/>
              <a:gd name="connsiteX29" fmla="*/ 1011124 w 3147426"/>
              <a:gd name="connsiteY29" fmla="*/ 1650603 h 3146224"/>
              <a:gd name="connsiteX30" fmla="*/ 1011064 w 3147426"/>
              <a:gd name="connsiteY30" fmla="*/ 1459972 h 3146224"/>
              <a:gd name="connsiteX31" fmla="*/ 786186 w 3147426"/>
              <a:gd name="connsiteY31" fmla="*/ 1459972 h 3146224"/>
              <a:gd name="connsiteX32" fmla="*/ 561306 w 3147426"/>
              <a:gd name="connsiteY32" fmla="*/ 1459972 h 3146224"/>
              <a:gd name="connsiteX33" fmla="*/ 561274 w 3147426"/>
              <a:gd name="connsiteY33" fmla="*/ 1650603 h 3146224"/>
              <a:gd name="connsiteX34" fmla="*/ 561242 w 3147426"/>
              <a:gd name="connsiteY34" fmla="*/ 1841234 h 3146224"/>
              <a:gd name="connsiteX35" fmla="*/ 523686 w 3147426"/>
              <a:gd name="connsiteY35" fmla="*/ 1862317 h 3146224"/>
              <a:gd name="connsiteX36" fmla="*/ 389216 w 3147426"/>
              <a:gd name="connsiteY36" fmla="*/ 1962545 h 3146224"/>
              <a:gd name="connsiteX37" fmla="*/ 233887 w 3147426"/>
              <a:gd name="connsiteY37" fmla="*/ 2254727 h 3146224"/>
              <a:gd name="connsiteX38" fmla="*/ 233823 w 3147426"/>
              <a:gd name="connsiteY38" fmla="*/ 2464015 h 3146224"/>
              <a:gd name="connsiteX39" fmla="*/ 611085 w 3147426"/>
              <a:gd name="connsiteY39" fmla="*/ 2893476 h 3146224"/>
              <a:gd name="connsiteX40" fmla="*/ 729967 w 3147426"/>
              <a:gd name="connsiteY40" fmla="*/ 2919580 h 3146224"/>
              <a:gd name="connsiteX41" fmla="*/ 892899 w 3147426"/>
              <a:gd name="connsiteY41" fmla="*/ 2911347 h 3146224"/>
              <a:gd name="connsiteX42" fmla="*/ 1011005 w 3147426"/>
              <a:gd name="connsiteY42" fmla="*/ 830100 h 3146224"/>
              <a:gd name="connsiteX43" fmla="*/ 985987 w 3147426"/>
              <a:gd name="connsiteY43" fmla="*/ 346176 h 3146224"/>
              <a:gd name="connsiteX44" fmla="*/ 786186 w 3147426"/>
              <a:gd name="connsiteY44" fmla="*/ 223191 h 3146224"/>
              <a:gd name="connsiteX45" fmla="*/ 586386 w 3147426"/>
              <a:gd name="connsiteY45" fmla="*/ 346176 h 3146224"/>
              <a:gd name="connsiteX46" fmla="*/ 561367 w 3147426"/>
              <a:gd name="connsiteY46" fmla="*/ 830100 h 3146224"/>
              <a:gd name="connsiteX47" fmla="*/ 561307 w 3147426"/>
              <a:gd name="connsiteY47" fmla="*/ 1235081 h 3146224"/>
              <a:gd name="connsiteX48" fmla="*/ 786187 w 3147426"/>
              <a:gd name="connsiteY48" fmla="*/ 1235081 h 3146224"/>
              <a:gd name="connsiteX49" fmla="*/ 1011067 w 3147426"/>
              <a:gd name="connsiteY49" fmla="*/ 1235081 h 3146224"/>
              <a:gd name="connsiteX50" fmla="*/ 2023027 w 3147426"/>
              <a:gd name="connsiteY50" fmla="*/ 2359538 h 3146224"/>
              <a:gd name="connsiteX51" fmla="*/ 2023027 w 3147426"/>
              <a:gd name="connsiteY51" fmla="*/ 2247093 h 3146224"/>
              <a:gd name="connsiteX52" fmla="*/ 2416567 w 3147426"/>
              <a:gd name="connsiteY52" fmla="*/ 2247093 h 3146224"/>
              <a:gd name="connsiteX53" fmla="*/ 2810107 w 3147426"/>
              <a:gd name="connsiteY53" fmla="*/ 2247093 h 3146224"/>
              <a:gd name="connsiteX54" fmla="*/ 2810107 w 3147426"/>
              <a:gd name="connsiteY54" fmla="*/ 2359538 h 3146224"/>
              <a:gd name="connsiteX55" fmla="*/ 2810107 w 3147426"/>
              <a:gd name="connsiteY55" fmla="*/ 2471984 h 3146224"/>
              <a:gd name="connsiteX56" fmla="*/ 2416567 w 3147426"/>
              <a:gd name="connsiteY56" fmla="*/ 2471984 h 3146224"/>
              <a:gd name="connsiteX57" fmla="*/ 2023027 w 3147426"/>
              <a:gd name="connsiteY57" fmla="*/ 2471984 h 3146224"/>
              <a:gd name="connsiteX58" fmla="*/ 2023027 w 3147426"/>
              <a:gd name="connsiteY58" fmla="*/ 1684864 h 3146224"/>
              <a:gd name="connsiteX59" fmla="*/ 2023027 w 3147426"/>
              <a:gd name="connsiteY59" fmla="*/ 1572418 h 3146224"/>
              <a:gd name="connsiteX60" fmla="*/ 2585227 w 3147426"/>
              <a:gd name="connsiteY60" fmla="*/ 1572418 h 3146224"/>
              <a:gd name="connsiteX61" fmla="*/ 3147427 w 3147426"/>
              <a:gd name="connsiteY61" fmla="*/ 1572418 h 3146224"/>
              <a:gd name="connsiteX62" fmla="*/ 3147427 w 3147426"/>
              <a:gd name="connsiteY62" fmla="*/ 1684864 h 3146224"/>
              <a:gd name="connsiteX63" fmla="*/ 3147427 w 3147426"/>
              <a:gd name="connsiteY63" fmla="*/ 1797310 h 3146224"/>
              <a:gd name="connsiteX64" fmla="*/ 2585227 w 3147426"/>
              <a:gd name="connsiteY64" fmla="*/ 1797310 h 3146224"/>
              <a:gd name="connsiteX65" fmla="*/ 2023027 w 3147426"/>
              <a:gd name="connsiteY65" fmla="*/ 1797310 h 3146224"/>
              <a:gd name="connsiteX66" fmla="*/ 2023027 w 3147426"/>
              <a:gd name="connsiteY66" fmla="*/ 1010189 h 3146224"/>
              <a:gd name="connsiteX67" fmla="*/ 2023027 w 3147426"/>
              <a:gd name="connsiteY67" fmla="*/ 897743 h 3146224"/>
              <a:gd name="connsiteX68" fmla="*/ 2416567 w 3147426"/>
              <a:gd name="connsiteY68" fmla="*/ 897743 h 3146224"/>
              <a:gd name="connsiteX69" fmla="*/ 2810107 w 3147426"/>
              <a:gd name="connsiteY69" fmla="*/ 897743 h 3146224"/>
              <a:gd name="connsiteX70" fmla="*/ 2810107 w 3147426"/>
              <a:gd name="connsiteY70" fmla="*/ 1010189 h 3146224"/>
              <a:gd name="connsiteX71" fmla="*/ 2810107 w 3147426"/>
              <a:gd name="connsiteY71" fmla="*/ 1122635 h 3146224"/>
              <a:gd name="connsiteX72" fmla="*/ 2416567 w 3147426"/>
              <a:gd name="connsiteY72" fmla="*/ 1122635 h 3146224"/>
              <a:gd name="connsiteX73" fmla="*/ 2023027 w 3147426"/>
              <a:gd name="connsiteY73" fmla="*/ 1122635 h 3146224"/>
              <a:gd name="connsiteX74" fmla="*/ 2023027 w 3147426"/>
              <a:gd name="connsiteY74" fmla="*/ 335515 h 3146224"/>
              <a:gd name="connsiteX75" fmla="*/ 2023027 w 3147426"/>
              <a:gd name="connsiteY75" fmla="*/ 223069 h 3146224"/>
              <a:gd name="connsiteX76" fmla="*/ 2585227 w 3147426"/>
              <a:gd name="connsiteY76" fmla="*/ 223069 h 3146224"/>
              <a:gd name="connsiteX77" fmla="*/ 3147427 w 3147426"/>
              <a:gd name="connsiteY77" fmla="*/ 223069 h 3146224"/>
              <a:gd name="connsiteX78" fmla="*/ 3147427 w 3147426"/>
              <a:gd name="connsiteY78" fmla="*/ 335515 h 3146224"/>
              <a:gd name="connsiteX79" fmla="*/ 3147427 w 3147426"/>
              <a:gd name="connsiteY79" fmla="*/ 447961 h 3146224"/>
              <a:gd name="connsiteX80" fmla="*/ 2585227 w 3147426"/>
              <a:gd name="connsiteY80" fmla="*/ 447961 h 3146224"/>
              <a:gd name="connsiteX81" fmla="*/ 2023027 w 3147426"/>
              <a:gd name="connsiteY81" fmla="*/ 447961 h 3146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3147426" h="3146224">
                <a:moveTo>
                  <a:pt x="703613" y="3142801"/>
                </a:moveTo>
                <a:cubicBezTo>
                  <a:pt x="444512" y="3115857"/>
                  <a:pt x="210766" y="2956467"/>
                  <a:pt x="88563" y="2723400"/>
                </a:cubicBezTo>
                <a:cubicBezTo>
                  <a:pt x="-8120" y="2539005"/>
                  <a:pt x="-26667" y="2317289"/>
                  <a:pt x="37971" y="2118599"/>
                </a:cubicBezTo>
                <a:cubicBezTo>
                  <a:pt x="67846" y="2026766"/>
                  <a:pt x="103285" y="1959433"/>
                  <a:pt x="165460" y="1876373"/>
                </a:cubicBezTo>
                <a:cubicBezTo>
                  <a:pt x="192416" y="1840361"/>
                  <a:pt x="270491" y="1763057"/>
                  <a:pt x="307417" y="1735816"/>
                </a:cubicBezTo>
                <a:lnTo>
                  <a:pt x="335996" y="1714732"/>
                </a:lnTo>
                <a:lnTo>
                  <a:pt x="337200" y="1050599"/>
                </a:lnTo>
                <a:cubicBezTo>
                  <a:pt x="338400" y="388491"/>
                  <a:pt x="338427" y="386371"/>
                  <a:pt x="345847" y="354841"/>
                </a:cubicBezTo>
                <a:cubicBezTo>
                  <a:pt x="367313" y="263641"/>
                  <a:pt x="404353" y="196729"/>
                  <a:pt x="469615" y="131255"/>
                </a:cubicBezTo>
                <a:cubicBezTo>
                  <a:pt x="535844" y="64812"/>
                  <a:pt x="607595" y="26242"/>
                  <a:pt x="701856" y="6413"/>
                </a:cubicBezTo>
                <a:cubicBezTo>
                  <a:pt x="742415" y="-2119"/>
                  <a:pt x="828618" y="-2140"/>
                  <a:pt x="871482" y="6367"/>
                </a:cubicBezTo>
                <a:cubicBezTo>
                  <a:pt x="961257" y="24192"/>
                  <a:pt x="1035710" y="64413"/>
                  <a:pt x="1102876" y="131369"/>
                </a:cubicBezTo>
                <a:cubicBezTo>
                  <a:pt x="1168016" y="196306"/>
                  <a:pt x="1204682" y="263521"/>
                  <a:pt x="1227653" y="360108"/>
                </a:cubicBezTo>
                <a:cubicBezTo>
                  <a:pt x="1233529" y="384815"/>
                  <a:pt x="1233998" y="427988"/>
                  <a:pt x="1235149" y="1050596"/>
                </a:cubicBezTo>
                <a:lnTo>
                  <a:pt x="1236376" y="1714728"/>
                </a:lnTo>
                <a:lnTo>
                  <a:pt x="1264748" y="1735812"/>
                </a:lnTo>
                <a:cubicBezTo>
                  <a:pt x="1324686" y="1780353"/>
                  <a:pt x="1393704" y="1853714"/>
                  <a:pt x="1439043" y="1921075"/>
                </a:cubicBezTo>
                <a:cubicBezTo>
                  <a:pt x="1547206" y="2081773"/>
                  <a:pt x="1593166" y="2285251"/>
                  <a:pt x="1564271" y="2475494"/>
                </a:cubicBezTo>
                <a:cubicBezTo>
                  <a:pt x="1505197" y="2864437"/>
                  <a:pt x="1171128" y="3150004"/>
                  <a:pt x="779665" y="3146187"/>
                </a:cubicBezTo>
                <a:cubicBezTo>
                  <a:pt x="753297" y="3145931"/>
                  <a:pt x="719074" y="3144405"/>
                  <a:pt x="703613" y="3142797"/>
                </a:cubicBezTo>
                <a:close/>
                <a:moveTo>
                  <a:pt x="892898" y="2911347"/>
                </a:moveTo>
                <a:cubicBezTo>
                  <a:pt x="970329" y="2896009"/>
                  <a:pt x="1049665" y="2862043"/>
                  <a:pt x="1112902" y="2817157"/>
                </a:cubicBezTo>
                <a:cubicBezTo>
                  <a:pt x="1155121" y="2787190"/>
                  <a:pt x="1213232" y="2729018"/>
                  <a:pt x="1243782" y="2686141"/>
                </a:cubicBezTo>
                <a:cubicBezTo>
                  <a:pt x="1289134" y="2622489"/>
                  <a:pt x="1325215" y="2536346"/>
                  <a:pt x="1340104" y="2456171"/>
                </a:cubicBezTo>
                <a:cubicBezTo>
                  <a:pt x="1349168" y="2407365"/>
                  <a:pt x="1349168" y="2311712"/>
                  <a:pt x="1340104" y="2262905"/>
                </a:cubicBezTo>
                <a:cubicBezTo>
                  <a:pt x="1325229" y="2182809"/>
                  <a:pt x="1289236" y="2096834"/>
                  <a:pt x="1243782" y="2032824"/>
                </a:cubicBezTo>
                <a:cubicBezTo>
                  <a:pt x="1214052" y="1990957"/>
                  <a:pt x="1155547" y="1932179"/>
                  <a:pt x="1115401" y="1903842"/>
                </a:cubicBezTo>
                <a:cubicBezTo>
                  <a:pt x="1098471" y="1891893"/>
                  <a:pt x="1068097" y="1872918"/>
                  <a:pt x="1047902" y="1861675"/>
                </a:cubicBezTo>
                <a:lnTo>
                  <a:pt x="1011184" y="1841234"/>
                </a:lnTo>
                <a:lnTo>
                  <a:pt x="1011124" y="1650603"/>
                </a:lnTo>
                <a:lnTo>
                  <a:pt x="1011064" y="1459972"/>
                </a:lnTo>
                <a:lnTo>
                  <a:pt x="786186" y="1459972"/>
                </a:lnTo>
                <a:lnTo>
                  <a:pt x="561306" y="1459972"/>
                </a:lnTo>
                <a:lnTo>
                  <a:pt x="561274" y="1650603"/>
                </a:lnTo>
                <a:lnTo>
                  <a:pt x="561242" y="1841234"/>
                </a:lnTo>
                <a:lnTo>
                  <a:pt x="523686" y="1862317"/>
                </a:lnTo>
                <a:cubicBezTo>
                  <a:pt x="467082" y="1894095"/>
                  <a:pt x="430106" y="1921655"/>
                  <a:pt x="389216" y="1962545"/>
                </a:cubicBezTo>
                <a:cubicBezTo>
                  <a:pt x="308702" y="2043061"/>
                  <a:pt x="256743" y="2140799"/>
                  <a:pt x="233887" y="2254727"/>
                </a:cubicBezTo>
                <a:cubicBezTo>
                  <a:pt x="222463" y="2311674"/>
                  <a:pt x="222434" y="2407264"/>
                  <a:pt x="233823" y="2464015"/>
                </a:cubicBezTo>
                <a:cubicBezTo>
                  <a:pt x="274810" y="2668240"/>
                  <a:pt x="415577" y="2828483"/>
                  <a:pt x="611085" y="2893476"/>
                </a:cubicBezTo>
                <a:cubicBezTo>
                  <a:pt x="639955" y="2903073"/>
                  <a:pt x="695794" y="2915334"/>
                  <a:pt x="729967" y="2919580"/>
                </a:cubicBezTo>
                <a:cubicBezTo>
                  <a:pt x="761271" y="2923470"/>
                  <a:pt x="855816" y="2918691"/>
                  <a:pt x="892899" y="2911347"/>
                </a:cubicBezTo>
                <a:close/>
                <a:moveTo>
                  <a:pt x="1011005" y="830100"/>
                </a:moveTo>
                <a:cubicBezTo>
                  <a:pt x="1010936" y="377514"/>
                  <a:pt x="1012051" y="399049"/>
                  <a:pt x="985987" y="346176"/>
                </a:cubicBezTo>
                <a:cubicBezTo>
                  <a:pt x="949698" y="272559"/>
                  <a:pt x="869494" y="223191"/>
                  <a:pt x="786186" y="223191"/>
                </a:cubicBezTo>
                <a:cubicBezTo>
                  <a:pt x="702878" y="223191"/>
                  <a:pt x="622675" y="272559"/>
                  <a:pt x="586386" y="346176"/>
                </a:cubicBezTo>
                <a:cubicBezTo>
                  <a:pt x="560322" y="399049"/>
                  <a:pt x="561435" y="377514"/>
                  <a:pt x="561367" y="830100"/>
                </a:cubicBezTo>
                <a:lnTo>
                  <a:pt x="561307" y="1235081"/>
                </a:lnTo>
                <a:lnTo>
                  <a:pt x="786187" y="1235081"/>
                </a:lnTo>
                <a:lnTo>
                  <a:pt x="1011067" y="1235081"/>
                </a:lnTo>
                <a:close/>
                <a:moveTo>
                  <a:pt x="2023027" y="2359538"/>
                </a:moveTo>
                <a:lnTo>
                  <a:pt x="2023027" y="2247093"/>
                </a:lnTo>
                <a:lnTo>
                  <a:pt x="2416567" y="2247093"/>
                </a:lnTo>
                <a:lnTo>
                  <a:pt x="2810107" y="2247093"/>
                </a:lnTo>
                <a:lnTo>
                  <a:pt x="2810107" y="2359538"/>
                </a:lnTo>
                <a:lnTo>
                  <a:pt x="2810107" y="2471984"/>
                </a:lnTo>
                <a:lnTo>
                  <a:pt x="2416567" y="2471984"/>
                </a:lnTo>
                <a:lnTo>
                  <a:pt x="2023027" y="2471984"/>
                </a:lnTo>
                <a:close/>
                <a:moveTo>
                  <a:pt x="2023027" y="1684864"/>
                </a:moveTo>
                <a:lnTo>
                  <a:pt x="2023027" y="1572418"/>
                </a:lnTo>
                <a:lnTo>
                  <a:pt x="2585227" y="1572418"/>
                </a:lnTo>
                <a:lnTo>
                  <a:pt x="3147427" y="1572418"/>
                </a:lnTo>
                <a:lnTo>
                  <a:pt x="3147427" y="1684864"/>
                </a:lnTo>
                <a:lnTo>
                  <a:pt x="3147427" y="1797310"/>
                </a:lnTo>
                <a:lnTo>
                  <a:pt x="2585227" y="1797310"/>
                </a:lnTo>
                <a:lnTo>
                  <a:pt x="2023027" y="1797310"/>
                </a:lnTo>
                <a:close/>
                <a:moveTo>
                  <a:pt x="2023027" y="1010189"/>
                </a:moveTo>
                <a:lnTo>
                  <a:pt x="2023027" y="897743"/>
                </a:lnTo>
                <a:lnTo>
                  <a:pt x="2416567" y="897743"/>
                </a:lnTo>
                <a:lnTo>
                  <a:pt x="2810107" y="897743"/>
                </a:lnTo>
                <a:lnTo>
                  <a:pt x="2810107" y="1010189"/>
                </a:lnTo>
                <a:lnTo>
                  <a:pt x="2810107" y="1122635"/>
                </a:lnTo>
                <a:lnTo>
                  <a:pt x="2416567" y="1122635"/>
                </a:lnTo>
                <a:lnTo>
                  <a:pt x="2023027" y="1122635"/>
                </a:lnTo>
                <a:close/>
                <a:moveTo>
                  <a:pt x="2023027" y="335515"/>
                </a:moveTo>
                <a:lnTo>
                  <a:pt x="2023027" y="223069"/>
                </a:lnTo>
                <a:lnTo>
                  <a:pt x="2585227" y="223069"/>
                </a:lnTo>
                <a:lnTo>
                  <a:pt x="3147427" y="223069"/>
                </a:lnTo>
                <a:lnTo>
                  <a:pt x="3147427" y="335515"/>
                </a:lnTo>
                <a:lnTo>
                  <a:pt x="3147427" y="447961"/>
                </a:lnTo>
                <a:lnTo>
                  <a:pt x="2585227" y="447961"/>
                </a:lnTo>
                <a:lnTo>
                  <a:pt x="2023027" y="44796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A5FADC2-4089-4ED4-2467-24DCB50DB934}"/>
              </a:ext>
            </a:extLst>
          </p:cNvPr>
          <p:cNvSpPr txBox="1"/>
          <p:nvPr/>
        </p:nvSpPr>
        <p:spPr>
          <a:xfrm>
            <a:off x="8300219" y="4460563"/>
            <a:ext cx="132727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PYREXIA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C1EEC00-3A8A-73B3-8720-2C978FA526CE}"/>
              </a:ext>
            </a:extLst>
          </p:cNvPr>
          <p:cNvSpPr txBox="1"/>
          <p:nvPr/>
        </p:nvSpPr>
        <p:spPr>
          <a:xfrm>
            <a:off x="8300219" y="4985413"/>
            <a:ext cx="132727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FATIGUE</a:t>
            </a:r>
          </a:p>
        </p:txBody>
      </p:sp>
      <p:sp>
        <p:nvSpPr>
          <p:cNvPr id="95" name="Graphic 93">
            <a:extLst>
              <a:ext uri="{FF2B5EF4-FFF2-40B4-BE49-F238E27FC236}">
                <a16:creationId xmlns:a16="http://schemas.microsoft.com/office/drawing/2014/main" id="{2A70C95C-12AC-97F7-DAA2-F9B10F009BF0}"/>
              </a:ext>
            </a:extLst>
          </p:cNvPr>
          <p:cNvSpPr/>
          <p:nvPr/>
        </p:nvSpPr>
        <p:spPr>
          <a:xfrm>
            <a:off x="7860878" y="4981769"/>
            <a:ext cx="232404" cy="216943"/>
          </a:xfrm>
          <a:custGeom>
            <a:avLst/>
            <a:gdLst>
              <a:gd name="connsiteX0" fmla="*/ 114356 w 2671972"/>
              <a:gd name="connsiteY0" fmla="*/ 2489598 h 2494214"/>
              <a:gd name="connsiteX1" fmla="*/ 97654 w 2671972"/>
              <a:gd name="connsiteY1" fmla="*/ 2475200 h 2494214"/>
              <a:gd name="connsiteX2" fmla="*/ 90195 w 2671972"/>
              <a:gd name="connsiteY2" fmla="*/ 2465421 h 2494214"/>
              <a:gd name="connsiteX3" fmla="*/ 89460 w 2671972"/>
              <a:gd name="connsiteY3" fmla="*/ 2190556 h 2494214"/>
              <a:gd name="connsiteX4" fmla="*/ 88724 w 2671972"/>
              <a:gd name="connsiteY4" fmla="*/ 1915692 h 2494214"/>
              <a:gd name="connsiteX5" fmla="*/ 58613 w 2671972"/>
              <a:gd name="connsiteY5" fmla="*/ 1914749 h 2494214"/>
              <a:gd name="connsiteX6" fmla="*/ 18683 w 2671972"/>
              <a:gd name="connsiteY6" fmla="*/ 1906310 h 2494214"/>
              <a:gd name="connsiteX7" fmla="*/ 341 w 2671972"/>
              <a:gd name="connsiteY7" fmla="*/ 1755436 h 2494214"/>
              <a:gd name="connsiteX8" fmla="*/ 6860 w 2671972"/>
              <a:gd name="connsiteY8" fmla="*/ 1623979 h 2494214"/>
              <a:gd name="connsiteX9" fmla="*/ 58378 w 2671972"/>
              <a:gd name="connsiteY9" fmla="*/ 1603873 h 2494214"/>
              <a:gd name="connsiteX10" fmla="*/ 88804 w 2671972"/>
              <a:gd name="connsiteY10" fmla="*/ 1602931 h 2494214"/>
              <a:gd name="connsiteX11" fmla="*/ 88804 w 2671972"/>
              <a:gd name="connsiteY11" fmla="*/ 1536614 h 2494214"/>
              <a:gd name="connsiteX12" fmla="*/ 88804 w 2671972"/>
              <a:gd name="connsiteY12" fmla="*/ 1470297 h 2494214"/>
              <a:gd name="connsiteX13" fmla="*/ 58653 w 2671972"/>
              <a:gd name="connsiteY13" fmla="*/ 1469355 h 2494214"/>
              <a:gd name="connsiteX14" fmla="*/ 18683 w 2671972"/>
              <a:gd name="connsiteY14" fmla="*/ 1460915 h 2494214"/>
              <a:gd name="connsiteX15" fmla="*/ 406 w 2671972"/>
              <a:gd name="connsiteY15" fmla="*/ 842514 h 2494214"/>
              <a:gd name="connsiteX16" fmla="*/ 1121 w 2671972"/>
              <a:gd name="connsiteY16" fmla="*/ 250943 h 2494214"/>
              <a:gd name="connsiteX17" fmla="*/ 6860 w 2671972"/>
              <a:gd name="connsiteY17" fmla="*/ 243256 h 2494214"/>
              <a:gd name="connsiteX18" fmla="*/ 20286 w 2671972"/>
              <a:gd name="connsiteY18" fmla="*/ 229829 h 2494214"/>
              <a:gd name="connsiteX19" fmla="*/ 199872 w 2671972"/>
              <a:gd name="connsiteY19" fmla="*/ 224090 h 2494214"/>
              <a:gd name="connsiteX20" fmla="*/ 371770 w 2671972"/>
              <a:gd name="connsiteY20" fmla="*/ 224090 h 2494214"/>
              <a:gd name="connsiteX21" fmla="*/ 381600 w 2671972"/>
              <a:gd name="connsiteY21" fmla="*/ 231588 h 2494214"/>
              <a:gd name="connsiteX22" fmla="*/ 400564 w 2671972"/>
              <a:gd name="connsiteY22" fmla="*/ 846251 h 2494214"/>
              <a:gd name="connsiteX23" fmla="*/ 381610 w 2671972"/>
              <a:gd name="connsiteY23" fmla="*/ 1460915 h 2494214"/>
              <a:gd name="connsiteX24" fmla="*/ 341640 w 2671972"/>
              <a:gd name="connsiteY24" fmla="*/ 1469355 h 2494214"/>
              <a:gd name="connsiteX25" fmla="*/ 311490 w 2671972"/>
              <a:gd name="connsiteY25" fmla="*/ 1470297 h 2494214"/>
              <a:gd name="connsiteX26" fmla="*/ 311490 w 2671972"/>
              <a:gd name="connsiteY26" fmla="*/ 1536860 h 2494214"/>
              <a:gd name="connsiteX27" fmla="*/ 311490 w 2671972"/>
              <a:gd name="connsiteY27" fmla="*/ 1603424 h 2494214"/>
              <a:gd name="connsiteX28" fmla="*/ 431463 w 2671972"/>
              <a:gd name="connsiteY28" fmla="*/ 1603424 h 2494214"/>
              <a:gd name="connsiteX29" fmla="*/ 551436 w 2671972"/>
              <a:gd name="connsiteY29" fmla="*/ 1603424 h 2494214"/>
              <a:gd name="connsiteX30" fmla="*/ 536760 w 2671972"/>
              <a:gd name="connsiteY30" fmla="*/ 1587417 h 2494214"/>
              <a:gd name="connsiteX31" fmla="*/ 458297 w 2671972"/>
              <a:gd name="connsiteY31" fmla="*/ 1406181 h 2494214"/>
              <a:gd name="connsiteX32" fmla="*/ 464161 w 2671972"/>
              <a:gd name="connsiteY32" fmla="*/ 1301792 h 2494214"/>
              <a:gd name="connsiteX33" fmla="*/ 626428 w 2671972"/>
              <a:gd name="connsiteY33" fmla="*/ 756756 h 2494214"/>
              <a:gd name="connsiteX34" fmla="*/ 763067 w 2671972"/>
              <a:gd name="connsiteY34" fmla="*/ 571787 h 2494214"/>
              <a:gd name="connsiteX35" fmla="*/ 1299661 w 2671972"/>
              <a:gd name="connsiteY35" fmla="*/ 312635 h 2494214"/>
              <a:gd name="connsiteX36" fmla="*/ 1334209 w 2671972"/>
              <a:gd name="connsiteY36" fmla="*/ 309055 h 2494214"/>
              <a:gd name="connsiteX37" fmla="*/ 1344814 w 2671972"/>
              <a:gd name="connsiteY37" fmla="*/ 280989 h 2494214"/>
              <a:gd name="connsiteX38" fmla="*/ 1535997 w 2671972"/>
              <a:gd name="connsiteY38" fmla="*/ 36271 h 2494214"/>
              <a:gd name="connsiteX39" fmla="*/ 1692145 w 2671972"/>
              <a:gd name="connsiteY39" fmla="*/ 0 h 2494214"/>
              <a:gd name="connsiteX40" fmla="*/ 1802542 w 2671972"/>
              <a:gd name="connsiteY40" fmla="*/ 18103 h 2494214"/>
              <a:gd name="connsiteX41" fmla="*/ 1943026 w 2671972"/>
              <a:gd name="connsiteY41" fmla="*/ 105517 h 2494214"/>
              <a:gd name="connsiteX42" fmla="*/ 2041896 w 2671972"/>
              <a:gd name="connsiteY42" fmla="*/ 289507 h 2494214"/>
              <a:gd name="connsiteX43" fmla="*/ 2042058 w 2671972"/>
              <a:gd name="connsiteY43" fmla="*/ 420849 h 2494214"/>
              <a:gd name="connsiteX44" fmla="*/ 1919815 w 2671972"/>
              <a:gd name="connsiteY44" fmla="*/ 629359 h 2494214"/>
              <a:gd name="connsiteX45" fmla="*/ 1903913 w 2671972"/>
              <a:gd name="connsiteY45" fmla="*/ 642626 h 2494214"/>
              <a:gd name="connsiteX46" fmla="*/ 1919174 w 2671972"/>
              <a:gd name="connsiteY46" fmla="*/ 651239 h 2494214"/>
              <a:gd name="connsiteX47" fmla="*/ 1995675 w 2671972"/>
              <a:gd name="connsiteY47" fmla="*/ 750213 h 2494214"/>
              <a:gd name="connsiteX48" fmla="*/ 2003214 w 2671972"/>
              <a:gd name="connsiteY48" fmla="*/ 807975 h 2494214"/>
              <a:gd name="connsiteX49" fmla="*/ 2004627 w 2671972"/>
              <a:gd name="connsiteY49" fmla="*/ 846251 h 2494214"/>
              <a:gd name="connsiteX50" fmla="*/ 2338300 w 2671972"/>
              <a:gd name="connsiteY50" fmla="*/ 846251 h 2494214"/>
              <a:gd name="connsiteX51" fmla="*/ 2671973 w 2671972"/>
              <a:gd name="connsiteY51" fmla="*/ 846251 h 2494214"/>
              <a:gd name="connsiteX52" fmla="*/ 2671973 w 2671972"/>
              <a:gd name="connsiteY52" fmla="*/ 890791 h 2494214"/>
              <a:gd name="connsiteX53" fmla="*/ 2671973 w 2671972"/>
              <a:gd name="connsiteY53" fmla="*/ 935330 h 2494214"/>
              <a:gd name="connsiteX54" fmla="*/ 2204331 w 2671972"/>
              <a:gd name="connsiteY54" fmla="*/ 935330 h 2494214"/>
              <a:gd name="connsiteX55" fmla="*/ 1736690 w 2671972"/>
              <a:gd name="connsiteY55" fmla="*/ 935330 h 2494214"/>
              <a:gd name="connsiteX56" fmla="*/ 1736690 w 2671972"/>
              <a:gd name="connsiteY56" fmla="*/ 1046679 h 2494214"/>
              <a:gd name="connsiteX57" fmla="*/ 1736690 w 2671972"/>
              <a:gd name="connsiteY57" fmla="*/ 1158028 h 2494214"/>
              <a:gd name="connsiteX58" fmla="*/ 2204331 w 2671972"/>
              <a:gd name="connsiteY58" fmla="*/ 1158028 h 2494214"/>
              <a:gd name="connsiteX59" fmla="*/ 2671973 w 2671972"/>
              <a:gd name="connsiteY59" fmla="*/ 1158028 h 2494214"/>
              <a:gd name="connsiteX60" fmla="*/ 2671973 w 2671972"/>
              <a:gd name="connsiteY60" fmla="*/ 1202567 h 2494214"/>
              <a:gd name="connsiteX61" fmla="*/ 2671973 w 2671972"/>
              <a:gd name="connsiteY61" fmla="*/ 1247107 h 2494214"/>
              <a:gd name="connsiteX62" fmla="*/ 2493823 w 2671972"/>
              <a:gd name="connsiteY62" fmla="*/ 1247107 h 2494214"/>
              <a:gd name="connsiteX63" fmla="*/ 2315675 w 2671972"/>
              <a:gd name="connsiteY63" fmla="*/ 1247107 h 2494214"/>
              <a:gd name="connsiteX64" fmla="*/ 2315675 w 2671972"/>
              <a:gd name="connsiteY64" fmla="*/ 1870661 h 2494214"/>
              <a:gd name="connsiteX65" fmla="*/ 2315675 w 2671972"/>
              <a:gd name="connsiteY65" fmla="*/ 2494214 h 2494214"/>
              <a:gd name="connsiteX66" fmla="*/ 2271137 w 2671972"/>
              <a:gd name="connsiteY66" fmla="*/ 2494214 h 2494214"/>
              <a:gd name="connsiteX67" fmla="*/ 2226600 w 2671972"/>
              <a:gd name="connsiteY67" fmla="*/ 2494214 h 2494214"/>
              <a:gd name="connsiteX68" fmla="*/ 2226600 w 2671972"/>
              <a:gd name="connsiteY68" fmla="*/ 1870661 h 2494214"/>
              <a:gd name="connsiteX69" fmla="*/ 2226600 w 2671972"/>
              <a:gd name="connsiteY69" fmla="*/ 1247107 h 2494214"/>
              <a:gd name="connsiteX70" fmla="*/ 1954926 w 2671972"/>
              <a:gd name="connsiteY70" fmla="*/ 1247107 h 2494214"/>
              <a:gd name="connsiteX71" fmla="*/ 1656505 w 2671972"/>
              <a:gd name="connsiteY71" fmla="*/ 1228144 h 2494214"/>
              <a:gd name="connsiteX72" fmla="*/ 1649007 w 2671972"/>
              <a:gd name="connsiteY72" fmla="*/ 1218316 h 2494214"/>
              <a:gd name="connsiteX73" fmla="*/ 1648238 w 2671972"/>
              <a:gd name="connsiteY73" fmla="*/ 1076823 h 2494214"/>
              <a:gd name="connsiteX74" fmla="*/ 1647469 w 2671972"/>
              <a:gd name="connsiteY74" fmla="*/ 935330 h 2494214"/>
              <a:gd name="connsiteX75" fmla="*/ 1547612 w 2671972"/>
              <a:gd name="connsiteY75" fmla="*/ 935330 h 2494214"/>
              <a:gd name="connsiteX76" fmla="*/ 1447754 w 2671972"/>
              <a:gd name="connsiteY76" fmla="*/ 935330 h 2494214"/>
              <a:gd name="connsiteX77" fmla="*/ 1345859 w 2671972"/>
              <a:gd name="connsiteY77" fmla="*/ 1079139 h 2494214"/>
              <a:gd name="connsiteX78" fmla="*/ 1244845 w 2671972"/>
              <a:gd name="connsiteY78" fmla="*/ 1223829 h 2494214"/>
              <a:gd name="connsiteX79" fmla="*/ 1407889 w 2671972"/>
              <a:gd name="connsiteY79" fmla="*/ 1267990 h 2494214"/>
              <a:gd name="connsiteX80" fmla="*/ 1632307 w 2671972"/>
              <a:gd name="connsiteY80" fmla="*/ 1336013 h 2494214"/>
              <a:gd name="connsiteX81" fmla="*/ 1881203 w 2671972"/>
              <a:gd name="connsiteY81" fmla="*/ 1672081 h 2494214"/>
              <a:gd name="connsiteX82" fmla="*/ 1896658 w 2671972"/>
              <a:gd name="connsiteY82" fmla="*/ 1930967 h 2494214"/>
              <a:gd name="connsiteX83" fmla="*/ 1910771 w 2671972"/>
              <a:gd name="connsiteY83" fmla="*/ 2183829 h 2494214"/>
              <a:gd name="connsiteX84" fmla="*/ 1956594 w 2671972"/>
              <a:gd name="connsiteY84" fmla="*/ 2251874 h 2494214"/>
              <a:gd name="connsiteX85" fmla="*/ 2044277 w 2671972"/>
              <a:gd name="connsiteY85" fmla="*/ 2282647 h 2494214"/>
              <a:gd name="connsiteX86" fmla="*/ 2149222 w 2671972"/>
              <a:gd name="connsiteY86" fmla="*/ 2326637 h 2494214"/>
              <a:gd name="connsiteX87" fmla="*/ 2126851 w 2671972"/>
              <a:gd name="connsiteY87" fmla="*/ 2483748 h 2494214"/>
              <a:gd name="connsiteX88" fmla="*/ 2108424 w 2671972"/>
              <a:gd name="connsiteY88" fmla="*/ 2492822 h 2494214"/>
              <a:gd name="connsiteX89" fmla="*/ 1933365 w 2671972"/>
              <a:gd name="connsiteY89" fmla="*/ 2493598 h 2494214"/>
              <a:gd name="connsiteX90" fmla="*/ 1742628 w 2671972"/>
              <a:gd name="connsiteY90" fmla="*/ 2491527 h 2494214"/>
              <a:gd name="connsiteX91" fmla="*/ 1671125 w 2671972"/>
              <a:gd name="connsiteY91" fmla="*/ 2451809 h 2494214"/>
              <a:gd name="connsiteX92" fmla="*/ 1583408 w 2671972"/>
              <a:gd name="connsiteY92" fmla="*/ 2066416 h 2494214"/>
              <a:gd name="connsiteX93" fmla="*/ 1523481 w 2671972"/>
              <a:gd name="connsiteY93" fmla="*/ 1720986 h 2494214"/>
              <a:gd name="connsiteX94" fmla="*/ 1509110 w 2671972"/>
              <a:gd name="connsiteY94" fmla="*/ 1701500 h 2494214"/>
              <a:gd name="connsiteX95" fmla="*/ 1499145 w 2671972"/>
              <a:gd name="connsiteY95" fmla="*/ 1693893 h 2494214"/>
              <a:gd name="connsiteX96" fmla="*/ 1439769 w 2671972"/>
              <a:gd name="connsiteY96" fmla="*/ 1693043 h 2494214"/>
              <a:gd name="connsiteX97" fmla="*/ 1380393 w 2671972"/>
              <a:gd name="connsiteY97" fmla="*/ 1692193 h 2494214"/>
              <a:gd name="connsiteX98" fmla="*/ 1380393 w 2671972"/>
              <a:gd name="connsiteY98" fmla="*/ 1785876 h 2494214"/>
              <a:gd name="connsiteX99" fmla="*/ 1375826 w 2671972"/>
              <a:gd name="connsiteY99" fmla="*/ 1889185 h 2494214"/>
              <a:gd name="connsiteX100" fmla="*/ 1344670 w 2671972"/>
              <a:gd name="connsiteY100" fmla="*/ 1914130 h 2494214"/>
              <a:gd name="connsiteX101" fmla="*/ 1335856 w 2671972"/>
              <a:gd name="connsiteY101" fmla="*/ 1915892 h 2494214"/>
              <a:gd name="connsiteX102" fmla="*/ 1335856 w 2671972"/>
              <a:gd name="connsiteY102" fmla="*/ 2187233 h 2494214"/>
              <a:gd name="connsiteX103" fmla="*/ 1316892 w 2671972"/>
              <a:gd name="connsiteY103" fmla="*/ 2485320 h 2494214"/>
              <a:gd name="connsiteX104" fmla="*/ 1307062 w 2671972"/>
              <a:gd name="connsiteY104" fmla="*/ 2492819 h 2494214"/>
              <a:gd name="connsiteX105" fmla="*/ 1224513 w 2671972"/>
              <a:gd name="connsiteY105" fmla="*/ 2492819 h 2494214"/>
              <a:gd name="connsiteX106" fmla="*/ 1141964 w 2671972"/>
              <a:gd name="connsiteY106" fmla="*/ 2492819 h 2494214"/>
              <a:gd name="connsiteX107" fmla="*/ 1132134 w 2671972"/>
              <a:gd name="connsiteY107" fmla="*/ 2485320 h 2494214"/>
              <a:gd name="connsiteX108" fmla="*/ 1113170 w 2671972"/>
              <a:gd name="connsiteY108" fmla="*/ 2186884 h 2494214"/>
              <a:gd name="connsiteX109" fmla="*/ 1113170 w 2671972"/>
              <a:gd name="connsiteY109" fmla="*/ 1915201 h 2494214"/>
              <a:gd name="connsiteX110" fmla="*/ 712325 w 2671972"/>
              <a:gd name="connsiteY110" fmla="*/ 1915201 h 2494214"/>
              <a:gd name="connsiteX111" fmla="*/ 311490 w 2671972"/>
              <a:gd name="connsiteY111" fmla="*/ 1915201 h 2494214"/>
              <a:gd name="connsiteX112" fmla="*/ 311490 w 2671972"/>
              <a:gd name="connsiteY112" fmla="*/ 2186889 h 2494214"/>
              <a:gd name="connsiteX113" fmla="*/ 292531 w 2671972"/>
              <a:gd name="connsiteY113" fmla="*/ 2485325 h 2494214"/>
              <a:gd name="connsiteX114" fmla="*/ 282707 w 2671972"/>
              <a:gd name="connsiteY114" fmla="*/ 2492823 h 2494214"/>
              <a:gd name="connsiteX115" fmla="*/ 203152 w 2671972"/>
              <a:gd name="connsiteY115" fmla="*/ 2493520 h 2494214"/>
              <a:gd name="connsiteX116" fmla="*/ 114356 w 2671972"/>
              <a:gd name="connsiteY116" fmla="*/ 2489598 h 2494214"/>
              <a:gd name="connsiteX117" fmla="*/ 222415 w 2671972"/>
              <a:gd name="connsiteY117" fmla="*/ 2160169 h 2494214"/>
              <a:gd name="connsiteX118" fmla="*/ 222415 w 2671972"/>
              <a:gd name="connsiteY118" fmla="*/ 1915201 h 2494214"/>
              <a:gd name="connsiteX119" fmla="*/ 200147 w 2671972"/>
              <a:gd name="connsiteY119" fmla="*/ 1915201 h 2494214"/>
              <a:gd name="connsiteX120" fmla="*/ 177878 w 2671972"/>
              <a:gd name="connsiteY120" fmla="*/ 1915201 h 2494214"/>
              <a:gd name="connsiteX121" fmla="*/ 177878 w 2671972"/>
              <a:gd name="connsiteY121" fmla="*/ 2160169 h 2494214"/>
              <a:gd name="connsiteX122" fmla="*/ 177878 w 2671972"/>
              <a:gd name="connsiteY122" fmla="*/ 2405136 h 2494214"/>
              <a:gd name="connsiteX123" fmla="*/ 200147 w 2671972"/>
              <a:gd name="connsiteY123" fmla="*/ 2405136 h 2494214"/>
              <a:gd name="connsiteX124" fmla="*/ 222415 w 2671972"/>
              <a:gd name="connsiteY124" fmla="*/ 2405136 h 2494214"/>
              <a:gd name="connsiteX125" fmla="*/ 1246772 w 2671972"/>
              <a:gd name="connsiteY125" fmla="*/ 2160169 h 2494214"/>
              <a:gd name="connsiteX126" fmla="*/ 1246772 w 2671972"/>
              <a:gd name="connsiteY126" fmla="*/ 1915201 h 2494214"/>
              <a:gd name="connsiteX127" fmla="*/ 1224504 w 2671972"/>
              <a:gd name="connsiteY127" fmla="*/ 1915201 h 2494214"/>
              <a:gd name="connsiteX128" fmla="*/ 1202235 w 2671972"/>
              <a:gd name="connsiteY128" fmla="*/ 1915201 h 2494214"/>
              <a:gd name="connsiteX129" fmla="*/ 1202235 w 2671972"/>
              <a:gd name="connsiteY129" fmla="*/ 2160169 h 2494214"/>
              <a:gd name="connsiteX130" fmla="*/ 1202235 w 2671972"/>
              <a:gd name="connsiteY130" fmla="*/ 2405136 h 2494214"/>
              <a:gd name="connsiteX131" fmla="*/ 1224504 w 2671972"/>
              <a:gd name="connsiteY131" fmla="*/ 2405136 h 2494214"/>
              <a:gd name="connsiteX132" fmla="*/ 1246772 w 2671972"/>
              <a:gd name="connsiteY132" fmla="*/ 2405136 h 2494214"/>
              <a:gd name="connsiteX133" fmla="*/ 2091589 w 2671972"/>
              <a:gd name="connsiteY133" fmla="*/ 2398177 h 2494214"/>
              <a:gd name="connsiteX134" fmla="*/ 2005298 w 2671972"/>
              <a:gd name="connsiteY134" fmla="*/ 2363334 h 2494214"/>
              <a:gd name="connsiteX135" fmla="*/ 1871467 w 2671972"/>
              <a:gd name="connsiteY135" fmla="*/ 2297861 h 2494214"/>
              <a:gd name="connsiteX136" fmla="*/ 1821707 w 2671972"/>
              <a:gd name="connsiteY136" fmla="*/ 2188006 h 2494214"/>
              <a:gd name="connsiteX137" fmla="*/ 1807644 w 2671972"/>
              <a:gd name="connsiteY137" fmla="*/ 1931903 h 2494214"/>
              <a:gd name="connsiteX138" fmla="*/ 1779310 w 2671972"/>
              <a:gd name="connsiteY138" fmla="*/ 1627292 h 2494214"/>
              <a:gd name="connsiteX139" fmla="*/ 1596112 w 2671972"/>
              <a:gd name="connsiteY139" fmla="*/ 1416923 h 2494214"/>
              <a:gd name="connsiteX140" fmla="*/ 1345808 w 2671972"/>
              <a:gd name="connsiteY140" fmla="*/ 1343205 h 2494214"/>
              <a:gd name="connsiteX141" fmla="*/ 1151176 w 2671972"/>
              <a:gd name="connsiteY141" fmla="*/ 1291336 h 2494214"/>
              <a:gd name="connsiteX142" fmla="*/ 1069894 w 2671972"/>
              <a:gd name="connsiteY142" fmla="*/ 1293299 h 2494214"/>
              <a:gd name="connsiteX143" fmla="*/ 988612 w 2671972"/>
              <a:gd name="connsiteY143" fmla="*/ 1295262 h 2494214"/>
              <a:gd name="connsiteX144" fmla="*/ 987283 w 2671972"/>
              <a:gd name="connsiteY144" fmla="*/ 1252394 h 2494214"/>
              <a:gd name="connsiteX145" fmla="*/ 987092 w 2671972"/>
              <a:gd name="connsiteY145" fmla="*/ 1207439 h 2494214"/>
              <a:gd name="connsiteX146" fmla="*/ 1040256 w 2671972"/>
              <a:gd name="connsiteY146" fmla="*/ 1205010 h 2494214"/>
              <a:gd name="connsiteX147" fmla="*/ 1121263 w 2671972"/>
              <a:gd name="connsiteY147" fmla="*/ 1202923 h 2494214"/>
              <a:gd name="connsiteX148" fmla="*/ 1150242 w 2671972"/>
              <a:gd name="connsiteY148" fmla="*/ 1201177 h 2494214"/>
              <a:gd name="connsiteX149" fmla="*/ 1244093 w 2671972"/>
              <a:gd name="connsiteY149" fmla="*/ 1068950 h 2494214"/>
              <a:gd name="connsiteX150" fmla="*/ 1337944 w 2671972"/>
              <a:gd name="connsiteY150" fmla="*/ 936724 h 2494214"/>
              <a:gd name="connsiteX151" fmla="*/ 1247821 w 2671972"/>
              <a:gd name="connsiteY151" fmla="*/ 935989 h 2494214"/>
              <a:gd name="connsiteX152" fmla="*/ 1157698 w 2671972"/>
              <a:gd name="connsiteY152" fmla="*/ 935255 h 2494214"/>
              <a:gd name="connsiteX153" fmla="*/ 1157698 w 2671972"/>
              <a:gd name="connsiteY153" fmla="*/ 890753 h 2494214"/>
              <a:gd name="connsiteX154" fmla="*/ 1157698 w 2671972"/>
              <a:gd name="connsiteY154" fmla="*/ 846252 h 2494214"/>
              <a:gd name="connsiteX155" fmla="*/ 1536551 w 2671972"/>
              <a:gd name="connsiteY155" fmla="*/ 846252 h 2494214"/>
              <a:gd name="connsiteX156" fmla="*/ 1915404 w 2671972"/>
              <a:gd name="connsiteY156" fmla="*/ 846252 h 2494214"/>
              <a:gd name="connsiteX157" fmla="*/ 1914287 w 2671972"/>
              <a:gd name="connsiteY157" fmla="*/ 812151 h 2494214"/>
              <a:gd name="connsiteX158" fmla="*/ 1906412 w 2671972"/>
              <a:gd name="connsiteY158" fmla="*/ 764132 h 2494214"/>
              <a:gd name="connsiteX159" fmla="*/ 1863263 w 2671972"/>
              <a:gd name="connsiteY159" fmla="*/ 720839 h 2494214"/>
              <a:gd name="connsiteX160" fmla="*/ 1849418 w 2671972"/>
              <a:gd name="connsiteY160" fmla="*/ 714025 h 2494214"/>
              <a:gd name="connsiteX161" fmla="*/ 1548096 w 2671972"/>
              <a:gd name="connsiteY161" fmla="*/ 713282 h 2494214"/>
              <a:gd name="connsiteX162" fmla="*/ 1246773 w 2671972"/>
              <a:gd name="connsiteY162" fmla="*/ 712538 h 2494214"/>
              <a:gd name="connsiteX163" fmla="*/ 1246773 w 2671972"/>
              <a:gd name="connsiteY163" fmla="*/ 668047 h 2494214"/>
              <a:gd name="connsiteX164" fmla="*/ 1246773 w 2671972"/>
              <a:gd name="connsiteY164" fmla="*/ 623556 h 2494214"/>
              <a:gd name="connsiteX165" fmla="*/ 1351628 w 2671972"/>
              <a:gd name="connsiteY165" fmla="*/ 623556 h 2494214"/>
              <a:gd name="connsiteX166" fmla="*/ 1456482 w 2671972"/>
              <a:gd name="connsiteY166" fmla="*/ 623556 h 2494214"/>
              <a:gd name="connsiteX167" fmla="*/ 1436981 w 2671972"/>
              <a:gd name="connsiteY167" fmla="*/ 603374 h 2494214"/>
              <a:gd name="connsiteX168" fmla="*/ 1344170 w 2671972"/>
              <a:gd name="connsiteY168" fmla="*/ 428558 h 2494214"/>
              <a:gd name="connsiteX169" fmla="*/ 1337431 w 2671972"/>
              <a:gd name="connsiteY169" fmla="*/ 398730 h 2494214"/>
              <a:gd name="connsiteX170" fmla="*/ 1246514 w 2671972"/>
              <a:gd name="connsiteY170" fmla="*/ 409277 h 2494214"/>
              <a:gd name="connsiteX171" fmla="*/ 738877 w 2671972"/>
              <a:gd name="connsiteY171" fmla="*/ 737777 h 2494214"/>
              <a:gd name="connsiteX172" fmla="*/ 631752 w 2671972"/>
              <a:gd name="connsiteY172" fmla="*/ 968536 h 2494214"/>
              <a:gd name="connsiteX173" fmla="*/ 579114 w 2671972"/>
              <a:gd name="connsiteY173" fmla="*/ 1151071 h 2494214"/>
              <a:gd name="connsiteX174" fmla="*/ 546355 w 2671972"/>
              <a:gd name="connsiteY174" fmla="*/ 1394647 h 2494214"/>
              <a:gd name="connsiteX175" fmla="*/ 709542 w 2671972"/>
              <a:gd name="connsiteY175" fmla="*/ 1595525 h 2494214"/>
              <a:gd name="connsiteX176" fmla="*/ 730419 w 2671972"/>
              <a:gd name="connsiteY176" fmla="*/ 1601925 h 2494214"/>
              <a:gd name="connsiteX177" fmla="*/ 1121512 w 2671972"/>
              <a:gd name="connsiteY177" fmla="*/ 1603371 h 2494214"/>
              <a:gd name="connsiteX178" fmla="*/ 1512605 w 2671972"/>
              <a:gd name="connsiteY178" fmla="*/ 1604817 h 2494214"/>
              <a:gd name="connsiteX179" fmla="*/ 1527204 w 2671972"/>
              <a:gd name="connsiteY179" fmla="*/ 1610807 h 2494214"/>
              <a:gd name="connsiteX180" fmla="*/ 1580888 w 2671972"/>
              <a:gd name="connsiteY180" fmla="*/ 1647169 h 2494214"/>
              <a:gd name="connsiteX181" fmla="*/ 1668388 w 2671972"/>
              <a:gd name="connsiteY181" fmla="*/ 2037172 h 2494214"/>
              <a:gd name="connsiteX182" fmla="*/ 1727810 w 2671972"/>
              <a:gd name="connsiteY182" fmla="*/ 2381856 h 2494214"/>
              <a:gd name="connsiteX183" fmla="*/ 1750602 w 2671972"/>
              <a:gd name="connsiteY183" fmla="*/ 2402020 h 2494214"/>
              <a:gd name="connsiteX184" fmla="*/ 1924575 w 2671972"/>
              <a:gd name="connsiteY184" fmla="*/ 2404276 h 2494214"/>
              <a:gd name="connsiteX185" fmla="*/ 2091589 w 2671972"/>
              <a:gd name="connsiteY185" fmla="*/ 2398178 h 2494214"/>
              <a:gd name="connsiteX186" fmla="*/ 1291310 w 2671972"/>
              <a:gd name="connsiteY186" fmla="*/ 1759313 h 2494214"/>
              <a:gd name="connsiteX187" fmla="*/ 1291310 w 2671972"/>
              <a:gd name="connsiteY187" fmla="*/ 1692504 h 2494214"/>
              <a:gd name="connsiteX188" fmla="*/ 690057 w 2671972"/>
              <a:gd name="connsiteY188" fmla="*/ 1692504 h 2494214"/>
              <a:gd name="connsiteX189" fmla="*/ 88803 w 2671972"/>
              <a:gd name="connsiteY189" fmla="*/ 1692504 h 2494214"/>
              <a:gd name="connsiteX190" fmla="*/ 88803 w 2671972"/>
              <a:gd name="connsiteY190" fmla="*/ 1759313 h 2494214"/>
              <a:gd name="connsiteX191" fmla="*/ 88803 w 2671972"/>
              <a:gd name="connsiteY191" fmla="*/ 1826122 h 2494214"/>
              <a:gd name="connsiteX192" fmla="*/ 690057 w 2671972"/>
              <a:gd name="connsiteY192" fmla="*/ 1826122 h 2494214"/>
              <a:gd name="connsiteX193" fmla="*/ 1291310 w 2671972"/>
              <a:gd name="connsiteY193" fmla="*/ 1826122 h 2494214"/>
              <a:gd name="connsiteX194" fmla="*/ 222415 w 2671972"/>
              <a:gd name="connsiteY194" fmla="*/ 1536615 h 2494214"/>
              <a:gd name="connsiteX195" fmla="*/ 222415 w 2671972"/>
              <a:gd name="connsiteY195" fmla="*/ 1469806 h 2494214"/>
              <a:gd name="connsiteX196" fmla="*/ 200147 w 2671972"/>
              <a:gd name="connsiteY196" fmla="*/ 1469806 h 2494214"/>
              <a:gd name="connsiteX197" fmla="*/ 177878 w 2671972"/>
              <a:gd name="connsiteY197" fmla="*/ 1469806 h 2494214"/>
              <a:gd name="connsiteX198" fmla="*/ 177878 w 2671972"/>
              <a:gd name="connsiteY198" fmla="*/ 1536615 h 2494214"/>
              <a:gd name="connsiteX199" fmla="*/ 177878 w 2671972"/>
              <a:gd name="connsiteY199" fmla="*/ 1603424 h 2494214"/>
              <a:gd name="connsiteX200" fmla="*/ 200147 w 2671972"/>
              <a:gd name="connsiteY200" fmla="*/ 1603424 h 2494214"/>
              <a:gd name="connsiteX201" fmla="*/ 222415 w 2671972"/>
              <a:gd name="connsiteY201" fmla="*/ 1603424 h 2494214"/>
              <a:gd name="connsiteX202" fmla="*/ 311490 w 2671972"/>
              <a:gd name="connsiteY202" fmla="*/ 846252 h 2494214"/>
              <a:gd name="connsiteX203" fmla="*/ 311490 w 2671972"/>
              <a:gd name="connsiteY203" fmla="*/ 311778 h 2494214"/>
              <a:gd name="connsiteX204" fmla="*/ 200147 w 2671972"/>
              <a:gd name="connsiteY204" fmla="*/ 311778 h 2494214"/>
              <a:gd name="connsiteX205" fmla="*/ 88803 w 2671972"/>
              <a:gd name="connsiteY205" fmla="*/ 311778 h 2494214"/>
              <a:gd name="connsiteX206" fmla="*/ 88803 w 2671972"/>
              <a:gd name="connsiteY206" fmla="*/ 846252 h 2494214"/>
              <a:gd name="connsiteX207" fmla="*/ 88803 w 2671972"/>
              <a:gd name="connsiteY207" fmla="*/ 1380727 h 2494214"/>
              <a:gd name="connsiteX208" fmla="*/ 200147 w 2671972"/>
              <a:gd name="connsiteY208" fmla="*/ 1380727 h 2494214"/>
              <a:gd name="connsiteX209" fmla="*/ 311490 w 2671972"/>
              <a:gd name="connsiteY209" fmla="*/ 1380727 h 2494214"/>
              <a:gd name="connsiteX210" fmla="*/ 1737505 w 2671972"/>
              <a:gd name="connsiteY210" fmla="*/ 619400 h 2494214"/>
              <a:gd name="connsiteX211" fmla="*/ 1880271 w 2671972"/>
              <a:gd name="connsiteY211" fmla="*/ 544453 h 2494214"/>
              <a:gd name="connsiteX212" fmla="*/ 1942559 w 2671972"/>
              <a:gd name="connsiteY212" fmla="*/ 263636 h 2494214"/>
              <a:gd name="connsiteX213" fmla="*/ 1784822 w 2671972"/>
              <a:gd name="connsiteY213" fmla="*/ 105891 h 2494214"/>
              <a:gd name="connsiteX214" fmla="*/ 1599468 w 2671972"/>
              <a:gd name="connsiteY214" fmla="*/ 105891 h 2494214"/>
              <a:gd name="connsiteX215" fmla="*/ 1441732 w 2671972"/>
              <a:gd name="connsiteY215" fmla="*/ 263636 h 2494214"/>
              <a:gd name="connsiteX216" fmla="*/ 1504020 w 2671972"/>
              <a:gd name="connsiteY216" fmla="*/ 544453 h 2494214"/>
              <a:gd name="connsiteX217" fmla="*/ 1737505 w 2671972"/>
              <a:gd name="connsiteY217" fmla="*/ 619400 h 2494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2671972" h="2494214">
                <a:moveTo>
                  <a:pt x="114356" y="2489598"/>
                </a:moveTo>
                <a:cubicBezTo>
                  <a:pt x="109272" y="2487058"/>
                  <a:pt x="101757" y="2480578"/>
                  <a:pt x="97654" y="2475200"/>
                </a:cubicBezTo>
                <a:lnTo>
                  <a:pt x="90195" y="2465421"/>
                </a:lnTo>
                <a:lnTo>
                  <a:pt x="89460" y="2190556"/>
                </a:lnTo>
                <a:lnTo>
                  <a:pt x="88724" y="1915692"/>
                </a:lnTo>
                <a:lnTo>
                  <a:pt x="58613" y="1914749"/>
                </a:lnTo>
                <a:cubicBezTo>
                  <a:pt x="30949" y="1913886"/>
                  <a:pt x="27705" y="1913200"/>
                  <a:pt x="18683" y="1906310"/>
                </a:cubicBezTo>
                <a:cubicBezTo>
                  <a:pt x="-792" y="1891439"/>
                  <a:pt x="-529" y="1893608"/>
                  <a:pt x="341" y="1755436"/>
                </a:cubicBezTo>
                <a:cubicBezTo>
                  <a:pt x="1097" y="1635398"/>
                  <a:pt x="1294" y="1631431"/>
                  <a:pt x="6860" y="1623979"/>
                </a:cubicBezTo>
                <a:cubicBezTo>
                  <a:pt x="19310" y="1607309"/>
                  <a:pt x="25505" y="1604891"/>
                  <a:pt x="58378" y="1603873"/>
                </a:cubicBezTo>
                <a:lnTo>
                  <a:pt x="88804" y="1602931"/>
                </a:lnTo>
                <a:lnTo>
                  <a:pt x="88804" y="1536614"/>
                </a:lnTo>
                <a:lnTo>
                  <a:pt x="88804" y="1470297"/>
                </a:lnTo>
                <a:lnTo>
                  <a:pt x="58653" y="1469355"/>
                </a:lnTo>
                <a:cubicBezTo>
                  <a:pt x="30946" y="1468490"/>
                  <a:pt x="27707" y="1467806"/>
                  <a:pt x="18683" y="1460915"/>
                </a:cubicBezTo>
                <a:cubicBezTo>
                  <a:pt x="-2066" y="1445072"/>
                  <a:pt x="-391" y="1501732"/>
                  <a:pt x="406" y="842514"/>
                </a:cubicBezTo>
                <a:lnTo>
                  <a:pt x="1121" y="250943"/>
                </a:lnTo>
                <a:lnTo>
                  <a:pt x="6860" y="243256"/>
                </a:lnTo>
                <a:cubicBezTo>
                  <a:pt x="10017" y="239028"/>
                  <a:pt x="16058" y="232986"/>
                  <a:pt x="20286" y="229829"/>
                </a:cubicBezTo>
                <a:cubicBezTo>
                  <a:pt x="27856" y="224177"/>
                  <a:pt x="30597" y="224090"/>
                  <a:pt x="199872" y="224090"/>
                </a:cubicBezTo>
                <a:lnTo>
                  <a:pt x="371770" y="224090"/>
                </a:lnTo>
                <a:lnTo>
                  <a:pt x="381600" y="231588"/>
                </a:lnTo>
                <a:cubicBezTo>
                  <a:pt x="402288" y="247368"/>
                  <a:pt x="400564" y="191491"/>
                  <a:pt x="400564" y="846251"/>
                </a:cubicBezTo>
                <a:cubicBezTo>
                  <a:pt x="400564" y="1500984"/>
                  <a:pt x="402287" y="1445127"/>
                  <a:pt x="381610" y="1460915"/>
                </a:cubicBezTo>
                <a:cubicBezTo>
                  <a:pt x="372586" y="1467805"/>
                  <a:pt x="369348" y="1468490"/>
                  <a:pt x="341640" y="1469355"/>
                </a:cubicBezTo>
                <a:lnTo>
                  <a:pt x="311490" y="1470297"/>
                </a:lnTo>
                <a:lnTo>
                  <a:pt x="311490" y="1536860"/>
                </a:lnTo>
                <a:lnTo>
                  <a:pt x="311490" y="1603424"/>
                </a:lnTo>
                <a:lnTo>
                  <a:pt x="431463" y="1603424"/>
                </a:lnTo>
                <a:lnTo>
                  <a:pt x="551436" y="1603424"/>
                </a:lnTo>
                <a:lnTo>
                  <a:pt x="536760" y="1587417"/>
                </a:lnTo>
                <a:cubicBezTo>
                  <a:pt x="492209" y="1538828"/>
                  <a:pt x="465596" y="1477355"/>
                  <a:pt x="458297" y="1406181"/>
                </a:cubicBezTo>
                <a:cubicBezTo>
                  <a:pt x="455241" y="1376383"/>
                  <a:pt x="455577" y="1370401"/>
                  <a:pt x="464161" y="1301792"/>
                </a:cubicBezTo>
                <a:cubicBezTo>
                  <a:pt x="490100" y="1094474"/>
                  <a:pt x="539884" y="927253"/>
                  <a:pt x="626428" y="756756"/>
                </a:cubicBezTo>
                <a:cubicBezTo>
                  <a:pt x="664280" y="682185"/>
                  <a:pt x="702637" y="630262"/>
                  <a:pt x="763067" y="571787"/>
                </a:cubicBezTo>
                <a:cubicBezTo>
                  <a:pt x="910557" y="429072"/>
                  <a:pt x="1131776" y="322232"/>
                  <a:pt x="1299661" y="312635"/>
                </a:cubicBezTo>
                <a:cubicBezTo>
                  <a:pt x="1315736" y="311716"/>
                  <a:pt x="1331283" y="310105"/>
                  <a:pt x="1334209" y="309055"/>
                </a:cubicBezTo>
                <a:cubicBezTo>
                  <a:pt x="1338345" y="307570"/>
                  <a:pt x="1340706" y="301323"/>
                  <a:pt x="1344814" y="280989"/>
                </a:cubicBezTo>
                <a:cubicBezTo>
                  <a:pt x="1365560" y="178292"/>
                  <a:pt x="1438150" y="85376"/>
                  <a:pt x="1535997" y="36271"/>
                </a:cubicBezTo>
                <a:cubicBezTo>
                  <a:pt x="1578412" y="14985"/>
                  <a:pt x="1642922" y="0"/>
                  <a:pt x="1692145" y="0"/>
                </a:cubicBezTo>
                <a:cubicBezTo>
                  <a:pt x="1725491" y="0"/>
                  <a:pt x="1770153" y="7324"/>
                  <a:pt x="1802542" y="18103"/>
                </a:cubicBezTo>
                <a:cubicBezTo>
                  <a:pt x="1859293" y="36990"/>
                  <a:pt x="1899181" y="61810"/>
                  <a:pt x="1943026" y="105517"/>
                </a:cubicBezTo>
                <a:cubicBezTo>
                  <a:pt x="1995674" y="158001"/>
                  <a:pt x="2026296" y="214986"/>
                  <a:pt x="2041896" y="289507"/>
                </a:cubicBezTo>
                <a:cubicBezTo>
                  <a:pt x="2048641" y="321725"/>
                  <a:pt x="2048718" y="387618"/>
                  <a:pt x="2042058" y="420849"/>
                </a:cubicBezTo>
                <a:cubicBezTo>
                  <a:pt x="2025267" y="504528"/>
                  <a:pt x="1982978" y="576660"/>
                  <a:pt x="1919815" y="629359"/>
                </a:cubicBezTo>
                <a:lnTo>
                  <a:pt x="1903913" y="642626"/>
                </a:lnTo>
                <a:lnTo>
                  <a:pt x="1919174" y="651239"/>
                </a:lnTo>
                <a:cubicBezTo>
                  <a:pt x="1951771" y="669636"/>
                  <a:pt x="1983077" y="710139"/>
                  <a:pt x="1995675" y="750213"/>
                </a:cubicBezTo>
                <a:cubicBezTo>
                  <a:pt x="2000255" y="764782"/>
                  <a:pt x="2002157" y="779357"/>
                  <a:pt x="2003214" y="807975"/>
                </a:cubicBezTo>
                <a:lnTo>
                  <a:pt x="2004627" y="846251"/>
                </a:lnTo>
                <a:lnTo>
                  <a:pt x="2338300" y="846251"/>
                </a:lnTo>
                <a:lnTo>
                  <a:pt x="2671973" y="846251"/>
                </a:lnTo>
                <a:lnTo>
                  <a:pt x="2671973" y="890791"/>
                </a:lnTo>
                <a:lnTo>
                  <a:pt x="2671973" y="935330"/>
                </a:lnTo>
                <a:lnTo>
                  <a:pt x="2204331" y="935330"/>
                </a:lnTo>
                <a:lnTo>
                  <a:pt x="1736690" y="935330"/>
                </a:lnTo>
                <a:lnTo>
                  <a:pt x="1736690" y="1046679"/>
                </a:lnTo>
                <a:lnTo>
                  <a:pt x="1736690" y="1158028"/>
                </a:lnTo>
                <a:lnTo>
                  <a:pt x="2204331" y="1158028"/>
                </a:lnTo>
                <a:lnTo>
                  <a:pt x="2671973" y="1158028"/>
                </a:lnTo>
                <a:lnTo>
                  <a:pt x="2671973" y="1202567"/>
                </a:lnTo>
                <a:lnTo>
                  <a:pt x="2671973" y="1247107"/>
                </a:lnTo>
                <a:lnTo>
                  <a:pt x="2493823" y="1247107"/>
                </a:lnTo>
                <a:lnTo>
                  <a:pt x="2315675" y="1247107"/>
                </a:lnTo>
                <a:lnTo>
                  <a:pt x="2315675" y="1870661"/>
                </a:lnTo>
                <a:lnTo>
                  <a:pt x="2315675" y="2494214"/>
                </a:lnTo>
                <a:lnTo>
                  <a:pt x="2271137" y="2494214"/>
                </a:lnTo>
                <a:lnTo>
                  <a:pt x="2226600" y="2494214"/>
                </a:lnTo>
                <a:lnTo>
                  <a:pt x="2226600" y="1870661"/>
                </a:lnTo>
                <a:lnTo>
                  <a:pt x="2226600" y="1247107"/>
                </a:lnTo>
                <a:lnTo>
                  <a:pt x="1954926" y="1247107"/>
                </a:lnTo>
                <a:cubicBezTo>
                  <a:pt x="1652553" y="1247107"/>
                  <a:pt x="1671910" y="1248338"/>
                  <a:pt x="1656505" y="1228144"/>
                </a:cubicBezTo>
                <a:lnTo>
                  <a:pt x="1649007" y="1218316"/>
                </a:lnTo>
                <a:lnTo>
                  <a:pt x="1648238" y="1076823"/>
                </a:lnTo>
                <a:lnTo>
                  <a:pt x="1647469" y="935330"/>
                </a:lnTo>
                <a:lnTo>
                  <a:pt x="1547612" y="935330"/>
                </a:lnTo>
                <a:lnTo>
                  <a:pt x="1447754" y="935330"/>
                </a:lnTo>
                <a:lnTo>
                  <a:pt x="1345859" y="1079139"/>
                </a:lnTo>
                <a:cubicBezTo>
                  <a:pt x="1289817" y="1158234"/>
                  <a:pt x="1244360" y="1223344"/>
                  <a:pt x="1244845" y="1223829"/>
                </a:cubicBezTo>
                <a:cubicBezTo>
                  <a:pt x="1245330" y="1224313"/>
                  <a:pt x="1318699" y="1244185"/>
                  <a:pt x="1407889" y="1267990"/>
                </a:cubicBezTo>
                <a:cubicBezTo>
                  <a:pt x="1589490" y="1316458"/>
                  <a:pt x="1593502" y="1317675"/>
                  <a:pt x="1632307" y="1336013"/>
                </a:cubicBezTo>
                <a:cubicBezTo>
                  <a:pt x="1765489" y="1398954"/>
                  <a:pt x="1859193" y="1525476"/>
                  <a:pt x="1881203" y="1672081"/>
                </a:cubicBezTo>
                <a:cubicBezTo>
                  <a:pt x="1882849" y="1683049"/>
                  <a:pt x="1889804" y="1799548"/>
                  <a:pt x="1896658" y="1930967"/>
                </a:cubicBezTo>
                <a:cubicBezTo>
                  <a:pt x="1903511" y="2062386"/>
                  <a:pt x="1909862" y="2176174"/>
                  <a:pt x="1910771" y="2183829"/>
                </a:cubicBezTo>
                <a:cubicBezTo>
                  <a:pt x="1914050" y="2211449"/>
                  <a:pt x="1933301" y="2240036"/>
                  <a:pt x="1956594" y="2251874"/>
                </a:cubicBezTo>
                <a:cubicBezTo>
                  <a:pt x="1961953" y="2254597"/>
                  <a:pt x="2001410" y="2268445"/>
                  <a:pt x="2044277" y="2282647"/>
                </a:cubicBezTo>
                <a:cubicBezTo>
                  <a:pt x="2131562" y="2311564"/>
                  <a:pt x="2133385" y="2312329"/>
                  <a:pt x="2149222" y="2326637"/>
                </a:cubicBezTo>
                <a:cubicBezTo>
                  <a:pt x="2200394" y="2372870"/>
                  <a:pt x="2188961" y="2453164"/>
                  <a:pt x="2126851" y="2483748"/>
                </a:cubicBezTo>
                <a:lnTo>
                  <a:pt x="2108424" y="2492822"/>
                </a:lnTo>
                <a:lnTo>
                  <a:pt x="1933365" y="2493598"/>
                </a:lnTo>
                <a:cubicBezTo>
                  <a:pt x="1822636" y="2494090"/>
                  <a:pt x="1752545" y="2493328"/>
                  <a:pt x="1742628" y="2491527"/>
                </a:cubicBezTo>
                <a:cubicBezTo>
                  <a:pt x="1716933" y="2486861"/>
                  <a:pt x="1689434" y="2471587"/>
                  <a:pt x="1671125" y="2451809"/>
                </a:cubicBezTo>
                <a:cubicBezTo>
                  <a:pt x="1640827" y="2419083"/>
                  <a:pt x="1645604" y="2440073"/>
                  <a:pt x="1583408" y="2066416"/>
                </a:cubicBezTo>
                <a:cubicBezTo>
                  <a:pt x="1552872" y="1882963"/>
                  <a:pt x="1525905" y="1727520"/>
                  <a:pt x="1523481" y="1720986"/>
                </a:cubicBezTo>
                <a:cubicBezTo>
                  <a:pt x="1520869" y="1713944"/>
                  <a:pt x="1515018" y="1706010"/>
                  <a:pt x="1509110" y="1701500"/>
                </a:cubicBezTo>
                <a:lnTo>
                  <a:pt x="1499145" y="1693893"/>
                </a:lnTo>
                <a:lnTo>
                  <a:pt x="1439769" y="1693043"/>
                </a:lnTo>
                <a:lnTo>
                  <a:pt x="1380393" y="1692193"/>
                </a:lnTo>
                <a:lnTo>
                  <a:pt x="1380393" y="1785876"/>
                </a:lnTo>
                <a:cubicBezTo>
                  <a:pt x="1380393" y="1866955"/>
                  <a:pt x="1379779" y="1880855"/>
                  <a:pt x="1375826" y="1889185"/>
                </a:cubicBezTo>
                <a:cubicBezTo>
                  <a:pt x="1370310" y="1900809"/>
                  <a:pt x="1356670" y="1911731"/>
                  <a:pt x="1344670" y="1914130"/>
                </a:cubicBezTo>
                <a:lnTo>
                  <a:pt x="1335856" y="1915892"/>
                </a:lnTo>
                <a:lnTo>
                  <a:pt x="1335856" y="2187233"/>
                </a:lnTo>
                <a:cubicBezTo>
                  <a:pt x="1335856" y="2489236"/>
                  <a:pt x="1337084" y="2469918"/>
                  <a:pt x="1316892" y="2485320"/>
                </a:cubicBezTo>
                <a:lnTo>
                  <a:pt x="1307062" y="2492819"/>
                </a:lnTo>
                <a:lnTo>
                  <a:pt x="1224513" y="2492819"/>
                </a:lnTo>
                <a:lnTo>
                  <a:pt x="1141964" y="2492819"/>
                </a:lnTo>
                <a:lnTo>
                  <a:pt x="1132134" y="2485320"/>
                </a:lnTo>
                <a:cubicBezTo>
                  <a:pt x="1111939" y="2469917"/>
                  <a:pt x="1113170" y="2489276"/>
                  <a:pt x="1113170" y="2186884"/>
                </a:cubicBezTo>
                <a:lnTo>
                  <a:pt x="1113170" y="1915201"/>
                </a:lnTo>
                <a:lnTo>
                  <a:pt x="712325" y="1915201"/>
                </a:lnTo>
                <a:lnTo>
                  <a:pt x="311490" y="1915201"/>
                </a:lnTo>
                <a:lnTo>
                  <a:pt x="311490" y="2186889"/>
                </a:lnTo>
                <a:cubicBezTo>
                  <a:pt x="311490" y="2489272"/>
                  <a:pt x="312719" y="2469917"/>
                  <a:pt x="292531" y="2485325"/>
                </a:cubicBezTo>
                <a:lnTo>
                  <a:pt x="282707" y="2492823"/>
                </a:lnTo>
                <a:lnTo>
                  <a:pt x="203152" y="2493520"/>
                </a:lnTo>
                <a:cubicBezTo>
                  <a:pt x="133686" y="2494130"/>
                  <a:pt x="122426" y="2493636"/>
                  <a:pt x="114356" y="2489598"/>
                </a:cubicBezTo>
                <a:close/>
                <a:moveTo>
                  <a:pt x="222415" y="2160169"/>
                </a:moveTo>
                <a:lnTo>
                  <a:pt x="222415" y="1915201"/>
                </a:lnTo>
                <a:lnTo>
                  <a:pt x="200147" y="1915201"/>
                </a:lnTo>
                <a:lnTo>
                  <a:pt x="177878" y="1915201"/>
                </a:lnTo>
                <a:lnTo>
                  <a:pt x="177878" y="2160169"/>
                </a:lnTo>
                <a:lnTo>
                  <a:pt x="177878" y="2405136"/>
                </a:lnTo>
                <a:lnTo>
                  <a:pt x="200147" y="2405136"/>
                </a:lnTo>
                <a:lnTo>
                  <a:pt x="222415" y="2405136"/>
                </a:lnTo>
                <a:close/>
                <a:moveTo>
                  <a:pt x="1246772" y="2160169"/>
                </a:moveTo>
                <a:lnTo>
                  <a:pt x="1246772" y="1915201"/>
                </a:lnTo>
                <a:lnTo>
                  <a:pt x="1224504" y="1915201"/>
                </a:lnTo>
                <a:lnTo>
                  <a:pt x="1202235" y="1915201"/>
                </a:lnTo>
                <a:lnTo>
                  <a:pt x="1202235" y="2160169"/>
                </a:lnTo>
                <a:lnTo>
                  <a:pt x="1202235" y="2405136"/>
                </a:lnTo>
                <a:lnTo>
                  <a:pt x="1224504" y="2405136"/>
                </a:lnTo>
                <a:lnTo>
                  <a:pt x="1246772" y="2405136"/>
                </a:lnTo>
                <a:close/>
                <a:moveTo>
                  <a:pt x="2091589" y="2398177"/>
                </a:moveTo>
                <a:cubicBezTo>
                  <a:pt x="2091589" y="2393359"/>
                  <a:pt x="2079975" y="2388669"/>
                  <a:pt x="2005298" y="2363334"/>
                </a:cubicBezTo>
                <a:cubicBezTo>
                  <a:pt x="1911775" y="2331605"/>
                  <a:pt x="1897677" y="2324708"/>
                  <a:pt x="1871467" y="2297861"/>
                </a:cubicBezTo>
                <a:cubicBezTo>
                  <a:pt x="1843403" y="2269114"/>
                  <a:pt x="1825101" y="2228709"/>
                  <a:pt x="1821707" y="2188006"/>
                </a:cubicBezTo>
                <a:cubicBezTo>
                  <a:pt x="1820748" y="2176523"/>
                  <a:pt x="1814421" y="2061277"/>
                  <a:pt x="1807644" y="1931903"/>
                </a:cubicBezTo>
                <a:cubicBezTo>
                  <a:pt x="1794914" y="1688877"/>
                  <a:pt x="1793326" y="1671807"/>
                  <a:pt x="1779310" y="1627292"/>
                </a:cubicBezTo>
                <a:cubicBezTo>
                  <a:pt x="1751152" y="1537864"/>
                  <a:pt x="1682021" y="1458480"/>
                  <a:pt x="1596112" y="1416923"/>
                </a:cubicBezTo>
                <a:cubicBezTo>
                  <a:pt x="1564304" y="1401537"/>
                  <a:pt x="1560641" y="1400458"/>
                  <a:pt x="1345808" y="1343205"/>
                </a:cubicBezTo>
                <a:lnTo>
                  <a:pt x="1151176" y="1291336"/>
                </a:lnTo>
                <a:lnTo>
                  <a:pt x="1069894" y="1293299"/>
                </a:lnTo>
                <a:lnTo>
                  <a:pt x="988612" y="1295262"/>
                </a:lnTo>
                <a:lnTo>
                  <a:pt x="987283" y="1252394"/>
                </a:lnTo>
                <a:cubicBezTo>
                  <a:pt x="986552" y="1228817"/>
                  <a:pt x="986466" y="1208587"/>
                  <a:pt x="987092" y="1207439"/>
                </a:cubicBezTo>
                <a:cubicBezTo>
                  <a:pt x="987717" y="1206291"/>
                  <a:pt x="1011641" y="1205197"/>
                  <a:pt x="1040256" y="1205010"/>
                </a:cubicBezTo>
                <a:cubicBezTo>
                  <a:pt x="1068872" y="1204825"/>
                  <a:pt x="1105325" y="1203883"/>
                  <a:pt x="1121263" y="1202923"/>
                </a:cubicBezTo>
                <a:lnTo>
                  <a:pt x="1150242" y="1201177"/>
                </a:lnTo>
                <a:lnTo>
                  <a:pt x="1244093" y="1068950"/>
                </a:lnTo>
                <a:lnTo>
                  <a:pt x="1337944" y="936724"/>
                </a:lnTo>
                <a:lnTo>
                  <a:pt x="1247821" y="935989"/>
                </a:lnTo>
                <a:lnTo>
                  <a:pt x="1157698" y="935255"/>
                </a:lnTo>
                <a:lnTo>
                  <a:pt x="1157698" y="890753"/>
                </a:lnTo>
                <a:lnTo>
                  <a:pt x="1157698" y="846252"/>
                </a:lnTo>
                <a:lnTo>
                  <a:pt x="1536551" y="846252"/>
                </a:lnTo>
                <a:lnTo>
                  <a:pt x="1915404" y="846252"/>
                </a:lnTo>
                <a:lnTo>
                  <a:pt x="1914287" y="812151"/>
                </a:lnTo>
                <a:cubicBezTo>
                  <a:pt x="1913335" y="783147"/>
                  <a:pt x="1912158" y="775971"/>
                  <a:pt x="1906412" y="764132"/>
                </a:cubicBezTo>
                <a:cubicBezTo>
                  <a:pt x="1897832" y="746457"/>
                  <a:pt x="1880996" y="729565"/>
                  <a:pt x="1863263" y="720839"/>
                </a:cubicBezTo>
                <a:lnTo>
                  <a:pt x="1849418" y="714025"/>
                </a:lnTo>
                <a:lnTo>
                  <a:pt x="1548096" y="713282"/>
                </a:lnTo>
                <a:lnTo>
                  <a:pt x="1246773" y="712538"/>
                </a:lnTo>
                <a:lnTo>
                  <a:pt x="1246773" y="668047"/>
                </a:lnTo>
                <a:lnTo>
                  <a:pt x="1246773" y="623556"/>
                </a:lnTo>
                <a:lnTo>
                  <a:pt x="1351628" y="623556"/>
                </a:lnTo>
                <a:lnTo>
                  <a:pt x="1456482" y="623556"/>
                </a:lnTo>
                <a:lnTo>
                  <a:pt x="1436981" y="603374"/>
                </a:lnTo>
                <a:cubicBezTo>
                  <a:pt x="1388833" y="553548"/>
                  <a:pt x="1357684" y="494876"/>
                  <a:pt x="1344170" y="428558"/>
                </a:cubicBezTo>
                <a:cubicBezTo>
                  <a:pt x="1340921" y="412609"/>
                  <a:pt x="1337888" y="399187"/>
                  <a:pt x="1337431" y="398730"/>
                </a:cubicBezTo>
                <a:cubicBezTo>
                  <a:pt x="1335507" y="396807"/>
                  <a:pt x="1271118" y="404276"/>
                  <a:pt x="1246514" y="409277"/>
                </a:cubicBezTo>
                <a:cubicBezTo>
                  <a:pt x="1053924" y="448422"/>
                  <a:pt x="839804" y="586983"/>
                  <a:pt x="738877" y="737777"/>
                </a:cubicBezTo>
                <a:cubicBezTo>
                  <a:pt x="709153" y="782187"/>
                  <a:pt x="662573" y="882527"/>
                  <a:pt x="631752" y="968536"/>
                </a:cubicBezTo>
                <a:cubicBezTo>
                  <a:pt x="613461" y="1019580"/>
                  <a:pt x="590020" y="1100868"/>
                  <a:pt x="579114" y="1151071"/>
                </a:cubicBezTo>
                <a:cubicBezTo>
                  <a:pt x="559379" y="1241913"/>
                  <a:pt x="543797" y="1357779"/>
                  <a:pt x="546355" y="1394647"/>
                </a:cubicBezTo>
                <a:cubicBezTo>
                  <a:pt x="552846" y="1488178"/>
                  <a:pt x="617006" y="1567157"/>
                  <a:pt x="709542" y="1595525"/>
                </a:cubicBezTo>
                <a:lnTo>
                  <a:pt x="730419" y="1601925"/>
                </a:lnTo>
                <a:lnTo>
                  <a:pt x="1121512" y="1603371"/>
                </a:lnTo>
                <a:lnTo>
                  <a:pt x="1512605" y="1604817"/>
                </a:lnTo>
                <a:lnTo>
                  <a:pt x="1527204" y="1610807"/>
                </a:lnTo>
                <a:cubicBezTo>
                  <a:pt x="1551332" y="1620707"/>
                  <a:pt x="1565366" y="1630213"/>
                  <a:pt x="1580888" y="1647169"/>
                </a:cubicBezTo>
                <a:cubicBezTo>
                  <a:pt x="1609748" y="1678695"/>
                  <a:pt x="1605256" y="1658678"/>
                  <a:pt x="1668388" y="2037172"/>
                </a:cubicBezTo>
                <a:cubicBezTo>
                  <a:pt x="1699533" y="2223895"/>
                  <a:pt x="1726273" y="2379003"/>
                  <a:pt x="1727810" y="2381856"/>
                </a:cubicBezTo>
                <a:cubicBezTo>
                  <a:pt x="1731833" y="2389321"/>
                  <a:pt x="1742535" y="2398790"/>
                  <a:pt x="1750602" y="2402020"/>
                </a:cubicBezTo>
                <a:cubicBezTo>
                  <a:pt x="1755027" y="2403791"/>
                  <a:pt x="1818357" y="2404613"/>
                  <a:pt x="1924575" y="2404276"/>
                </a:cubicBezTo>
                <a:cubicBezTo>
                  <a:pt x="2089557" y="2403752"/>
                  <a:pt x="2091589" y="2403678"/>
                  <a:pt x="2091589" y="2398178"/>
                </a:cubicBezTo>
                <a:close/>
                <a:moveTo>
                  <a:pt x="1291310" y="1759313"/>
                </a:moveTo>
                <a:lnTo>
                  <a:pt x="1291310" y="1692504"/>
                </a:lnTo>
                <a:lnTo>
                  <a:pt x="690057" y="1692504"/>
                </a:lnTo>
                <a:lnTo>
                  <a:pt x="88803" y="1692504"/>
                </a:lnTo>
                <a:lnTo>
                  <a:pt x="88803" y="1759313"/>
                </a:lnTo>
                <a:lnTo>
                  <a:pt x="88803" y="1826122"/>
                </a:lnTo>
                <a:lnTo>
                  <a:pt x="690057" y="1826122"/>
                </a:lnTo>
                <a:lnTo>
                  <a:pt x="1291310" y="1826122"/>
                </a:lnTo>
                <a:close/>
                <a:moveTo>
                  <a:pt x="222415" y="1536615"/>
                </a:moveTo>
                <a:lnTo>
                  <a:pt x="222415" y="1469806"/>
                </a:lnTo>
                <a:lnTo>
                  <a:pt x="200147" y="1469806"/>
                </a:lnTo>
                <a:lnTo>
                  <a:pt x="177878" y="1469806"/>
                </a:lnTo>
                <a:lnTo>
                  <a:pt x="177878" y="1536615"/>
                </a:lnTo>
                <a:lnTo>
                  <a:pt x="177878" y="1603424"/>
                </a:lnTo>
                <a:lnTo>
                  <a:pt x="200147" y="1603424"/>
                </a:lnTo>
                <a:lnTo>
                  <a:pt x="222415" y="1603424"/>
                </a:lnTo>
                <a:close/>
                <a:moveTo>
                  <a:pt x="311490" y="846252"/>
                </a:moveTo>
                <a:lnTo>
                  <a:pt x="311490" y="311778"/>
                </a:lnTo>
                <a:lnTo>
                  <a:pt x="200147" y="311778"/>
                </a:lnTo>
                <a:lnTo>
                  <a:pt x="88803" y="311778"/>
                </a:lnTo>
                <a:lnTo>
                  <a:pt x="88803" y="846252"/>
                </a:lnTo>
                <a:lnTo>
                  <a:pt x="88803" y="1380727"/>
                </a:lnTo>
                <a:lnTo>
                  <a:pt x="200147" y="1380727"/>
                </a:lnTo>
                <a:lnTo>
                  <a:pt x="311490" y="1380727"/>
                </a:lnTo>
                <a:close/>
                <a:moveTo>
                  <a:pt x="1737505" y="619400"/>
                </a:moveTo>
                <a:cubicBezTo>
                  <a:pt x="1792913" y="609737"/>
                  <a:pt x="1839383" y="585342"/>
                  <a:pt x="1880271" y="544453"/>
                </a:cubicBezTo>
                <a:cubicBezTo>
                  <a:pt x="1955286" y="469434"/>
                  <a:pt x="1978748" y="363656"/>
                  <a:pt x="1942559" y="263636"/>
                </a:cubicBezTo>
                <a:cubicBezTo>
                  <a:pt x="1917282" y="193777"/>
                  <a:pt x="1854677" y="131169"/>
                  <a:pt x="1784822" y="105891"/>
                </a:cubicBezTo>
                <a:cubicBezTo>
                  <a:pt x="1723996" y="83881"/>
                  <a:pt x="1660294" y="83881"/>
                  <a:pt x="1599468" y="105891"/>
                </a:cubicBezTo>
                <a:cubicBezTo>
                  <a:pt x="1529613" y="131169"/>
                  <a:pt x="1467008" y="193777"/>
                  <a:pt x="1441732" y="263636"/>
                </a:cubicBezTo>
                <a:cubicBezTo>
                  <a:pt x="1405542" y="363656"/>
                  <a:pt x="1429005" y="469434"/>
                  <a:pt x="1504020" y="544453"/>
                </a:cubicBezTo>
                <a:cubicBezTo>
                  <a:pt x="1566815" y="607251"/>
                  <a:pt x="1651428" y="634412"/>
                  <a:pt x="1737505" y="61940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98" name="Graphic 96">
            <a:extLst>
              <a:ext uri="{FF2B5EF4-FFF2-40B4-BE49-F238E27FC236}">
                <a16:creationId xmlns:a16="http://schemas.microsoft.com/office/drawing/2014/main" id="{F47E37E6-4D4A-056D-16FE-E3A73DFDC9EF}"/>
              </a:ext>
            </a:extLst>
          </p:cNvPr>
          <p:cNvSpPr/>
          <p:nvPr/>
        </p:nvSpPr>
        <p:spPr>
          <a:xfrm>
            <a:off x="5635452" y="4475804"/>
            <a:ext cx="267180" cy="267323"/>
          </a:xfrm>
          <a:custGeom>
            <a:avLst/>
            <a:gdLst>
              <a:gd name="connsiteX0" fmla="*/ 20924 w 2298957"/>
              <a:gd name="connsiteY0" fmla="*/ 2296338 h 2300189"/>
              <a:gd name="connsiteX1" fmla="*/ 1753 w 2298957"/>
              <a:gd name="connsiteY1" fmla="*/ 2232365 h 2300189"/>
              <a:gd name="connsiteX2" fmla="*/ 27435 w 2298957"/>
              <a:gd name="connsiteY2" fmla="*/ 2148341 h 2300189"/>
              <a:gd name="connsiteX3" fmla="*/ 206021 w 2298957"/>
              <a:gd name="connsiteY3" fmla="*/ 2008662 h 2300189"/>
              <a:gd name="connsiteX4" fmla="*/ 509800 w 2298957"/>
              <a:gd name="connsiteY4" fmla="*/ 2003557 h 2300189"/>
              <a:gd name="connsiteX5" fmla="*/ 798506 w 2298957"/>
              <a:gd name="connsiteY5" fmla="*/ 2002240 h 2300189"/>
              <a:gd name="connsiteX6" fmla="*/ 810101 w 2298957"/>
              <a:gd name="connsiteY6" fmla="*/ 1996498 h 2300189"/>
              <a:gd name="connsiteX7" fmla="*/ 846100 w 2298957"/>
              <a:gd name="connsiteY7" fmla="*/ 1960498 h 2300189"/>
              <a:gd name="connsiteX8" fmla="*/ 851842 w 2298957"/>
              <a:gd name="connsiteY8" fmla="*/ 1948903 h 2300189"/>
              <a:gd name="connsiteX9" fmla="*/ 852528 w 2298957"/>
              <a:gd name="connsiteY9" fmla="*/ 1865165 h 2300189"/>
              <a:gd name="connsiteX10" fmla="*/ 853215 w 2298957"/>
              <a:gd name="connsiteY10" fmla="*/ 1781428 h 2300189"/>
              <a:gd name="connsiteX11" fmla="*/ 836296 w 2298957"/>
              <a:gd name="connsiteY11" fmla="*/ 1771479 h 2300189"/>
              <a:gd name="connsiteX12" fmla="*/ 704474 w 2298957"/>
              <a:gd name="connsiteY12" fmla="*/ 1669574 h 2300189"/>
              <a:gd name="connsiteX13" fmla="*/ 562485 w 2298957"/>
              <a:gd name="connsiteY13" fmla="*/ 1453787 h 2300189"/>
              <a:gd name="connsiteX14" fmla="*/ 521395 w 2298957"/>
              <a:gd name="connsiteY14" fmla="*/ 1271515 h 2300189"/>
              <a:gd name="connsiteX15" fmla="*/ 521395 w 2298957"/>
              <a:gd name="connsiteY15" fmla="*/ 1261891 h 2300189"/>
              <a:gd name="connsiteX16" fmla="*/ 488350 w 2298957"/>
              <a:gd name="connsiteY16" fmla="*/ 1260748 h 2300189"/>
              <a:gd name="connsiteX17" fmla="*/ 436257 w 2298957"/>
              <a:gd name="connsiteY17" fmla="*/ 1253423 h 2300189"/>
              <a:gd name="connsiteX18" fmla="*/ 341141 w 2298957"/>
              <a:gd name="connsiteY18" fmla="*/ 1158886 h 2300189"/>
              <a:gd name="connsiteX19" fmla="*/ 335134 w 2298957"/>
              <a:gd name="connsiteY19" fmla="*/ 1112887 h 2300189"/>
              <a:gd name="connsiteX20" fmla="*/ 341141 w 2298957"/>
              <a:gd name="connsiteY20" fmla="*/ 1066890 h 2300189"/>
              <a:gd name="connsiteX21" fmla="*/ 377721 w 2298957"/>
              <a:gd name="connsiteY21" fmla="*/ 1008629 h 2300189"/>
              <a:gd name="connsiteX22" fmla="*/ 472667 w 2298957"/>
              <a:gd name="connsiteY22" fmla="*/ 965073 h 2300189"/>
              <a:gd name="connsiteX23" fmla="*/ 493207 w 2298957"/>
              <a:gd name="connsiteY23" fmla="*/ 963309 h 2300189"/>
              <a:gd name="connsiteX24" fmla="*/ 452580 w 2298957"/>
              <a:gd name="connsiteY24" fmla="*/ 889100 h 2300189"/>
              <a:gd name="connsiteX25" fmla="*/ 363755 w 2298957"/>
              <a:gd name="connsiteY25" fmla="*/ 690389 h 2300189"/>
              <a:gd name="connsiteX26" fmla="*/ 355846 w 2298957"/>
              <a:gd name="connsiteY26" fmla="*/ 601353 h 2300189"/>
              <a:gd name="connsiteX27" fmla="*/ 216934 w 2298957"/>
              <a:gd name="connsiteY27" fmla="*/ 454631 h 2300189"/>
              <a:gd name="connsiteX28" fmla="*/ 74897 w 2298957"/>
              <a:gd name="connsiteY28" fmla="*/ 305199 h 2300189"/>
              <a:gd name="connsiteX29" fmla="*/ 81847 w 2298957"/>
              <a:gd name="connsiteY29" fmla="*/ 274493 h 2300189"/>
              <a:gd name="connsiteX30" fmla="*/ 148978 w 2298957"/>
              <a:gd name="connsiteY30" fmla="*/ 259479 h 2300189"/>
              <a:gd name="connsiteX31" fmla="*/ 194427 w 2298957"/>
              <a:gd name="connsiteY31" fmla="*/ 258586 h 2300189"/>
              <a:gd name="connsiteX32" fmla="*/ 134748 w 2298957"/>
              <a:gd name="connsiteY32" fmla="*/ 153649 h 2300189"/>
              <a:gd name="connsiteX33" fmla="*/ 75036 w 2298957"/>
              <a:gd name="connsiteY33" fmla="*/ 36670 h 2300189"/>
              <a:gd name="connsiteX34" fmla="*/ 81248 w 2298957"/>
              <a:gd name="connsiteY34" fmla="*/ 15545 h 2300189"/>
              <a:gd name="connsiteX35" fmla="*/ 243768 w 2298957"/>
              <a:gd name="connsiteY35" fmla="*/ 273 h 2300189"/>
              <a:gd name="connsiteX36" fmla="*/ 383783 w 2298957"/>
              <a:gd name="connsiteY36" fmla="*/ 906 h 2300189"/>
              <a:gd name="connsiteX37" fmla="*/ 391807 w 2298957"/>
              <a:gd name="connsiteY37" fmla="*/ 7027 h 2300189"/>
              <a:gd name="connsiteX38" fmla="*/ 472453 w 2298957"/>
              <a:gd name="connsiteY38" fmla="*/ 143851 h 2300189"/>
              <a:gd name="connsiteX39" fmla="*/ 545745 w 2298957"/>
              <a:gd name="connsiteY39" fmla="*/ 275276 h 2300189"/>
              <a:gd name="connsiteX40" fmla="*/ 569269 w 2298957"/>
              <a:gd name="connsiteY40" fmla="*/ 264623 h 2300189"/>
              <a:gd name="connsiteX41" fmla="*/ 610674 w 2298957"/>
              <a:gd name="connsiteY41" fmla="*/ 246667 h 2300189"/>
              <a:gd name="connsiteX42" fmla="*/ 710842 w 2298957"/>
              <a:gd name="connsiteY42" fmla="*/ 179632 h 2300189"/>
              <a:gd name="connsiteX43" fmla="*/ 816353 w 2298957"/>
              <a:gd name="connsiteY43" fmla="*/ 104248 h 2300189"/>
              <a:gd name="connsiteX44" fmla="*/ 1095329 w 2298957"/>
              <a:gd name="connsiteY44" fmla="*/ 5269 h 2300189"/>
              <a:gd name="connsiteX45" fmla="*/ 1268089 w 2298957"/>
              <a:gd name="connsiteY45" fmla="*/ 5246 h 2300189"/>
              <a:gd name="connsiteX46" fmla="*/ 1515924 w 2298957"/>
              <a:gd name="connsiteY46" fmla="*/ 85549 h 2300189"/>
              <a:gd name="connsiteX47" fmla="*/ 1567809 w 2298957"/>
              <a:gd name="connsiteY47" fmla="*/ 111122 h 2300189"/>
              <a:gd name="connsiteX48" fmla="*/ 1585491 w 2298957"/>
              <a:gd name="connsiteY48" fmla="*/ 94278 h 2300189"/>
              <a:gd name="connsiteX49" fmla="*/ 1758541 w 2298957"/>
              <a:gd name="connsiteY49" fmla="*/ 5094 h 2300189"/>
              <a:gd name="connsiteX50" fmla="*/ 1890720 w 2298957"/>
              <a:gd name="connsiteY50" fmla="*/ 906 h 2300189"/>
              <a:gd name="connsiteX51" fmla="*/ 2025218 w 2298957"/>
              <a:gd name="connsiteY51" fmla="*/ 5253 h 2300189"/>
              <a:gd name="connsiteX52" fmla="*/ 2294497 w 2298957"/>
              <a:gd name="connsiteY52" fmla="*/ 274553 h 2300189"/>
              <a:gd name="connsiteX53" fmla="*/ 2294497 w 2298957"/>
              <a:gd name="connsiteY53" fmla="*/ 392824 h 2300189"/>
              <a:gd name="connsiteX54" fmla="*/ 2031097 w 2298957"/>
              <a:gd name="connsiteY54" fmla="*/ 660965 h 2300189"/>
              <a:gd name="connsiteX55" fmla="*/ 1971453 w 2298957"/>
              <a:gd name="connsiteY55" fmla="*/ 666876 h 2300189"/>
              <a:gd name="connsiteX56" fmla="*/ 1933920 w 2298957"/>
              <a:gd name="connsiteY56" fmla="*/ 668308 h 2300189"/>
              <a:gd name="connsiteX57" fmla="*/ 1931218 w 2298957"/>
              <a:gd name="connsiteY57" fmla="*/ 680145 h 2300189"/>
              <a:gd name="connsiteX58" fmla="*/ 1855862 w 2298957"/>
              <a:gd name="connsiteY58" fmla="*/ 860006 h 2300189"/>
              <a:gd name="connsiteX59" fmla="*/ 1804292 w 2298957"/>
              <a:gd name="connsiteY59" fmla="*/ 963804 h 2300189"/>
              <a:gd name="connsiteX60" fmla="*/ 1825476 w 2298957"/>
              <a:gd name="connsiteY60" fmla="*/ 965213 h 2300189"/>
              <a:gd name="connsiteX61" fmla="*/ 1956971 w 2298957"/>
              <a:gd name="connsiteY61" fmla="*/ 1062931 h 2300189"/>
              <a:gd name="connsiteX62" fmla="*/ 1964373 w 2298957"/>
              <a:gd name="connsiteY62" fmla="*/ 1131115 h 2300189"/>
              <a:gd name="connsiteX63" fmla="*/ 1920631 w 2298957"/>
              <a:gd name="connsiteY63" fmla="*/ 1218512 h 2300189"/>
              <a:gd name="connsiteX64" fmla="*/ 1804200 w 2298957"/>
              <a:gd name="connsiteY64" fmla="*/ 1261306 h 2300189"/>
              <a:gd name="connsiteX65" fmla="*/ 1778937 w 2298957"/>
              <a:gd name="connsiteY65" fmla="*/ 1261306 h 2300189"/>
              <a:gd name="connsiteX66" fmla="*/ 1777406 w 2298957"/>
              <a:gd name="connsiteY66" fmla="*/ 1283098 h 2300189"/>
              <a:gd name="connsiteX67" fmla="*/ 1742983 w 2298957"/>
              <a:gd name="connsiteY67" fmla="*/ 1438713 h 2300189"/>
              <a:gd name="connsiteX68" fmla="*/ 1639970 w 2298957"/>
              <a:gd name="connsiteY68" fmla="*/ 1620872 h 2300189"/>
              <a:gd name="connsiteX69" fmla="*/ 1474268 w 2298957"/>
              <a:gd name="connsiteY69" fmla="*/ 1764662 h 2300189"/>
              <a:gd name="connsiteX70" fmla="*/ 1446433 w 2298957"/>
              <a:gd name="connsiteY70" fmla="*/ 1781306 h 2300189"/>
              <a:gd name="connsiteX71" fmla="*/ 1447119 w 2298957"/>
              <a:gd name="connsiteY71" fmla="*/ 1865104 h 2300189"/>
              <a:gd name="connsiteX72" fmla="*/ 1453481 w 2298957"/>
              <a:gd name="connsiteY72" fmla="*/ 1960437 h 2300189"/>
              <a:gd name="connsiteX73" fmla="*/ 1489606 w 2298957"/>
              <a:gd name="connsiteY73" fmla="*/ 1996564 h 2300189"/>
              <a:gd name="connsiteX74" fmla="*/ 1501140 w 2298957"/>
              <a:gd name="connsiteY74" fmla="*/ 2002240 h 2300189"/>
              <a:gd name="connsiteX75" fmla="*/ 1789847 w 2298957"/>
              <a:gd name="connsiteY75" fmla="*/ 2003556 h 2300189"/>
              <a:gd name="connsiteX76" fmla="*/ 2124067 w 2298957"/>
              <a:gd name="connsiteY76" fmla="*/ 2017493 h 2300189"/>
              <a:gd name="connsiteX77" fmla="*/ 2298655 w 2298957"/>
              <a:gd name="connsiteY77" fmla="*/ 2252856 h 2300189"/>
              <a:gd name="connsiteX78" fmla="*/ 2292605 w 2298957"/>
              <a:gd name="connsiteY78" fmla="*/ 2284416 h 2300189"/>
              <a:gd name="connsiteX79" fmla="*/ 2278341 w 2298957"/>
              <a:gd name="connsiteY79" fmla="*/ 2296433 h 2300189"/>
              <a:gd name="connsiteX80" fmla="*/ 1149473 w 2298957"/>
              <a:gd name="connsiteY80" fmla="*/ 2300185 h 2300189"/>
              <a:gd name="connsiteX81" fmla="*/ 20924 w 2298957"/>
              <a:gd name="connsiteY81" fmla="*/ 2296338 h 2300189"/>
              <a:gd name="connsiteX82" fmla="*/ 2221167 w 2298957"/>
              <a:gd name="connsiteY82" fmla="*/ 2222477 h 2300189"/>
              <a:gd name="connsiteX83" fmla="*/ 2203339 w 2298957"/>
              <a:gd name="connsiteY83" fmla="*/ 2175009 h 2300189"/>
              <a:gd name="connsiteX84" fmla="*/ 2120474 w 2298957"/>
              <a:gd name="connsiteY84" fmla="*/ 2096193 h 2300189"/>
              <a:gd name="connsiteX85" fmla="*/ 1784049 w 2298957"/>
              <a:gd name="connsiteY85" fmla="*/ 2077703 h 2300189"/>
              <a:gd name="connsiteX86" fmla="*/ 1494184 w 2298957"/>
              <a:gd name="connsiteY86" fmla="*/ 2076429 h 2300189"/>
              <a:gd name="connsiteX87" fmla="*/ 1477951 w 2298957"/>
              <a:gd name="connsiteY87" fmla="*/ 2070964 h 2300189"/>
              <a:gd name="connsiteX88" fmla="*/ 1455036 w 2298957"/>
              <a:gd name="connsiteY88" fmla="*/ 2062060 h 2300189"/>
              <a:gd name="connsiteX89" fmla="*/ 1431847 w 2298957"/>
              <a:gd name="connsiteY89" fmla="*/ 2074669 h 2300189"/>
              <a:gd name="connsiteX90" fmla="*/ 1214754 w 2298957"/>
              <a:gd name="connsiteY90" fmla="*/ 2183404 h 2300189"/>
              <a:gd name="connsiteX91" fmla="*/ 872355 w 2298957"/>
              <a:gd name="connsiteY91" fmla="*/ 2078911 h 2300189"/>
              <a:gd name="connsiteX92" fmla="*/ 851128 w 2298957"/>
              <a:gd name="connsiteY92" fmla="*/ 2059121 h 2300189"/>
              <a:gd name="connsiteX93" fmla="*/ 839902 w 2298957"/>
              <a:gd name="connsiteY93" fmla="*/ 2064087 h 2300189"/>
              <a:gd name="connsiteX94" fmla="*/ 515598 w 2298957"/>
              <a:gd name="connsiteY94" fmla="*/ 2077620 h 2300189"/>
              <a:gd name="connsiteX95" fmla="*/ 179173 w 2298957"/>
              <a:gd name="connsiteY95" fmla="*/ 2096192 h 2300189"/>
              <a:gd name="connsiteX96" fmla="*/ 96309 w 2298957"/>
              <a:gd name="connsiteY96" fmla="*/ 2175009 h 2300189"/>
              <a:gd name="connsiteX97" fmla="*/ 78480 w 2298957"/>
              <a:gd name="connsiteY97" fmla="*/ 2222477 h 2300189"/>
              <a:gd name="connsiteX98" fmla="*/ 1149824 w 2298957"/>
              <a:gd name="connsiteY98" fmla="*/ 2226028 h 2300189"/>
              <a:gd name="connsiteX99" fmla="*/ 2221167 w 2298957"/>
              <a:gd name="connsiteY99" fmla="*/ 2222477 h 2300189"/>
              <a:gd name="connsiteX100" fmla="*/ 1217534 w 2298957"/>
              <a:gd name="connsiteY100" fmla="*/ 2107823 h 2300189"/>
              <a:gd name="connsiteX101" fmla="*/ 1376762 w 2298957"/>
              <a:gd name="connsiteY101" fmla="*/ 2025307 h 2300189"/>
              <a:gd name="connsiteX102" fmla="*/ 1395239 w 2298957"/>
              <a:gd name="connsiteY102" fmla="*/ 2007924 h 2300189"/>
              <a:gd name="connsiteX103" fmla="*/ 1389828 w 2298957"/>
              <a:gd name="connsiteY103" fmla="*/ 1998125 h 2300189"/>
              <a:gd name="connsiteX104" fmla="*/ 1379180 w 2298957"/>
              <a:gd name="connsiteY104" fmla="*/ 1973253 h 2300189"/>
              <a:gd name="connsiteX105" fmla="*/ 1372991 w 2298957"/>
              <a:gd name="connsiteY105" fmla="*/ 1886868 h 2300189"/>
              <a:gd name="connsiteX106" fmla="*/ 1370500 w 2298957"/>
              <a:gd name="connsiteY106" fmla="*/ 1815559 h 2300189"/>
              <a:gd name="connsiteX107" fmla="*/ 1356681 w 2298957"/>
              <a:gd name="connsiteY107" fmla="*/ 1820228 h 2300189"/>
              <a:gd name="connsiteX108" fmla="*/ 1313781 w 2298957"/>
              <a:gd name="connsiteY108" fmla="*/ 1832904 h 2300189"/>
              <a:gd name="connsiteX109" fmla="*/ 986041 w 2298957"/>
              <a:gd name="connsiteY109" fmla="*/ 1832951 h 2300189"/>
              <a:gd name="connsiteX110" fmla="*/ 943635 w 2298957"/>
              <a:gd name="connsiteY110" fmla="*/ 1820273 h 2300189"/>
              <a:gd name="connsiteX111" fmla="*/ 929440 w 2298957"/>
              <a:gd name="connsiteY111" fmla="*/ 1815558 h 2300189"/>
              <a:gd name="connsiteX112" fmla="*/ 927207 w 2298957"/>
              <a:gd name="connsiteY112" fmla="*/ 1878270 h 2300189"/>
              <a:gd name="connsiteX113" fmla="*/ 912639 w 2298957"/>
              <a:gd name="connsiteY113" fmla="*/ 1992554 h 2300189"/>
              <a:gd name="connsiteX114" fmla="*/ 905361 w 2298957"/>
              <a:gd name="connsiteY114" fmla="*/ 2008832 h 2300189"/>
              <a:gd name="connsiteX115" fmla="*/ 923820 w 2298957"/>
              <a:gd name="connsiteY115" fmla="*/ 2026048 h 2300189"/>
              <a:gd name="connsiteX116" fmla="*/ 1106924 w 2298957"/>
              <a:gd name="connsiteY116" fmla="*/ 2112241 h 2300189"/>
              <a:gd name="connsiteX117" fmla="*/ 1217534 w 2298957"/>
              <a:gd name="connsiteY117" fmla="*/ 2107823 h 2300189"/>
              <a:gd name="connsiteX118" fmla="*/ 1230986 w 2298957"/>
              <a:gd name="connsiteY118" fmla="*/ 1775047 h 2300189"/>
              <a:gd name="connsiteX119" fmla="*/ 1541799 w 2298957"/>
              <a:gd name="connsiteY119" fmla="*/ 1618487 h 2300189"/>
              <a:gd name="connsiteX120" fmla="*/ 1700837 w 2298957"/>
              <a:gd name="connsiteY120" fmla="*/ 1305369 h 2300189"/>
              <a:gd name="connsiteX121" fmla="*/ 1705761 w 2298957"/>
              <a:gd name="connsiteY121" fmla="*/ 1144688 h 2300189"/>
              <a:gd name="connsiteX122" fmla="*/ 1706694 w 2298957"/>
              <a:gd name="connsiteY122" fmla="*/ 1008359 h 2300189"/>
              <a:gd name="connsiteX123" fmla="*/ 1660993 w 2298957"/>
              <a:gd name="connsiteY123" fmla="*/ 871042 h 2300189"/>
              <a:gd name="connsiteX124" fmla="*/ 1614610 w 2298957"/>
              <a:gd name="connsiteY124" fmla="*/ 732918 h 2300189"/>
              <a:gd name="connsiteX125" fmla="*/ 1586521 w 2298957"/>
              <a:gd name="connsiteY125" fmla="*/ 755790 h 2300189"/>
              <a:gd name="connsiteX126" fmla="*/ 1414860 w 2298957"/>
              <a:gd name="connsiteY126" fmla="*/ 869391 h 2300189"/>
              <a:gd name="connsiteX127" fmla="*/ 818081 w 2298957"/>
              <a:gd name="connsiteY127" fmla="*/ 834181 h 2300189"/>
              <a:gd name="connsiteX128" fmla="*/ 713139 w 2298957"/>
              <a:gd name="connsiteY128" fmla="*/ 755732 h 2300189"/>
              <a:gd name="connsiteX129" fmla="*/ 685049 w 2298957"/>
              <a:gd name="connsiteY129" fmla="*/ 732905 h 2300189"/>
              <a:gd name="connsiteX130" fmla="*/ 638653 w 2298957"/>
              <a:gd name="connsiteY130" fmla="*/ 871042 h 2300189"/>
              <a:gd name="connsiteX131" fmla="*/ 592952 w 2298957"/>
              <a:gd name="connsiteY131" fmla="*/ 1008359 h 2300189"/>
              <a:gd name="connsiteX132" fmla="*/ 593886 w 2298957"/>
              <a:gd name="connsiteY132" fmla="*/ 1144688 h 2300189"/>
              <a:gd name="connsiteX133" fmla="*/ 609813 w 2298957"/>
              <a:gd name="connsiteY133" fmla="*/ 1358706 h 2300189"/>
              <a:gd name="connsiteX134" fmla="*/ 788889 w 2298957"/>
              <a:gd name="connsiteY134" fmla="*/ 1647634 h 2300189"/>
              <a:gd name="connsiteX135" fmla="*/ 1104604 w 2298957"/>
              <a:gd name="connsiteY135" fmla="*/ 1779342 h 2300189"/>
              <a:gd name="connsiteX136" fmla="*/ 1230985 w 2298957"/>
              <a:gd name="connsiteY136" fmla="*/ 1775047 h 2300189"/>
              <a:gd name="connsiteX137" fmla="*/ 927409 w 2298957"/>
              <a:gd name="connsiteY137" fmla="*/ 1575602 h 2300189"/>
              <a:gd name="connsiteX138" fmla="*/ 910974 w 2298957"/>
              <a:gd name="connsiteY138" fmla="*/ 1543174 h 2300189"/>
              <a:gd name="connsiteX139" fmla="*/ 1018480 w 2298957"/>
              <a:gd name="connsiteY139" fmla="*/ 1501375 h 2300189"/>
              <a:gd name="connsiteX140" fmla="*/ 1297975 w 2298957"/>
              <a:gd name="connsiteY140" fmla="*/ 1505909 h 2300189"/>
              <a:gd name="connsiteX141" fmla="*/ 1385115 w 2298957"/>
              <a:gd name="connsiteY141" fmla="*/ 1540406 h 2300189"/>
              <a:gd name="connsiteX142" fmla="*/ 1372495 w 2298957"/>
              <a:gd name="connsiteY142" fmla="*/ 1575114 h 2300189"/>
              <a:gd name="connsiteX143" fmla="*/ 1355137 w 2298957"/>
              <a:gd name="connsiteY143" fmla="*/ 1606844 h 2300189"/>
              <a:gd name="connsiteX144" fmla="*/ 1327471 w 2298957"/>
              <a:gd name="connsiteY144" fmla="*/ 1595258 h 2300189"/>
              <a:gd name="connsiteX145" fmla="*/ 967361 w 2298957"/>
              <a:gd name="connsiteY145" fmla="*/ 1597505 h 2300189"/>
              <a:gd name="connsiteX146" fmla="*/ 945640 w 2298957"/>
              <a:gd name="connsiteY146" fmla="*/ 1606844 h 2300189"/>
              <a:gd name="connsiteX147" fmla="*/ 927409 w 2298957"/>
              <a:gd name="connsiteY147" fmla="*/ 1575601 h 2300189"/>
              <a:gd name="connsiteX148" fmla="*/ 816099 w 2298957"/>
              <a:gd name="connsiteY148" fmla="*/ 1261572 h 2300189"/>
              <a:gd name="connsiteX149" fmla="*/ 795121 w 2298957"/>
              <a:gd name="connsiteY149" fmla="*/ 1231834 h 2300189"/>
              <a:gd name="connsiteX150" fmla="*/ 848363 w 2298957"/>
              <a:gd name="connsiteY150" fmla="*/ 1190576 h 2300189"/>
              <a:gd name="connsiteX151" fmla="*/ 901513 w 2298957"/>
              <a:gd name="connsiteY151" fmla="*/ 1149993 h 2300189"/>
              <a:gd name="connsiteX152" fmla="*/ 848363 w 2298957"/>
              <a:gd name="connsiteY152" fmla="*/ 1109409 h 2300189"/>
              <a:gd name="connsiteX153" fmla="*/ 795121 w 2298957"/>
              <a:gd name="connsiteY153" fmla="*/ 1068152 h 2300189"/>
              <a:gd name="connsiteX154" fmla="*/ 816099 w 2298957"/>
              <a:gd name="connsiteY154" fmla="*/ 1038413 h 2300189"/>
              <a:gd name="connsiteX155" fmla="*/ 840325 w 2298957"/>
              <a:gd name="connsiteY155" fmla="*/ 1011719 h 2300189"/>
              <a:gd name="connsiteX156" fmla="*/ 995706 w 2298957"/>
              <a:gd name="connsiteY156" fmla="*/ 1130521 h 2300189"/>
              <a:gd name="connsiteX157" fmla="*/ 995706 w 2298957"/>
              <a:gd name="connsiteY157" fmla="*/ 1169464 h 2300189"/>
              <a:gd name="connsiteX158" fmla="*/ 840325 w 2298957"/>
              <a:gd name="connsiteY158" fmla="*/ 1288267 h 2300189"/>
              <a:gd name="connsiteX159" fmla="*/ 816099 w 2298957"/>
              <a:gd name="connsiteY159" fmla="*/ 1261572 h 2300189"/>
              <a:gd name="connsiteX160" fmla="*/ 1383755 w 2298957"/>
              <a:gd name="connsiteY160" fmla="*/ 1232678 h 2300189"/>
              <a:gd name="connsiteX161" fmla="*/ 1303954 w 2298957"/>
              <a:gd name="connsiteY161" fmla="*/ 1169484 h 2300189"/>
              <a:gd name="connsiteX162" fmla="*/ 1303941 w 2298957"/>
              <a:gd name="connsiteY162" fmla="*/ 1130521 h 2300189"/>
              <a:gd name="connsiteX163" fmla="*/ 1459322 w 2298957"/>
              <a:gd name="connsiteY163" fmla="*/ 1011719 h 2300189"/>
              <a:gd name="connsiteX164" fmla="*/ 1483548 w 2298957"/>
              <a:gd name="connsiteY164" fmla="*/ 1038413 h 2300189"/>
              <a:gd name="connsiteX165" fmla="*/ 1504526 w 2298957"/>
              <a:gd name="connsiteY165" fmla="*/ 1068152 h 2300189"/>
              <a:gd name="connsiteX166" fmla="*/ 1451284 w 2298957"/>
              <a:gd name="connsiteY166" fmla="*/ 1109409 h 2300189"/>
              <a:gd name="connsiteX167" fmla="*/ 1398135 w 2298957"/>
              <a:gd name="connsiteY167" fmla="*/ 1149993 h 2300189"/>
              <a:gd name="connsiteX168" fmla="*/ 1451284 w 2298957"/>
              <a:gd name="connsiteY168" fmla="*/ 1190576 h 2300189"/>
              <a:gd name="connsiteX169" fmla="*/ 1504526 w 2298957"/>
              <a:gd name="connsiteY169" fmla="*/ 1231834 h 2300189"/>
              <a:gd name="connsiteX170" fmla="*/ 1460865 w 2298957"/>
              <a:gd name="connsiteY170" fmla="*/ 1289135 h 2300189"/>
              <a:gd name="connsiteX171" fmla="*/ 1383755 w 2298957"/>
              <a:gd name="connsiteY171" fmla="*/ 1232678 h 2300189"/>
              <a:gd name="connsiteX172" fmla="*/ 519076 w 2298957"/>
              <a:gd name="connsiteY172" fmla="*/ 1112650 h 2300189"/>
              <a:gd name="connsiteX173" fmla="*/ 519076 w 2298957"/>
              <a:gd name="connsiteY173" fmla="*/ 1038202 h 2300189"/>
              <a:gd name="connsiteX174" fmla="*/ 490669 w 2298957"/>
              <a:gd name="connsiteY174" fmla="*/ 1039042 h 2300189"/>
              <a:gd name="connsiteX175" fmla="*/ 450728 w 2298957"/>
              <a:gd name="connsiteY175" fmla="*/ 1045536 h 2300189"/>
              <a:gd name="connsiteX176" fmla="*/ 420556 w 2298957"/>
              <a:gd name="connsiteY176" fmla="*/ 1153877 h 2300189"/>
              <a:gd name="connsiteX177" fmla="*/ 459703 w 2298957"/>
              <a:gd name="connsiteY177" fmla="*/ 1183809 h 2300189"/>
              <a:gd name="connsiteX178" fmla="*/ 494148 w 2298957"/>
              <a:gd name="connsiteY178" fmla="*/ 1186943 h 2300189"/>
              <a:gd name="connsiteX179" fmla="*/ 519076 w 2298957"/>
              <a:gd name="connsiteY179" fmla="*/ 1187105 h 2300189"/>
              <a:gd name="connsiteX180" fmla="*/ 1848979 w 2298957"/>
              <a:gd name="connsiteY180" fmla="*/ 1180082 h 2300189"/>
              <a:gd name="connsiteX181" fmla="*/ 1884921 w 2298957"/>
              <a:gd name="connsiteY181" fmla="*/ 1144195 h 2300189"/>
              <a:gd name="connsiteX182" fmla="*/ 1885037 w 2298957"/>
              <a:gd name="connsiteY182" fmla="*/ 1081641 h 2300189"/>
              <a:gd name="connsiteX183" fmla="*/ 1848911 w 2298957"/>
              <a:gd name="connsiteY183" fmla="*/ 1045535 h 2300189"/>
              <a:gd name="connsiteX184" fmla="*/ 1808970 w 2298957"/>
              <a:gd name="connsiteY184" fmla="*/ 1039041 h 2300189"/>
              <a:gd name="connsiteX185" fmla="*/ 1780564 w 2298957"/>
              <a:gd name="connsiteY185" fmla="*/ 1038201 h 2300189"/>
              <a:gd name="connsiteX186" fmla="*/ 1780564 w 2298957"/>
              <a:gd name="connsiteY186" fmla="*/ 1112887 h 2300189"/>
              <a:gd name="connsiteX187" fmla="*/ 1780564 w 2298957"/>
              <a:gd name="connsiteY187" fmla="*/ 1187573 h 2300189"/>
              <a:gd name="connsiteX188" fmla="*/ 1808970 w 2298957"/>
              <a:gd name="connsiteY188" fmla="*/ 1186643 h 2300189"/>
              <a:gd name="connsiteX189" fmla="*/ 1848972 w 2298957"/>
              <a:gd name="connsiteY189" fmla="*/ 1180082 h 2300189"/>
              <a:gd name="connsiteX190" fmla="*/ 638886 w 2298957"/>
              <a:gd name="connsiteY190" fmla="*/ 644949 h 2300189"/>
              <a:gd name="connsiteX191" fmla="*/ 688923 w 2298957"/>
              <a:gd name="connsiteY191" fmla="*/ 638042 h 2300189"/>
              <a:gd name="connsiteX192" fmla="*/ 748650 w 2298957"/>
              <a:gd name="connsiteY192" fmla="*/ 688465 h 2300189"/>
              <a:gd name="connsiteX193" fmla="*/ 898985 w 2298957"/>
              <a:gd name="connsiteY193" fmla="*/ 793923 h 2300189"/>
              <a:gd name="connsiteX194" fmla="*/ 1379586 w 2298957"/>
              <a:gd name="connsiteY194" fmla="*/ 804404 h 2300189"/>
              <a:gd name="connsiteX195" fmla="*/ 1476073 w 2298957"/>
              <a:gd name="connsiteY195" fmla="*/ 749564 h 2300189"/>
              <a:gd name="connsiteX196" fmla="*/ 1552662 w 2298957"/>
              <a:gd name="connsiteY196" fmla="*/ 686950 h 2300189"/>
              <a:gd name="connsiteX197" fmla="*/ 1616583 w 2298957"/>
              <a:gd name="connsiteY197" fmla="*/ 634585 h 2300189"/>
              <a:gd name="connsiteX198" fmla="*/ 1660986 w 2298957"/>
              <a:gd name="connsiteY198" fmla="*/ 645347 h 2300189"/>
              <a:gd name="connsiteX199" fmla="*/ 1707797 w 2298957"/>
              <a:gd name="connsiteY199" fmla="*/ 777207 h 2300189"/>
              <a:gd name="connsiteX200" fmla="*/ 1750484 w 2298957"/>
              <a:gd name="connsiteY200" fmla="*/ 901855 h 2300189"/>
              <a:gd name="connsiteX201" fmla="*/ 1797388 w 2298957"/>
              <a:gd name="connsiteY201" fmla="*/ 809673 h 2300189"/>
              <a:gd name="connsiteX202" fmla="*/ 1857096 w 2298957"/>
              <a:gd name="connsiteY202" fmla="*/ 671311 h 2300189"/>
              <a:gd name="connsiteX203" fmla="*/ 1815935 w 2298957"/>
              <a:gd name="connsiteY203" fmla="*/ 666899 h 2300189"/>
              <a:gd name="connsiteX204" fmla="*/ 1752662 w 2298957"/>
              <a:gd name="connsiteY204" fmla="*/ 660993 h 2300189"/>
              <a:gd name="connsiteX205" fmla="*/ 1500359 w 2298957"/>
              <a:gd name="connsiteY205" fmla="*/ 436887 h 2300189"/>
              <a:gd name="connsiteX206" fmla="*/ 1484922 w 2298957"/>
              <a:gd name="connsiteY206" fmla="*/ 333689 h 2300189"/>
              <a:gd name="connsiteX207" fmla="*/ 1514991 w 2298957"/>
              <a:gd name="connsiteY207" fmla="*/ 193047 h 2300189"/>
              <a:gd name="connsiteX208" fmla="*/ 1523171 w 2298957"/>
              <a:gd name="connsiteY208" fmla="*/ 173778 h 2300189"/>
              <a:gd name="connsiteX209" fmla="*/ 1468096 w 2298957"/>
              <a:gd name="connsiteY209" fmla="*/ 145226 h 2300189"/>
              <a:gd name="connsiteX210" fmla="*/ 1264159 w 2298957"/>
              <a:gd name="connsiteY210" fmla="*/ 79308 h 2300189"/>
              <a:gd name="connsiteX211" fmla="*/ 1098100 w 2298957"/>
              <a:gd name="connsiteY211" fmla="*/ 79308 h 2300189"/>
              <a:gd name="connsiteX212" fmla="*/ 902285 w 2298957"/>
              <a:gd name="connsiteY212" fmla="*/ 140977 h 2300189"/>
              <a:gd name="connsiteX213" fmla="*/ 805131 w 2298957"/>
              <a:gd name="connsiteY213" fmla="*/ 201839 h 2300189"/>
              <a:gd name="connsiteX214" fmla="*/ 775715 w 2298957"/>
              <a:gd name="connsiteY214" fmla="*/ 223421 h 2300189"/>
              <a:gd name="connsiteX215" fmla="*/ 802117 w 2298957"/>
              <a:gd name="connsiteY215" fmla="*/ 226364 h 2300189"/>
              <a:gd name="connsiteX216" fmla="*/ 1077757 w 2298957"/>
              <a:gd name="connsiteY216" fmla="*/ 358208 h 2300189"/>
              <a:gd name="connsiteX217" fmla="*/ 1101390 w 2298957"/>
              <a:gd name="connsiteY217" fmla="*/ 380892 h 2300189"/>
              <a:gd name="connsiteX218" fmla="*/ 1075380 w 2298957"/>
              <a:gd name="connsiteY218" fmla="*/ 406978 h 2300189"/>
              <a:gd name="connsiteX219" fmla="*/ 1049369 w 2298957"/>
              <a:gd name="connsiteY219" fmla="*/ 433064 h 2300189"/>
              <a:gd name="connsiteX220" fmla="*/ 1024811 w 2298957"/>
              <a:gd name="connsiteY220" fmla="*/ 409948 h 2300189"/>
              <a:gd name="connsiteX221" fmla="*/ 929526 w 2298957"/>
              <a:gd name="connsiteY221" fmla="*/ 342068 h 2300189"/>
              <a:gd name="connsiteX222" fmla="*/ 657052 w 2298957"/>
              <a:gd name="connsiteY222" fmla="*/ 309361 h 2300189"/>
              <a:gd name="connsiteX223" fmla="*/ 588870 w 2298957"/>
              <a:gd name="connsiteY223" fmla="*/ 338081 h 2300189"/>
              <a:gd name="connsiteX224" fmla="*/ 583299 w 2298957"/>
              <a:gd name="connsiteY224" fmla="*/ 342360 h 2300189"/>
              <a:gd name="connsiteX225" fmla="*/ 588574 w 2298957"/>
              <a:gd name="connsiteY225" fmla="*/ 353257 h 2300189"/>
              <a:gd name="connsiteX226" fmla="*/ 585583 w 2298957"/>
              <a:gd name="connsiteY226" fmla="*/ 392484 h 2300189"/>
              <a:gd name="connsiteX227" fmla="*/ 511375 w 2298957"/>
              <a:gd name="connsiteY227" fmla="*/ 407899 h 2300189"/>
              <a:gd name="connsiteX228" fmla="*/ 459157 w 2298957"/>
              <a:gd name="connsiteY228" fmla="*/ 407899 h 2300189"/>
              <a:gd name="connsiteX229" fmla="*/ 507668 w 2298957"/>
              <a:gd name="connsiteY229" fmla="*/ 553398 h 2300189"/>
              <a:gd name="connsiteX230" fmla="*/ 556179 w 2298957"/>
              <a:gd name="connsiteY230" fmla="*/ 705525 h 2300189"/>
              <a:gd name="connsiteX231" fmla="*/ 526501 w 2298957"/>
              <a:gd name="connsiteY231" fmla="*/ 740936 h 2300189"/>
              <a:gd name="connsiteX232" fmla="*/ 468587 w 2298957"/>
              <a:gd name="connsiteY232" fmla="*/ 706287 h 2300189"/>
              <a:gd name="connsiteX233" fmla="*/ 444284 w 2298957"/>
              <a:gd name="connsiteY233" fmla="*/ 705896 h 2300189"/>
              <a:gd name="connsiteX234" fmla="*/ 505781 w 2298957"/>
              <a:gd name="connsiteY234" fmla="*/ 831881 h 2300189"/>
              <a:gd name="connsiteX235" fmla="*/ 547928 w 2298957"/>
              <a:gd name="connsiteY235" fmla="*/ 909215 h 2300189"/>
              <a:gd name="connsiteX236" fmla="*/ 590896 w 2298957"/>
              <a:gd name="connsiteY236" fmla="*/ 780458 h 2300189"/>
              <a:gd name="connsiteX237" fmla="*/ 638886 w 2298957"/>
              <a:gd name="connsiteY237" fmla="*/ 644949 h 2300189"/>
              <a:gd name="connsiteX238" fmla="*/ 2006800 w 2298957"/>
              <a:gd name="connsiteY238" fmla="*/ 589997 h 2300189"/>
              <a:gd name="connsiteX239" fmla="*/ 2149343 w 2298957"/>
              <a:gd name="connsiteY239" fmla="*/ 517068 h 2300189"/>
              <a:gd name="connsiteX240" fmla="*/ 2154629 w 2298957"/>
              <a:gd name="connsiteY240" fmla="*/ 155040 h 2300189"/>
              <a:gd name="connsiteX241" fmla="*/ 2039471 w 2298957"/>
              <a:gd name="connsiteY241" fmla="*/ 84556 h 2300189"/>
              <a:gd name="connsiteX242" fmla="*/ 1878878 w 2298957"/>
              <a:gd name="connsiteY242" fmla="*/ 74553 h 2300189"/>
              <a:gd name="connsiteX243" fmla="*/ 1758405 w 2298957"/>
              <a:gd name="connsiteY243" fmla="*/ 80383 h 2300189"/>
              <a:gd name="connsiteX244" fmla="*/ 1564403 w 2298957"/>
              <a:gd name="connsiteY244" fmla="*/ 275072 h 2300189"/>
              <a:gd name="connsiteX245" fmla="*/ 1564403 w 2298957"/>
              <a:gd name="connsiteY245" fmla="*/ 392307 h 2300189"/>
              <a:gd name="connsiteX246" fmla="*/ 1700738 w 2298957"/>
              <a:gd name="connsiteY246" fmla="*/ 565234 h 2300189"/>
              <a:gd name="connsiteX247" fmla="*/ 1774053 w 2298957"/>
              <a:gd name="connsiteY247" fmla="*/ 589718 h 2300189"/>
              <a:gd name="connsiteX248" fmla="*/ 2006800 w 2298957"/>
              <a:gd name="connsiteY248" fmla="*/ 589997 h 2300189"/>
              <a:gd name="connsiteX249" fmla="*/ 1791006 w 2298957"/>
              <a:gd name="connsiteY249" fmla="*/ 554840 h 2300189"/>
              <a:gd name="connsiteX250" fmla="*/ 1600444 w 2298957"/>
              <a:gd name="connsiteY250" fmla="*/ 383209 h 2300189"/>
              <a:gd name="connsiteX251" fmla="*/ 1600449 w 2298957"/>
              <a:gd name="connsiteY251" fmla="*/ 284148 h 2300189"/>
              <a:gd name="connsiteX252" fmla="*/ 1736512 w 2298957"/>
              <a:gd name="connsiteY252" fmla="*/ 126890 h 2300189"/>
              <a:gd name="connsiteX253" fmla="*/ 1893039 w 2298957"/>
              <a:gd name="connsiteY253" fmla="*/ 112221 h 2300189"/>
              <a:gd name="connsiteX254" fmla="*/ 2015602 w 2298957"/>
              <a:gd name="connsiteY254" fmla="*/ 116301 h 2300189"/>
              <a:gd name="connsiteX255" fmla="*/ 2120386 w 2298957"/>
              <a:gd name="connsiteY255" fmla="*/ 174835 h 2300189"/>
              <a:gd name="connsiteX256" fmla="*/ 2149118 w 2298957"/>
              <a:gd name="connsiteY256" fmla="*/ 206845 h 2300189"/>
              <a:gd name="connsiteX257" fmla="*/ 2181018 w 2298957"/>
              <a:gd name="connsiteY257" fmla="*/ 277073 h 2300189"/>
              <a:gd name="connsiteX258" fmla="*/ 2187240 w 2298957"/>
              <a:gd name="connsiteY258" fmla="*/ 333689 h 2300189"/>
              <a:gd name="connsiteX259" fmla="*/ 2181087 w 2298957"/>
              <a:gd name="connsiteY259" fmla="*/ 389968 h 2300189"/>
              <a:gd name="connsiteX260" fmla="*/ 2149118 w 2298957"/>
              <a:gd name="connsiteY260" fmla="*/ 460534 h 2300189"/>
              <a:gd name="connsiteX261" fmla="*/ 2120386 w 2298957"/>
              <a:gd name="connsiteY261" fmla="*/ 492544 h 2300189"/>
              <a:gd name="connsiteX262" fmla="*/ 2016802 w 2298957"/>
              <a:gd name="connsiteY262" fmla="*/ 550855 h 2300189"/>
              <a:gd name="connsiteX263" fmla="*/ 1899996 w 2298957"/>
              <a:gd name="connsiteY263" fmla="*/ 555268 h 2300189"/>
              <a:gd name="connsiteX264" fmla="*/ 1791006 w 2298957"/>
              <a:gd name="connsiteY264" fmla="*/ 554840 h 2300189"/>
              <a:gd name="connsiteX265" fmla="*/ 1997391 w 2298957"/>
              <a:gd name="connsiteY265" fmla="*/ 478631 h 2300189"/>
              <a:gd name="connsiteX266" fmla="*/ 2114416 w 2298957"/>
              <a:gd name="connsiteY266" fmla="*/ 333689 h 2300189"/>
              <a:gd name="connsiteX267" fmla="*/ 1997391 w 2298957"/>
              <a:gd name="connsiteY267" fmla="*/ 188748 h 2300189"/>
              <a:gd name="connsiteX268" fmla="*/ 1786369 w 2298957"/>
              <a:gd name="connsiteY268" fmla="*/ 188748 h 2300189"/>
              <a:gd name="connsiteX269" fmla="*/ 1669343 w 2298957"/>
              <a:gd name="connsiteY269" fmla="*/ 333689 h 2300189"/>
              <a:gd name="connsiteX270" fmla="*/ 1750503 w 2298957"/>
              <a:gd name="connsiteY270" fmla="*/ 465571 h 2300189"/>
              <a:gd name="connsiteX271" fmla="*/ 1890720 w 2298957"/>
              <a:gd name="connsiteY271" fmla="*/ 481884 h 2300189"/>
              <a:gd name="connsiteX272" fmla="*/ 1997391 w 2298957"/>
              <a:gd name="connsiteY272" fmla="*/ 478631 h 2300189"/>
              <a:gd name="connsiteX273" fmla="*/ 1791639 w 2298957"/>
              <a:gd name="connsiteY273" fmla="*/ 441398 h 2300189"/>
              <a:gd name="connsiteX274" fmla="*/ 1708116 w 2298957"/>
              <a:gd name="connsiteY274" fmla="*/ 350319 h 2300189"/>
              <a:gd name="connsiteX275" fmla="*/ 1792701 w 2298957"/>
              <a:gd name="connsiteY275" fmla="*/ 225872 h 2300189"/>
              <a:gd name="connsiteX276" fmla="*/ 1890983 w 2298957"/>
              <a:gd name="connsiteY276" fmla="*/ 222410 h 2300189"/>
              <a:gd name="connsiteX277" fmla="*/ 1987208 w 2298957"/>
              <a:gd name="connsiteY277" fmla="*/ 224742 h 2300189"/>
              <a:gd name="connsiteX278" fmla="*/ 2064709 w 2298957"/>
              <a:gd name="connsiteY278" fmla="*/ 283690 h 2300189"/>
              <a:gd name="connsiteX279" fmla="*/ 2046215 w 2298957"/>
              <a:gd name="connsiteY279" fmla="*/ 409679 h 2300189"/>
              <a:gd name="connsiteX280" fmla="*/ 1987219 w 2298957"/>
              <a:gd name="connsiteY280" fmla="*/ 442687 h 2300189"/>
              <a:gd name="connsiteX281" fmla="*/ 1791639 w 2298957"/>
              <a:gd name="connsiteY281" fmla="*/ 441397 h 2300189"/>
              <a:gd name="connsiteX282" fmla="*/ 1986066 w 2298957"/>
              <a:gd name="connsiteY282" fmla="*/ 364853 h 2300189"/>
              <a:gd name="connsiteX283" fmla="*/ 2002029 w 2298957"/>
              <a:gd name="connsiteY283" fmla="*/ 333689 h 2300189"/>
              <a:gd name="connsiteX284" fmla="*/ 1986066 w 2298957"/>
              <a:gd name="connsiteY284" fmla="*/ 302526 h 2300189"/>
              <a:gd name="connsiteX285" fmla="*/ 1896931 w 2298957"/>
              <a:gd name="connsiteY285" fmla="*/ 297027 h 2300189"/>
              <a:gd name="connsiteX286" fmla="*/ 1805715 w 2298957"/>
              <a:gd name="connsiteY286" fmla="*/ 298796 h 2300189"/>
              <a:gd name="connsiteX287" fmla="*/ 1789244 w 2298957"/>
              <a:gd name="connsiteY287" fmla="*/ 357120 h 2300189"/>
              <a:gd name="connsiteX288" fmla="*/ 1894611 w 2298957"/>
              <a:gd name="connsiteY288" fmla="*/ 370168 h 2300189"/>
              <a:gd name="connsiteX289" fmla="*/ 1986066 w 2298957"/>
              <a:gd name="connsiteY289" fmla="*/ 364854 h 2300189"/>
              <a:gd name="connsiteX290" fmla="*/ 401801 w 2298957"/>
              <a:gd name="connsiteY290" fmla="*/ 470360 h 2300189"/>
              <a:gd name="connsiteX291" fmla="*/ 378364 w 2298957"/>
              <a:gd name="connsiteY291" fmla="*/ 349104 h 2300189"/>
              <a:gd name="connsiteX292" fmla="*/ 446767 w 2298957"/>
              <a:gd name="connsiteY292" fmla="*/ 333689 h 2300189"/>
              <a:gd name="connsiteX293" fmla="*/ 493182 w 2298957"/>
              <a:gd name="connsiteY293" fmla="*/ 333689 h 2300189"/>
              <a:gd name="connsiteX294" fmla="*/ 421042 w 2298957"/>
              <a:gd name="connsiteY294" fmla="*/ 203823 h 2300189"/>
              <a:gd name="connsiteX295" fmla="*/ 348903 w 2298957"/>
              <a:gd name="connsiteY295" fmla="*/ 73957 h 2300189"/>
              <a:gd name="connsiteX296" fmla="*/ 262389 w 2298957"/>
              <a:gd name="connsiteY296" fmla="*/ 73957 h 2300189"/>
              <a:gd name="connsiteX297" fmla="*/ 175875 w 2298957"/>
              <a:gd name="connsiteY297" fmla="*/ 74850 h 2300189"/>
              <a:gd name="connsiteX298" fmla="*/ 235554 w 2298957"/>
              <a:gd name="connsiteY298" fmla="*/ 179787 h 2300189"/>
              <a:gd name="connsiteX299" fmla="*/ 295266 w 2298957"/>
              <a:gd name="connsiteY299" fmla="*/ 296766 h 2300189"/>
              <a:gd name="connsiteX300" fmla="*/ 289054 w 2298957"/>
              <a:gd name="connsiteY300" fmla="*/ 317891 h 2300189"/>
              <a:gd name="connsiteX301" fmla="*/ 233507 w 2298957"/>
              <a:gd name="connsiteY301" fmla="*/ 333691 h 2300189"/>
              <a:gd name="connsiteX302" fmla="*/ 200241 w 2298957"/>
              <a:gd name="connsiteY302" fmla="*/ 333691 h 2300189"/>
              <a:gd name="connsiteX303" fmla="*/ 316078 w 2298957"/>
              <a:gd name="connsiteY303" fmla="*/ 449550 h 2300189"/>
              <a:gd name="connsiteX304" fmla="*/ 432555 w 2298957"/>
              <a:gd name="connsiteY304" fmla="*/ 564770 h 2300189"/>
              <a:gd name="connsiteX305" fmla="*/ 401801 w 2298957"/>
              <a:gd name="connsiteY305" fmla="*/ 470361 h 2300189"/>
              <a:gd name="connsiteX306" fmla="*/ 2156887 w 2298957"/>
              <a:gd name="connsiteY306" fmla="*/ 984847 h 2300189"/>
              <a:gd name="connsiteX307" fmla="*/ 2114681 w 2298957"/>
              <a:gd name="connsiteY307" fmla="*/ 942639 h 2300189"/>
              <a:gd name="connsiteX308" fmla="*/ 2085993 w 2298957"/>
              <a:gd name="connsiteY308" fmla="*/ 970768 h 2300189"/>
              <a:gd name="connsiteX309" fmla="*/ 2032045 w 2298957"/>
              <a:gd name="connsiteY309" fmla="*/ 1000543 h 2300189"/>
              <a:gd name="connsiteX310" fmla="*/ 1969378 w 2298957"/>
              <a:gd name="connsiteY310" fmla="*/ 887238 h 2300189"/>
              <a:gd name="connsiteX311" fmla="*/ 1936691 w 2298957"/>
              <a:gd name="connsiteY311" fmla="*/ 790670 h 2300189"/>
              <a:gd name="connsiteX312" fmla="*/ 1971187 w 2298957"/>
              <a:gd name="connsiteY312" fmla="*/ 777193 h 2300189"/>
              <a:gd name="connsiteX313" fmla="*/ 2000638 w 2298957"/>
              <a:gd name="connsiteY313" fmla="*/ 765662 h 2300189"/>
              <a:gd name="connsiteX314" fmla="*/ 2026633 w 2298957"/>
              <a:gd name="connsiteY314" fmla="*/ 830860 h 2300189"/>
              <a:gd name="connsiteX315" fmla="*/ 2053392 w 2298957"/>
              <a:gd name="connsiteY315" fmla="*/ 897000 h 2300189"/>
              <a:gd name="connsiteX316" fmla="*/ 2075947 w 2298957"/>
              <a:gd name="connsiteY316" fmla="*/ 876863 h 2300189"/>
              <a:gd name="connsiteX317" fmla="*/ 2123192 w 2298957"/>
              <a:gd name="connsiteY317" fmla="*/ 854257 h 2300189"/>
              <a:gd name="connsiteX318" fmla="*/ 2191657 w 2298957"/>
              <a:gd name="connsiteY318" fmla="*/ 915390 h 2300189"/>
              <a:gd name="connsiteX319" fmla="*/ 2251425 w 2298957"/>
              <a:gd name="connsiteY319" fmla="*/ 974905 h 2300189"/>
              <a:gd name="connsiteX320" fmla="*/ 2225259 w 2298957"/>
              <a:gd name="connsiteY320" fmla="*/ 1000980 h 2300189"/>
              <a:gd name="connsiteX321" fmla="*/ 2199093 w 2298957"/>
              <a:gd name="connsiteY321" fmla="*/ 1027055 h 2300189"/>
              <a:gd name="connsiteX322" fmla="*/ 2137686 w 2298957"/>
              <a:gd name="connsiteY322" fmla="*/ 812990 h 2300189"/>
              <a:gd name="connsiteX323" fmla="*/ 2021739 w 2298957"/>
              <a:gd name="connsiteY323" fmla="*/ 734459 h 2300189"/>
              <a:gd name="connsiteX324" fmla="*/ 2060325 w 2298957"/>
              <a:gd name="connsiteY324" fmla="*/ 674792 h 2300189"/>
              <a:gd name="connsiteX325" fmla="*/ 2109218 w 2298957"/>
              <a:gd name="connsiteY325" fmla="*/ 705878 h 2300189"/>
              <a:gd name="connsiteX326" fmla="*/ 2157295 w 2298957"/>
              <a:gd name="connsiteY326" fmla="*/ 737920 h 2300189"/>
              <a:gd name="connsiteX327" fmla="*/ 2201405 w 2298957"/>
              <a:gd name="connsiteY327" fmla="*/ 723318 h 2300189"/>
              <a:gd name="connsiteX328" fmla="*/ 2248162 w 2298957"/>
              <a:gd name="connsiteY328" fmla="*/ 707734 h 2300189"/>
              <a:gd name="connsiteX329" fmla="*/ 2262521 w 2298957"/>
              <a:gd name="connsiteY329" fmla="*/ 741814 h 2300189"/>
              <a:gd name="connsiteX330" fmla="*/ 2271470 w 2298957"/>
              <a:gd name="connsiteY330" fmla="*/ 777914 h 2300189"/>
              <a:gd name="connsiteX331" fmla="*/ 2150494 w 2298957"/>
              <a:gd name="connsiteY331" fmla="*/ 816036 h 2300189"/>
              <a:gd name="connsiteX332" fmla="*/ 2137686 w 2298957"/>
              <a:gd name="connsiteY332" fmla="*/ 812990 h 230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</a:cxnLst>
            <a:rect l="l" t="t" r="r" b="b"/>
            <a:pathLst>
              <a:path w="2298957" h="2300189">
                <a:moveTo>
                  <a:pt x="20924" y="2296338"/>
                </a:moveTo>
                <a:cubicBezTo>
                  <a:pt x="2058" y="2287040"/>
                  <a:pt x="-3192" y="2269523"/>
                  <a:pt x="1753" y="2232365"/>
                </a:cubicBezTo>
                <a:cubicBezTo>
                  <a:pt x="6039" y="2200157"/>
                  <a:pt x="12849" y="2177875"/>
                  <a:pt x="27435" y="2148341"/>
                </a:cubicBezTo>
                <a:cubicBezTo>
                  <a:pt x="63203" y="2075917"/>
                  <a:pt x="122268" y="2029720"/>
                  <a:pt x="206021" y="2008662"/>
                </a:cubicBezTo>
                <a:cubicBezTo>
                  <a:pt x="219418" y="2005294"/>
                  <a:pt x="253193" y="2004726"/>
                  <a:pt x="509800" y="2003557"/>
                </a:cubicBezTo>
                <a:lnTo>
                  <a:pt x="798506" y="2002240"/>
                </a:lnTo>
                <a:lnTo>
                  <a:pt x="810101" y="1996498"/>
                </a:lnTo>
                <a:cubicBezTo>
                  <a:pt x="824884" y="1989177"/>
                  <a:pt x="838779" y="1975282"/>
                  <a:pt x="846100" y="1960498"/>
                </a:cubicBezTo>
                <a:lnTo>
                  <a:pt x="851842" y="1948903"/>
                </a:lnTo>
                <a:lnTo>
                  <a:pt x="852528" y="1865165"/>
                </a:lnTo>
                <a:lnTo>
                  <a:pt x="853215" y="1781428"/>
                </a:lnTo>
                <a:lnTo>
                  <a:pt x="836296" y="1771479"/>
                </a:lnTo>
                <a:cubicBezTo>
                  <a:pt x="785881" y="1741834"/>
                  <a:pt x="745568" y="1710669"/>
                  <a:pt x="704474" y="1669574"/>
                </a:cubicBezTo>
                <a:cubicBezTo>
                  <a:pt x="640559" y="1605655"/>
                  <a:pt x="595105" y="1536577"/>
                  <a:pt x="562485" y="1453787"/>
                </a:cubicBezTo>
                <a:cubicBezTo>
                  <a:pt x="540591" y="1398220"/>
                  <a:pt x="521395" y="1313068"/>
                  <a:pt x="521395" y="1271515"/>
                </a:cubicBezTo>
                <a:lnTo>
                  <a:pt x="521395" y="1261891"/>
                </a:lnTo>
                <a:lnTo>
                  <a:pt x="488350" y="1260748"/>
                </a:lnTo>
                <a:cubicBezTo>
                  <a:pt x="460925" y="1259798"/>
                  <a:pt x="452066" y="1258554"/>
                  <a:pt x="436257" y="1253423"/>
                </a:cubicBezTo>
                <a:cubicBezTo>
                  <a:pt x="391658" y="1238951"/>
                  <a:pt x="357387" y="1204888"/>
                  <a:pt x="341141" y="1158886"/>
                </a:cubicBezTo>
                <a:cubicBezTo>
                  <a:pt x="335906" y="1144059"/>
                  <a:pt x="335134" y="1138154"/>
                  <a:pt x="335134" y="1112887"/>
                </a:cubicBezTo>
                <a:cubicBezTo>
                  <a:pt x="335134" y="1087621"/>
                  <a:pt x="335906" y="1081716"/>
                  <a:pt x="341141" y="1066890"/>
                </a:cubicBezTo>
                <a:cubicBezTo>
                  <a:pt x="349566" y="1043033"/>
                  <a:pt x="360108" y="1026243"/>
                  <a:pt x="377721" y="1008629"/>
                </a:cubicBezTo>
                <a:cubicBezTo>
                  <a:pt x="403975" y="982373"/>
                  <a:pt x="434552" y="968346"/>
                  <a:pt x="472667" y="965073"/>
                </a:cubicBezTo>
                <a:lnTo>
                  <a:pt x="493207" y="963309"/>
                </a:lnTo>
                <a:lnTo>
                  <a:pt x="452580" y="889100"/>
                </a:lnTo>
                <a:cubicBezTo>
                  <a:pt x="384869" y="765420"/>
                  <a:pt x="374594" y="742434"/>
                  <a:pt x="363755" y="690389"/>
                </a:cubicBezTo>
                <a:cubicBezTo>
                  <a:pt x="358524" y="665271"/>
                  <a:pt x="353630" y="610181"/>
                  <a:pt x="355846" y="601353"/>
                </a:cubicBezTo>
                <a:cubicBezTo>
                  <a:pt x="357245" y="595776"/>
                  <a:pt x="346013" y="583913"/>
                  <a:pt x="216934" y="454631"/>
                </a:cubicBezTo>
                <a:cubicBezTo>
                  <a:pt x="92495" y="329998"/>
                  <a:pt x="76316" y="312977"/>
                  <a:pt x="74897" y="305199"/>
                </a:cubicBezTo>
                <a:cubicBezTo>
                  <a:pt x="72753" y="293447"/>
                  <a:pt x="75015" y="283450"/>
                  <a:pt x="81847" y="274493"/>
                </a:cubicBezTo>
                <a:cubicBezTo>
                  <a:pt x="92249" y="260855"/>
                  <a:pt x="98401" y="259479"/>
                  <a:pt x="148978" y="259479"/>
                </a:cubicBezTo>
                <a:cubicBezTo>
                  <a:pt x="173975" y="259479"/>
                  <a:pt x="194427" y="259078"/>
                  <a:pt x="194427" y="258586"/>
                </a:cubicBezTo>
                <a:cubicBezTo>
                  <a:pt x="194427" y="258094"/>
                  <a:pt x="167571" y="210873"/>
                  <a:pt x="134748" y="153649"/>
                </a:cubicBezTo>
                <a:cubicBezTo>
                  <a:pt x="76392" y="51910"/>
                  <a:pt x="75069" y="49319"/>
                  <a:pt x="75036" y="36670"/>
                </a:cubicBezTo>
                <a:cubicBezTo>
                  <a:pt x="75008" y="26166"/>
                  <a:pt x="76176" y="22196"/>
                  <a:pt x="81248" y="15545"/>
                </a:cubicBezTo>
                <a:cubicBezTo>
                  <a:pt x="93882" y="-1020"/>
                  <a:pt x="87633" y="-432"/>
                  <a:pt x="243768" y="273"/>
                </a:cubicBezTo>
                <a:lnTo>
                  <a:pt x="383783" y="906"/>
                </a:lnTo>
                <a:lnTo>
                  <a:pt x="391807" y="7027"/>
                </a:lnTo>
                <a:cubicBezTo>
                  <a:pt x="398041" y="11783"/>
                  <a:pt x="416033" y="42309"/>
                  <a:pt x="472453" y="143851"/>
                </a:cubicBezTo>
                <a:cubicBezTo>
                  <a:pt x="512394" y="215737"/>
                  <a:pt x="545376" y="274878"/>
                  <a:pt x="545745" y="275276"/>
                </a:cubicBezTo>
                <a:cubicBezTo>
                  <a:pt x="546115" y="275673"/>
                  <a:pt x="556700" y="270880"/>
                  <a:pt x="569269" y="264623"/>
                </a:cubicBezTo>
                <a:cubicBezTo>
                  <a:pt x="581839" y="258366"/>
                  <a:pt x="600470" y="250286"/>
                  <a:pt x="610674" y="246667"/>
                </a:cubicBezTo>
                <a:cubicBezTo>
                  <a:pt x="627204" y="240803"/>
                  <a:pt x="638117" y="233500"/>
                  <a:pt x="710842" y="179632"/>
                </a:cubicBezTo>
                <a:cubicBezTo>
                  <a:pt x="755731" y="146381"/>
                  <a:pt x="803211" y="112459"/>
                  <a:pt x="816353" y="104248"/>
                </a:cubicBezTo>
                <a:cubicBezTo>
                  <a:pt x="899384" y="52369"/>
                  <a:pt x="992682" y="19268"/>
                  <a:pt x="1095329" y="5269"/>
                </a:cubicBezTo>
                <a:cubicBezTo>
                  <a:pt x="1137067" y="-423"/>
                  <a:pt x="1227522" y="-436"/>
                  <a:pt x="1268089" y="5246"/>
                </a:cubicBezTo>
                <a:cubicBezTo>
                  <a:pt x="1357074" y="17707"/>
                  <a:pt x="1418971" y="37764"/>
                  <a:pt x="1515924" y="85549"/>
                </a:cubicBezTo>
                <a:lnTo>
                  <a:pt x="1567809" y="111122"/>
                </a:lnTo>
                <a:lnTo>
                  <a:pt x="1585491" y="94278"/>
                </a:lnTo>
                <a:cubicBezTo>
                  <a:pt x="1635524" y="46618"/>
                  <a:pt x="1689022" y="19047"/>
                  <a:pt x="1758541" y="5094"/>
                </a:cubicBezTo>
                <a:cubicBezTo>
                  <a:pt x="1776931" y="1404"/>
                  <a:pt x="1792642" y="906"/>
                  <a:pt x="1890720" y="906"/>
                </a:cubicBezTo>
                <a:cubicBezTo>
                  <a:pt x="1989758" y="906"/>
                  <a:pt x="2004585" y="1386"/>
                  <a:pt x="2025218" y="5253"/>
                </a:cubicBezTo>
                <a:cubicBezTo>
                  <a:pt x="2163434" y="31167"/>
                  <a:pt x="2268632" y="136373"/>
                  <a:pt x="2294497" y="274553"/>
                </a:cubicBezTo>
                <a:cubicBezTo>
                  <a:pt x="2300444" y="306327"/>
                  <a:pt x="2300444" y="361050"/>
                  <a:pt x="2294497" y="392824"/>
                </a:cubicBezTo>
                <a:cubicBezTo>
                  <a:pt x="2269035" y="528852"/>
                  <a:pt x="2166138" y="633601"/>
                  <a:pt x="2031097" y="660965"/>
                </a:cubicBezTo>
                <a:cubicBezTo>
                  <a:pt x="2018029" y="663613"/>
                  <a:pt x="1993634" y="666030"/>
                  <a:pt x="1971453" y="666876"/>
                </a:cubicBezTo>
                <a:lnTo>
                  <a:pt x="1933920" y="668308"/>
                </a:lnTo>
                <a:lnTo>
                  <a:pt x="1931218" y="680145"/>
                </a:lnTo>
                <a:cubicBezTo>
                  <a:pt x="1921647" y="722060"/>
                  <a:pt x="1906850" y="757377"/>
                  <a:pt x="1855862" y="860006"/>
                </a:cubicBezTo>
                <a:lnTo>
                  <a:pt x="1804292" y="963804"/>
                </a:lnTo>
                <a:lnTo>
                  <a:pt x="1825476" y="965213"/>
                </a:lnTo>
                <a:cubicBezTo>
                  <a:pt x="1885826" y="969225"/>
                  <a:pt x="1937546" y="1007659"/>
                  <a:pt x="1956971" y="1062931"/>
                </a:cubicBezTo>
                <a:cubicBezTo>
                  <a:pt x="1964736" y="1085026"/>
                  <a:pt x="1967449" y="1110010"/>
                  <a:pt x="1964373" y="1131115"/>
                </a:cubicBezTo>
                <a:cubicBezTo>
                  <a:pt x="1959054" y="1167609"/>
                  <a:pt x="1946529" y="1192633"/>
                  <a:pt x="1920631" y="1218512"/>
                </a:cubicBezTo>
                <a:cubicBezTo>
                  <a:pt x="1891190" y="1247930"/>
                  <a:pt x="1854796" y="1261306"/>
                  <a:pt x="1804200" y="1261306"/>
                </a:cubicBezTo>
                <a:lnTo>
                  <a:pt x="1778937" y="1261306"/>
                </a:lnTo>
                <a:lnTo>
                  <a:pt x="1777406" y="1283098"/>
                </a:lnTo>
                <a:cubicBezTo>
                  <a:pt x="1774351" y="1326563"/>
                  <a:pt x="1760118" y="1390907"/>
                  <a:pt x="1742983" y="1438713"/>
                </a:cubicBezTo>
                <a:cubicBezTo>
                  <a:pt x="1722394" y="1496161"/>
                  <a:pt x="1678605" y="1573593"/>
                  <a:pt x="1639970" y="1620872"/>
                </a:cubicBezTo>
                <a:cubicBezTo>
                  <a:pt x="1592821" y="1678570"/>
                  <a:pt x="1536478" y="1727462"/>
                  <a:pt x="1474268" y="1764662"/>
                </a:cubicBezTo>
                <a:lnTo>
                  <a:pt x="1446433" y="1781306"/>
                </a:lnTo>
                <a:lnTo>
                  <a:pt x="1447119" y="1865104"/>
                </a:lnTo>
                <a:cubicBezTo>
                  <a:pt x="1447804" y="1948667"/>
                  <a:pt x="1447820" y="1948935"/>
                  <a:pt x="1453481" y="1960437"/>
                </a:cubicBezTo>
                <a:cubicBezTo>
                  <a:pt x="1460720" y="1975149"/>
                  <a:pt x="1474895" y="1989325"/>
                  <a:pt x="1489606" y="1996564"/>
                </a:cubicBezTo>
                <a:lnTo>
                  <a:pt x="1501140" y="2002240"/>
                </a:lnTo>
                <a:lnTo>
                  <a:pt x="1789847" y="2003556"/>
                </a:lnTo>
                <a:cubicBezTo>
                  <a:pt x="2102711" y="2004983"/>
                  <a:pt x="2084957" y="2004242"/>
                  <a:pt x="2124067" y="2017493"/>
                </a:cubicBezTo>
                <a:cubicBezTo>
                  <a:pt x="2224847" y="2051637"/>
                  <a:pt x="2297790" y="2149971"/>
                  <a:pt x="2298655" y="2252856"/>
                </a:cubicBezTo>
                <a:cubicBezTo>
                  <a:pt x="2298839" y="2274780"/>
                  <a:pt x="2298470" y="2276705"/>
                  <a:pt x="2292605" y="2284416"/>
                </a:cubicBezTo>
                <a:cubicBezTo>
                  <a:pt x="2289169" y="2288933"/>
                  <a:pt x="2282750" y="2294340"/>
                  <a:pt x="2278341" y="2296433"/>
                </a:cubicBezTo>
                <a:cubicBezTo>
                  <a:pt x="2270942" y="2299944"/>
                  <a:pt x="2183775" y="2300234"/>
                  <a:pt x="1149473" y="2300185"/>
                </a:cubicBezTo>
                <a:cubicBezTo>
                  <a:pt x="116439" y="2300139"/>
                  <a:pt x="28020" y="2299834"/>
                  <a:pt x="20924" y="2296338"/>
                </a:cubicBezTo>
                <a:close/>
                <a:moveTo>
                  <a:pt x="2221167" y="2222477"/>
                </a:moveTo>
                <a:cubicBezTo>
                  <a:pt x="2221167" y="2215705"/>
                  <a:pt x="2211516" y="2190009"/>
                  <a:pt x="2203339" y="2175009"/>
                </a:cubicBezTo>
                <a:cubicBezTo>
                  <a:pt x="2184532" y="2140513"/>
                  <a:pt x="2155725" y="2113114"/>
                  <a:pt x="2120474" y="2096193"/>
                </a:cubicBezTo>
                <a:cubicBezTo>
                  <a:pt x="2081892" y="2077674"/>
                  <a:pt x="2108371" y="2079129"/>
                  <a:pt x="1784049" y="2077703"/>
                </a:cubicBezTo>
                <a:lnTo>
                  <a:pt x="1494184" y="2076429"/>
                </a:lnTo>
                <a:lnTo>
                  <a:pt x="1477951" y="2070964"/>
                </a:lnTo>
                <a:cubicBezTo>
                  <a:pt x="1469024" y="2067958"/>
                  <a:pt x="1458712" y="2063952"/>
                  <a:pt x="1455036" y="2062060"/>
                </a:cubicBezTo>
                <a:cubicBezTo>
                  <a:pt x="1448380" y="2058636"/>
                  <a:pt x="1448285" y="2058687"/>
                  <a:pt x="1431847" y="2074669"/>
                </a:cubicBezTo>
                <a:cubicBezTo>
                  <a:pt x="1372721" y="2132154"/>
                  <a:pt x="1298185" y="2169487"/>
                  <a:pt x="1214754" y="2183404"/>
                </a:cubicBezTo>
                <a:cubicBezTo>
                  <a:pt x="1092740" y="2203756"/>
                  <a:pt x="964185" y="2164523"/>
                  <a:pt x="872355" y="2078911"/>
                </a:cubicBezTo>
                <a:lnTo>
                  <a:pt x="851128" y="2059121"/>
                </a:lnTo>
                <a:lnTo>
                  <a:pt x="839902" y="2064087"/>
                </a:lnTo>
                <a:cubicBezTo>
                  <a:pt x="810956" y="2076892"/>
                  <a:pt x="828615" y="2076155"/>
                  <a:pt x="515598" y="2077620"/>
                </a:cubicBezTo>
                <a:cubicBezTo>
                  <a:pt x="191311" y="2079140"/>
                  <a:pt x="217743" y="2077689"/>
                  <a:pt x="179173" y="2096192"/>
                </a:cubicBezTo>
                <a:cubicBezTo>
                  <a:pt x="143922" y="2113113"/>
                  <a:pt x="115115" y="2140513"/>
                  <a:pt x="96309" y="2175009"/>
                </a:cubicBezTo>
                <a:cubicBezTo>
                  <a:pt x="88131" y="2190008"/>
                  <a:pt x="78480" y="2215704"/>
                  <a:pt x="78480" y="2222477"/>
                </a:cubicBezTo>
                <a:cubicBezTo>
                  <a:pt x="78480" y="2225661"/>
                  <a:pt x="189257" y="2226028"/>
                  <a:pt x="1149824" y="2226028"/>
                </a:cubicBezTo>
                <a:cubicBezTo>
                  <a:pt x="2110390" y="2226028"/>
                  <a:pt x="2221167" y="2225661"/>
                  <a:pt x="2221167" y="2222477"/>
                </a:cubicBezTo>
                <a:close/>
                <a:moveTo>
                  <a:pt x="1217534" y="2107823"/>
                </a:moveTo>
                <a:cubicBezTo>
                  <a:pt x="1276955" y="2095272"/>
                  <a:pt x="1333589" y="2065923"/>
                  <a:pt x="1376762" y="2025307"/>
                </a:cubicBezTo>
                <a:lnTo>
                  <a:pt x="1395239" y="2007924"/>
                </a:lnTo>
                <a:lnTo>
                  <a:pt x="1389828" y="1998125"/>
                </a:lnTo>
                <a:cubicBezTo>
                  <a:pt x="1386852" y="1992736"/>
                  <a:pt x="1382060" y="1981543"/>
                  <a:pt x="1379180" y="1973253"/>
                </a:cubicBezTo>
                <a:cubicBezTo>
                  <a:pt x="1374285" y="1959162"/>
                  <a:pt x="1373881" y="1953527"/>
                  <a:pt x="1372991" y="1886868"/>
                </a:cubicBezTo>
                <a:cubicBezTo>
                  <a:pt x="1372467" y="1847648"/>
                  <a:pt x="1371347" y="1815558"/>
                  <a:pt x="1370500" y="1815559"/>
                </a:cubicBezTo>
                <a:cubicBezTo>
                  <a:pt x="1369655" y="1815560"/>
                  <a:pt x="1363435" y="1817660"/>
                  <a:pt x="1356681" y="1820228"/>
                </a:cubicBezTo>
                <a:cubicBezTo>
                  <a:pt x="1349926" y="1822796"/>
                  <a:pt x="1330621" y="1828500"/>
                  <a:pt x="1313781" y="1832904"/>
                </a:cubicBezTo>
                <a:cubicBezTo>
                  <a:pt x="1202023" y="1862133"/>
                  <a:pt x="1097683" y="1862148"/>
                  <a:pt x="986041" y="1832951"/>
                </a:cubicBezTo>
                <a:cubicBezTo>
                  <a:pt x="969297" y="1828571"/>
                  <a:pt x="950214" y="1822867"/>
                  <a:pt x="943635" y="1820273"/>
                </a:cubicBezTo>
                <a:cubicBezTo>
                  <a:pt x="937056" y="1817680"/>
                  <a:pt x="930668" y="1815558"/>
                  <a:pt x="929440" y="1815558"/>
                </a:cubicBezTo>
                <a:cubicBezTo>
                  <a:pt x="928063" y="1815558"/>
                  <a:pt x="927207" y="1839615"/>
                  <a:pt x="927207" y="1878270"/>
                </a:cubicBezTo>
                <a:cubicBezTo>
                  <a:pt x="927207" y="1948429"/>
                  <a:pt x="925149" y="1964575"/>
                  <a:pt x="912639" y="1992554"/>
                </a:cubicBezTo>
                <a:lnTo>
                  <a:pt x="905361" y="2008832"/>
                </a:lnTo>
                <a:lnTo>
                  <a:pt x="923820" y="2026048"/>
                </a:lnTo>
                <a:cubicBezTo>
                  <a:pt x="972887" y="2071809"/>
                  <a:pt x="1039133" y="2102994"/>
                  <a:pt x="1106924" y="2112241"/>
                </a:cubicBezTo>
                <a:cubicBezTo>
                  <a:pt x="1132338" y="2115708"/>
                  <a:pt x="1191364" y="2113350"/>
                  <a:pt x="1217534" y="2107823"/>
                </a:cubicBezTo>
                <a:close/>
                <a:moveTo>
                  <a:pt x="1230986" y="1775047"/>
                </a:moveTo>
                <a:cubicBezTo>
                  <a:pt x="1349501" y="1757081"/>
                  <a:pt x="1457545" y="1702658"/>
                  <a:pt x="1541799" y="1618487"/>
                </a:cubicBezTo>
                <a:cubicBezTo>
                  <a:pt x="1628175" y="1532195"/>
                  <a:pt x="1680573" y="1429033"/>
                  <a:pt x="1700837" y="1305369"/>
                </a:cubicBezTo>
                <a:cubicBezTo>
                  <a:pt x="1704197" y="1284862"/>
                  <a:pt x="1704974" y="1259500"/>
                  <a:pt x="1705761" y="1144688"/>
                </a:cubicBezTo>
                <a:lnTo>
                  <a:pt x="1706694" y="1008359"/>
                </a:lnTo>
                <a:lnTo>
                  <a:pt x="1660993" y="871042"/>
                </a:lnTo>
                <a:cubicBezTo>
                  <a:pt x="1635857" y="795517"/>
                  <a:pt x="1614985" y="733362"/>
                  <a:pt x="1614610" y="732918"/>
                </a:cubicBezTo>
                <a:cubicBezTo>
                  <a:pt x="1614236" y="732475"/>
                  <a:pt x="1601595" y="742767"/>
                  <a:pt x="1586521" y="755790"/>
                </a:cubicBezTo>
                <a:cubicBezTo>
                  <a:pt x="1526067" y="808016"/>
                  <a:pt x="1474010" y="842466"/>
                  <a:pt x="1414860" y="869391"/>
                </a:cubicBezTo>
                <a:cubicBezTo>
                  <a:pt x="1221865" y="957241"/>
                  <a:pt x="1000345" y="944171"/>
                  <a:pt x="818081" y="834181"/>
                </a:cubicBezTo>
                <a:cubicBezTo>
                  <a:pt x="788467" y="816310"/>
                  <a:pt x="750028" y="787575"/>
                  <a:pt x="713139" y="755732"/>
                </a:cubicBezTo>
                <a:cubicBezTo>
                  <a:pt x="698072" y="742726"/>
                  <a:pt x="685432" y="732454"/>
                  <a:pt x="685049" y="732905"/>
                </a:cubicBezTo>
                <a:cubicBezTo>
                  <a:pt x="684667" y="733355"/>
                  <a:pt x="663788" y="795517"/>
                  <a:pt x="638653" y="871042"/>
                </a:cubicBezTo>
                <a:lnTo>
                  <a:pt x="592952" y="1008359"/>
                </a:lnTo>
                <a:lnTo>
                  <a:pt x="593886" y="1144688"/>
                </a:lnTo>
                <a:cubicBezTo>
                  <a:pt x="594906" y="1293698"/>
                  <a:pt x="595364" y="1299852"/>
                  <a:pt x="609813" y="1358706"/>
                </a:cubicBezTo>
                <a:cubicBezTo>
                  <a:pt x="637020" y="1469529"/>
                  <a:pt x="702097" y="1574526"/>
                  <a:pt x="788889" y="1647634"/>
                </a:cubicBezTo>
                <a:cubicBezTo>
                  <a:pt x="879179" y="1723688"/>
                  <a:pt x="981872" y="1766529"/>
                  <a:pt x="1104604" y="1779342"/>
                </a:cubicBezTo>
                <a:cubicBezTo>
                  <a:pt x="1124442" y="1781413"/>
                  <a:pt x="1207642" y="1778587"/>
                  <a:pt x="1230985" y="1775047"/>
                </a:cubicBezTo>
                <a:close/>
                <a:moveTo>
                  <a:pt x="927409" y="1575602"/>
                </a:moveTo>
                <a:cubicBezTo>
                  <a:pt x="918370" y="1558418"/>
                  <a:pt x="910974" y="1543826"/>
                  <a:pt x="910974" y="1543174"/>
                </a:cubicBezTo>
                <a:cubicBezTo>
                  <a:pt x="910974" y="1538171"/>
                  <a:pt x="980775" y="1511032"/>
                  <a:pt x="1018480" y="1501375"/>
                </a:cubicBezTo>
                <a:cubicBezTo>
                  <a:pt x="1113016" y="1477162"/>
                  <a:pt x="1203420" y="1478628"/>
                  <a:pt x="1297975" y="1505909"/>
                </a:cubicBezTo>
                <a:cubicBezTo>
                  <a:pt x="1324002" y="1513419"/>
                  <a:pt x="1376782" y="1534313"/>
                  <a:pt x="1385115" y="1540406"/>
                </a:cubicBezTo>
                <a:cubicBezTo>
                  <a:pt x="1388878" y="1543158"/>
                  <a:pt x="1387923" y="1545785"/>
                  <a:pt x="1372495" y="1575114"/>
                </a:cubicBezTo>
                <a:cubicBezTo>
                  <a:pt x="1363314" y="1592565"/>
                  <a:pt x="1355503" y="1606844"/>
                  <a:pt x="1355137" y="1606844"/>
                </a:cubicBezTo>
                <a:cubicBezTo>
                  <a:pt x="1354769" y="1606844"/>
                  <a:pt x="1342320" y="1601631"/>
                  <a:pt x="1327471" y="1595258"/>
                </a:cubicBezTo>
                <a:cubicBezTo>
                  <a:pt x="1211400" y="1545452"/>
                  <a:pt x="1076642" y="1546293"/>
                  <a:pt x="967361" y="1597505"/>
                </a:cubicBezTo>
                <a:cubicBezTo>
                  <a:pt x="956402" y="1602641"/>
                  <a:pt x="946627" y="1606844"/>
                  <a:pt x="945640" y="1606844"/>
                </a:cubicBezTo>
                <a:cubicBezTo>
                  <a:pt x="944652" y="1606844"/>
                  <a:pt x="936449" y="1592784"/>
                  <a:pt x="927409" y="1575601"/>
                </a:cubicBezTo>
                <a:close/>
                <a:moveTo>
                  <a:pt x="816099" y="1261572"/>
                </a:moveTo>
                <a:cubicBezTo>
                  <a:pt x="804510" y="1246225"/>
                  <a:pt x="795070" y="1232842"/>
                  <a:pt x="795121" y="1231834"/>
                </a:cubicBezTo>
                <a:cubicBezTo>
                  <a:pt x="795172" y="1230825"/>
                  <a:pt x="819131" y="1212259"/>
                  <a:pt x="848363" y="1190576"/>
                </a:cubicBezTo>
                <a:cubicBezTo>
                  <a:pt x="877595" y="1168893"/>
                  <a:pt x="901513" y="1150630"/>
                  <a:pt x="901513" y="1149993"/>
                </a:cubicBezTo>
                <a:cubicBezTo>
                  <a:pt x="901513" y="1149356"/>
                  <a:pt x="877595" y="1131092"/>
                  <a:pt x="848363" y="1109409"/>
                </a:cubicBezTo>
                <a:cubicBezTo>
                  <a:pt x="819131" y="1087726"/>
                  <a:pt x="795172" y="1069160"/>
                  <a:pt x="795121" y="1068152"/>
                </a:cubicBezTo>
                <a:cubicBezTo>
                  <a:pt x="795070" y="1067143"/>
                  <a:pt x="804510" y="1053761"/>
                  <a:pt x="816099" y="1038413"/>
                </a:cubicBezTo>
                <a:cubicBezTo>
                  <a:pt x="829587" y="1020550"/>
                  <a:pt x="838306" y="1010944"/>
                  <a:pt x="840325" y="1011719"/>
                </a:cubicBezTo>
                <a:cubicBezTo>
                  <a:pt x="847970" y="1014652"/>
                  <a:pt x="991620" y="1124486"/>
                  <a:pt x="995706" y="1130521"/>
                </a:cubicBezTo>
                <a:cubicBezTo>
                  <a:pt x="1001939" y="1139728"/>
                  <a:pt x="1001939" y="1160258"/>
                  <a:pt x="995706" y="1169464"/>
                </a:cubicBezTo>
                <a:cubicBezTo>
                  <a:pt x="991620" y="1175499"/>
                  <a:pt x="847970" y="1285333"/>
                  <a:pt x="840325" y="1288267"/>
                </a:cubicBezTo>
                <a:cubicBezTo>
                  <a:pt x="838305" y="1289043"/>
                  <a:pt x="829587" y="1279435"/>
                  <a:pt x="816099" y="1261572"/>
                </a:cubicBezTo>
                <a:close/>
                <a:moveTo>
                  <a:pt x="1383755" y="1232678"/>
                </a:moveTo>
                <a:cubicBezTo>
                  <a:pt x="1342373" y="1201627"/>
                  <a:pt x="1306463" y="1173189"/>
                  <a:pt x="1303954" y="1169484"/>
                </a:cubicBezTo>
                <a:cubicBezTo>
                  <a:pt x="1297709" y="1160257"/>
                  <a:pt x="1297702" y="1139738"/>
                  <a:pt x="1303941" y="1130521"/>
                </a:cubicBezTo>
                <a:cubicBezTo>
                  <a:pt x="1308027" y="1124486"/>
                  <a:pt x="1451678" y="1014652"/>
                  <a:pt x="1459322" y="1011719"/>
                </a:cubicBezTo>
                <a:cubicBezTo>
                  <a:pt x="1461342" y="1010943"/>
                  <a:pt x="1470060" y="1020550"/>
                  <a:pt x="1483548" y="1038413"/>
                </a:cubicBezTo>
                <a:cubicBezTo>
                  <a:pt x="1495137" y="1053761"/>
                  <a:pt x="1504577" y="1067143"/>
                  <a:pt x="1504526" y="1068152"/>
                </a:cubicBezTo>
                <a:cubicBezTo>
                  <a:pt x="1504480" y="1069161"/>
                  <a:pt x="1480516" y="1087726"/>
                  <a:pt x="1451284" y="1109409"/>
                </a:cubicBezTo>
                <a:cubicBezTo>
                  <a:pt x="1422052" y="1131092"/>
                  <a:pt x="1398135" y="1149355"/>
                  <a:pt x="1398135" y="1149993"/>
                </a:cubicBezTo>
                <a:cubicBezTo>
                  <a:pt x="1398135" y="1150630"/>
                  <a:pt x="1422052" y="1168893"/>
                  <a:pt x="1451284" y="1190576"/>
                </a:cubicBezTo>
                <a:cubicBezTo>
                  <a:pt x="1480516" y="1212259"/>
                  <a:pt x="1504475" y="1230825"/>
                  <a:pt x="1504526" y="1231834"/>
                </a:cubicBezTo>
                <a:cubicBezTo>
                  <a:pt x="1504665" y="1234535"/>
                  <a:pt x="1463060" y="1289135"/>
                  <a:pt x="1460865" y="1289135"/>
                </a:cubicBezTo>
                <a:cubicBezTo>
                  <a:pt x="1459835" y="1289135"/>
                  <a:pt x="1425136" y="1263729"/>
                  <a:pt x="1383755" y="1232678"/>
                </a:cubicBezTo>
                <a:close/>
                <a:moveTo>
                  <a:pt x="519076" y="1112650"/>
                </a:moveTo>
                <a:lnTo>
                  <a:pt x="519076" y="1038202"/>
                </a:lnTo>
                <a:lnTo>
                  <a:pt x="490669" y="1039042"/>
                </a:lnTo>
                <a:cubicBezTo>
                  <a:pt x="466303" y="1039763"/>
                  <a:pt x="460622" y="1040686"/>
                  <a:pt x="450728" y="1045536"/>
                </a:cubicBezTo>
                <a:cubicBezTo>
                  <a:pt x="409438" y="1065780"/>
                  <a:pt x="395506" y="1115808"/>
                  <a:pt x="420556" y="1153877"/>
                </a:cubicBezTo>
                <a:cubicBezTo>
                  <a:pt x="429287" y="1167144"/>
                  <a:pt x="445108" y="1179241"/>
                  <a:pt x="459703" y="1183809"/>
                </a:cubicBezTo>
                <a:cubicBezTo>
                  <a:pt x="464937" y="1185449"/>
                  <a:pt x="480437" y="1186858"/>
                  <a:pt x="494148" y="1186943"/>
                </a:cubicBezTo>
                <a:lnTo>
                  <a:pt x="519076" y="1187105"/>
                </a:lnTo>
                <a:close/>
                <a:moveTo>
                  <a:pt x="1848979" y="1180082"/>
                </a:moveTo>
                <a:cubicBezTo>
                  <a:pt x="1863727" y="1172922"/>
                  <a:pt x="1877655" y="1159016"/>
                  <a:pt x="1884921" y="1144195"/>
                </a:cubicBezTo>
                <a:cubicBezTo>
                  <a:pt x="1893110" y="1127492"/>
                  <a:pt x="1893168" y="1098151"/>
                  <a:pt x="1885037" y="1081641"/>
                </a:cubicBezTo>
                <a:cubicBezTo>
                  <a:pt x="1877790" y="1066915"/>
                  <a:pt x="1863609" y="1052741"/>
                  <a:pt x="1848911" y="1045535"/>
                </a:cubicBezTo>
                <a:cubicBezTo>
                  <a:pt x="1839018" y="1040685"/>
                  <a:pt x="1833336" y="1039761"/>
                  <a:pt x="1808970" y="1039041"/>
                </a:cubicBezTo>
                <a:lnTo>
                  <a:pt x="1780564" y="1038201"/>
                </a:lnTo>
                <a:lnTo>
                  <a:pt x="1780564" y="1112887"/>
                </a:lnTo>
                <a:lnTo>
                  <a:pt x="1780564" y="1187573"/>
                </a:lnTo>
                <a:lnTo>
                  <a:pt x="1808970" y="1186643"/>
                </a:lnTo>
                <a:cubicBezTo>
                  <a:pt x="1833132" y="1185851"/>
                  <a:pt x="1839110" y="1184870"/>
                  <a:pt x="1848972" y="1180082"/>
                </a:cubicBezTo>
                <a:close/>
                <a:moveTo>
                  <a:pt x="638886" y="644949"/>
                </a:moveTo>
                <a:cubicBezTo>
                  <a:pt x="650281" y="629633"/>
                  <a:pt x="673687" y="626402"/>
                  <a:pt x="688923" y="638042"/>
                </a:cubicBezTo>
                <a:cubicBezTo>
                  <a:pt x="693076" y="641215"/>
                  <a:pt x="719953" y="663906"/>
                  <a:pt x="748650" y="688465"/>
                </a:cubicBezTo>
                <a:cubicBezTo>
                  <a:pt x="818968" y="748647"/>
                  <a:pt x="845280" y="767104"/>
                  <a:pt x="898985" y="793923"/>
                </a:cubicBezTo>
                <a:cubicBezTo>
                  <a:pt x="1048780" y="868729"/>
                  <a:pt x="1224216" y="872555"/>
                  <a:pt x="1379586" y="804404"/>
                </a:cubicBezTo>
                <a:cubicBezTo>
                  <a:pt x="1407897" y="791986"/>
                  <a:pt x="1450738" y="767636"/>
                  <a:pt x="1476073" y="749564"/>
                </a:cubicBezTo>
                <a:cubicBezTo>
                  <a:pt x="1487104" y="741695"/>
                  <a:pt x="1521569" y="713518"/>
                  <a:pt x="1552662" y="686950"/>
                </a:cubicBezTo>
                <a:cubicBezTo>
                  <a:pt x="1583755" y="660382"/>
                  <a:pt x="1612519" y="636817"/>
                  <a:pt x="1616583" y="634585"/>
                </a:cubicBezTo>
                <a:cubicBezTo>
                  <a:pt x="1630998" y="626667"/>
                  <a:pt x="1650603" y="631419"/>
                  <a:pt x="1660986" y="645347"/>
                </a:cubicBezTo>
                <a:cubicBezTo>
                  <a:pt x="1664154" y="649597"/>
                  <a:pt x="1683379" y="703749"/>
                  <a:pt x="1707797" y="777207"/>
                </a:cubicBezTo>
                <a:cubicBezTo>
                  <a:pt x="1730587" y="845763"/>
                  <a:pt x="1749796" y="901855"/>
                  <a:pt x="1750484" y="901855"/>
                </a:cubicBezTo>
                <a:cubicBezTo>
                  <a:pt x="1751172" y="901855"/>
                  <a:pt x="1772279" y="860373"/>
                  <a:pt x="1797388" y="809673"/>
                </a:cubicBezTo>
                <a:cubicBezTo>
                  <a:pt x="1837058" y="729573"/>
                  <a:pt x="1857096" y="683138"/>
                  <a:pt x="1857096" y="671311"/>
                </a:cubicBezTo>
                <a:cubicBezTo>
                  <a:pt x="1857096" y="669004"/>
                  <a:pt x="1847440" y="667969"/>
                  <a:pt x="1815935" y="666899"/>
                </a:cubicBezTo>
                <a:cubicBezTo>
                  <a:pt x="1789519" y="666003"/>
                  <a:pt x="1766853" y="663887"/>
                  <a:pt x="1752662" y="660993"/>
                </a:cubicBezTo>
                <a:cubicBezTo>
                  <a:pt x="1634526" y="636908"/>
                  <a:pt x="1537090" y="550361"/>
                  <a:pt x="1500359" y="436887"/>
                </a:cubicBezTo>
                <a:cubicBezTo>
                  <a:pt x="1489146" y="402247"/>
                  <a:pt x="1484922" y="374005"/>
                  <a:pt x="1484922" y="333689"/>
                </a:cubicBezTo>
                <a:cubicBezTo>
                  <a:pt x="1484922" y="281061"/>
                  <a:pt x="1494046" y="238380"/>
                  <a:pt x="1514991" y="193047"/>
                </a:cubicBezTo>
                <a:cubicBezTo>
                  <a:pt x="1519490" y="183309"/>
                  <a:pt x="1523171" y="174638"/>
                  <a:pt x="1523171" y="173778"/>
                </a:cubicBezTo>
                <a:cubicBezTo>
                  <a:pt x="1523171" y="172919"/>
                  <a:pt x="1498387" y="160070"/>
                  <a:pt x="1468096" y="145226"/>
                </a:cubicBezTo>
                <a:cubicBezTo>
                  <a:pt x="1391872" y="107873"/>
                  <a:pt x="1339089" y="90812"/>
                  <a:pt x="1264159" y="79308"/>
                </a:cubicBezTo>
                <a:cubicBezTo>
                  <a:pt x="1229132" y="73931"/>
                  <a:pt x="1133127" y="73931"/>
                  <a:pt x="1098100" y="79308"/>
                </a:cubicBezTo>
                <a:cubicBezTo>
                  <a:pt x="1025466" y="90460"/>
                  <a:pt x="964428" y="109683"/>
                  <a:pt x="902285" y="140977"/>
                </a:cubicBezTo>
                <a:cubicBezTo>
                  <a:pt x="868831" y="157824"/>
                  <a:pt x="843467" y="173713"/>
                  <a:pt x="805131" y="201839"/>
                </a:cubicBezTo>
                <a:lnTo>
                  <a:pt x="775715" y="223421"/>
                </a:lnTo>
                <a:lnTo>
                  <a:pt x="802117" y="226364"/>
                </a:lnTo>
                <a:cubicBezTo>
                  <a:pt x="903232" y="237638"/>
                  <a:pt x="1000733" y="284274"/>
                  <a:pt x="1077757" y="358208"/>
                </a:cubicBezTo>
                <a:lnTo>
                  <a:pt x="1101390" y="380892"/>
                </a:lnTo>
                <a:lnTo>
                  <a:pt x="1075380" y="406978"/>
                </a:lnTo>
                <a:lnTo>
                  <a:pt x="1049369" y="433064"/>
                </a:lnTo>
                <a:lnTo>
                  <a:pt x="1024811" y="409948"/>
                </a:lnTo>
                <a:cubicBezTo>
                  <a:pt x="993438" y="380417"/>
                  <a:pt x="965926" y="360818"/>
                  <a:pt x="929526" y="342068"/>
                </a:cubicBezTo>
                <a:cubicBezTo>
                  <a:pt x="840924" y="296429"/>
                  <a:pt x="742373" y="284599"/>
                  <a:pt x="657052" y="309361"/>
                </a:cubicBezTo>
                <a:cubicBezTo>
                  <a:pt x="634038" y="316040"/>
                  <a:pt x="597564" y="331404"/>
                  <a:pt x="588870" y="338081"/>
                </a:cubicBezTo>
                <a:lnTo>
                  <a:pt x="583299" y="342360"/>
                </a:lnTo>
                <a:lnTo>
                  <a:pt x="588574" y="353257"/>
                </a:lnTo>
                <a:cubicBezTo>
                  <a:pt x="595225" y="366998"/>
                  <a:pt x="594137" y="381268"/>
                  <a:pt x="585583" y="392484"/>
                </a:cubicBezTo>
                <a:cubicBezTo>
                  <a:pt x="574613" y="406867"/>
                  <a:pt x="569646" y="407899"/>
                  <a:pt x="511375" y="407899"/>
                </a:cubicBezTo>
                <a:lnTo>
                  <a:pt x="459157" y="407899"/>
                </a:lnTo>
                <a:lnTo>
                  <a:pt x="507668" y="553398"/>
                </a:lnTo>
                <a:cubicBezTo>
                  <a:pt x="534349" y="633423"/>
                  <a:pt x="556179" y="701880"/>
                  <a:pt x="556179" y="705525"/>
                </a:cubicBezTo>
                <a:cubicBezTo>
                  <a:pt x="556179" y="720814"/>
                  <a:pt x="541895" y="737857"/>
                  <a:pt x="526501" y="740936"/>
                </a:cubicBezTo>
                <a:cubicBezTo>
                  <a:pt x="509371" y="744362"/>
                  <a:pt x="503954" y="741121"/>
                  <a:pt x="468587" y="706287"/>
                </a:cubicBezTo>
                <a:cubicBezTo>
                  <a:pt x="431937" y="670188"/>
                  <a:pt x="433224" y="670208"/>
                  <a:pt x="444284" y="705896"/>
                </a:cubicBezTo>
                <a:cubicBezTo>
                  <a:pt x="452719" y="733113"/>
                  <a:pt x="459299" y="746592"/>
                  <a:pt x="505781" y="831881"/>
                </a:cubicBezTo>
                <a:lnTo>
                  <a:pt x="547928" y="909215"/>
                </a:lnTo>
                <a:lnTo>
                  <a:pt x="590896" y="780458"/>
                </a:lnTo>
                <a:cubicBezTo>
                  <a:pt x="614528" y="709642"/>
                  <a:pt x="636123" y="648663"/>
                  <a:pt x="638886" y="644949"/>
                </a:cubicBezTo>
                <a:close/>
                <a:moveTo>
                  <a:pt x="2006800" y="589997"/>
                </a:moveTo>
                <a:cubicBezTo>
                  <a:pt x="2062341" y="580988"/>
                  <a:pt x="2110118" y="556544"/>
                  <a:pt x="2149343" y="517068"/>
                </a:cubicBezTo>
                <a:cubicBezTo>
                  <a:pt x="2249102" y="416671"/>
                  <a:pt x="2251396" y="259566"/>
                  <a:pt x="2154629" y="155040"/>
                </a:cubicBezTo>
                <a:cubicBezTo>
                  <a:pt x="2126455" y="124608"/>
                  <a:pt x="2080395" y="96416"/>
                  <a:pt x="2039471" y="84556"/>
                </a:cubicBezTo>
                <a:cubicBezTo>
                  <a:pt x="2005130" y="74604"/>
                  <a:pt x="1988067" y="73541"/>
                  <a:pt x="1878878" y="74553"/>
                </a:cubicBezTo>
                <a:cubicBezTo>
                  <a:pt x="1784593" y="75426"/>
                  <a:pt x="1775716" y="75856"/>
                  <a:pt x="1758405" y="80383"/>
                </a:cubicBezTo>
                <a:cubicBezTo>
                  <a:pt x="1659621" y="106214"/>
                  <a:pt x="1588867" y="177219"/>
                  <a:pt x="1564403" y="275072"/>
                </a:cubicBezTo>
                <a:cubicBezTo>
                  <a:pt x="1557064" y="304429"/>
                  <a:pt x="1557064" y="362951"/>
                  <a:pt x="1564403" y="392307"/>
                </a:cubicBezTo>
                <a:cubicBezTo>
                  <a:pt x="1583630" y="469214"/>
                  <a:pt x="1632008" y="530577"/>
                  <a:pt x="1700738" y="565234"/>
                </a:cubicBezTo>
                <a:cubicBezTo>
                  <a:pt x="1724423" y="577178"/>
                  <a:pt x="1749784" y="585647"/>
                  <a:pt x="1774053" y="589718"/>
                </a:cubicBezTo>
                <a:cubicBezTo>
                  <a:pt x="1802524" y="594493"/>
                  <a:pt x="1977784" y="594703"/>
                  <a:pt x="2006800" y="589997"/>
                </a:cubicBezTo>
                <a:close/>
                <a:moveTo>
                  <a:pt x="1791006" y="554840"/>
                </a:moveTo>
                <a:cubicBezTo>
                  <a:pt x="1697553" y="542064"/>
                  <a:pt x="1623180" y="475079"/>
                  <a:pt x="1600444" y="383209"/>
                </a:cubicBezTo>
                <a:cubicBezTo>
                  <a:pt x="1595003" y="361223"/>
                  <a:pt x="1595006" y="306145"/>
                  <a:pt x="1600449" y="284148"/>
                </a:cubicBezTo>
                <a:cubicBezTo>
                  <a:pt x="1618421" y="211522"/>
                  <a:pt x="1668603" y="153523"/>
                  <a:pt x="1736512" y="126890"/>
                </a:cubicBezTo>
                <a:cubicBezTo>
                  <a:pt x="1773073" y="112550"/>
                  <a:pt x="1776588" y="112221"/>
                  <a:pt x="1893039" y="112221"/>
                </a:cubicBezTo>
                <a:cubicBezTo>
                  <a:pt x="1987284" y="112221"/>
                  <a:pt x="2001561" y="112696"/>
                  <a:pt x="2015602" y="116301"/>
                </a:cubicBezTo>
                <a:cubicBezTo>
                  <a:pt x="2057627" y="127092"/>
                  <a:pt x="2090529" y="145471"/>
                  <a:pt x="2120386" y="174835"/>
                </a:cubicBezTo>
                <a:cubicBezTo>
                  <a:pt x="2132058" y="186314"/>
                  <a:pt x="2144987" y="200719"/>
                  <a:pt x="2149118" y="206845"/>
                </a:cubicBezTo>
                <a:cubicBezTo>
                  <a:pt x="2162174" y="226206"/>
                  <a:pt x="2174482" y="253304"/>
                  <a:pt x="2181018" y="277073"/>
                </a:cubicBezTo>
                <a:cubicBezTo>
                  <a:pt x="2186588" y="297332"/>
                  <a:pt x="2187327" y="304059"/>
                  <a:pt x="2187240" y="333689"/>
                </a:cubicBezTo>
                <a:cubicBezTo>
                  <a:pt x="2187148" y="362402"/>
                  <a:pt x="2186256" y="370626"/>
                  <a:pt x="2181087" y="389968"/>
                </a:cubicBezTo>
                <a:cubicBezTo>
                  <a:pt x="2174859" y="413277"/>
                  <a:pt x="2162318" y="440959"/>
                  <a:pt x="2149118" y="460534"/>
                </a:cubicBezTo>
                <a:cubicBezTo>
                  <a:pt x="2144987" y="466660"/>
                  <a:pt x="2132058" y="481065"/>
                  <a:pt x="2120386" y="492544"/>
                </a:cubicBezTo>
                <a:cubicBezTo>
                  <a:pt x="2090905" y="521538"/>
                  <a:pt x="2058183" y="539959"/>
                  <a:pt x="2016802" y="550855"/>
                </a:cubicBezTo>
                <a:cubicBezTo>
                  <a:pt x="2004218" y="554168"/>
                  <a:pt x="1986906" y="554822"/>
                  <a:pt x="1899996" y="555268"/>
                </a:cubicBezTo>
                <a:cubicBezTo>
                  <a:pt x="1843878" y="555556"/>
                  <a:pt x="1794833" y="555360"/>
                  <a:pt x="1791006" y="554840"/>
                </a:cubicBezTo>
                <a:close/>
                <a:moveTo>
                  <a:pt x="1997391" y="478631"/>
                </a:moveTo>
                <a:cubicBezTo>
                  <a:pt x="2064147" y="464663"/>
                  <a:pt x="2114416" y="402402"/>
                  <a:pt x="2114416" y="333689"/>
                </a:cubicBezTo>
                <a:cubicBezTo>
                  <a:pt x="2114416" y="264977"/>
                  <a:pt x="2064147" y="202716"/>
                  <a:pt x="1997391" y="188748"/>
                </a:cubicBezTo>
                <a:cubicBezTo>
                  <a:pt x="1973954" y="183844"/>
                  <a:pt x="1809805" y="183844"/>
                  <a:pt x="1786369" y="188748"/>
                </a:cubicBezTo>
                <a:cubicBezTo>
                  <a:pt x="1719612" y="202716"/>
                  <a:pt x="1669343" y="264977"/>
                  <a:pt x="1669343" y="333689"/>
                </a:cubicBezTo>
                <a:cubicBezTo>
                  <a:pt x="1669343" y="388664"/>
                  <a:pt x="1701905" y="441575"/>
                  <a:pt x="1750503" y="465571"/>
                </a:cubicBezTo>
                <a:cubicBezTo>
                  <a:pt x="1781668" y="480959"/>
                  <a:pt x="1788215" y="481720"/>
                  <a:pt x="1890720" y="481884"/>
                </a:cubicBezTo>
                <a:cubicBezTo>
                  <a:pt x="1961648" y="481999"/>
                  <a:pt x="1984660" y="481295"/>
                  <a:pt x="1997391" y="478631"/>
                </a:cubicBezTo>
                <a:close/>
                <a:moveTo>
                  <a:pt x="1791639" y="441398"/>
                </a:moveTo>
                <a:cubicBezTo>
                  <a:pt x="1748477" y="430934"/>
                  <a:pt x="1714931" y="394354"/>
                  <a:pt x="1708116" y="350319"/>
                </a:cubicBezTo>
                <a:cubicBezTo>
                  <a:pt x="1699331" y="293559"/>
                  <a:pt x="1736298" y="239171"/>
                  <a:pt x="1792701" y="225872"/>
                </a:cubicBezTo>
                <a:cubicBezTo>
                  <a:pt x="1804104" y="223183"/>
                  <a:pt x="1825294" y="222437"/>
                  <a:pt x="1890983" y="222410"/>
                </a:cubicBezTo>
                <a:cubicBezTo>
                  <a:pt x="1938409" y="222390"/>
                  <a:pt x="1980141" y="223403"/>
                  <a:pt x="1987208" y="224742"/>
                </a:cubicBezTo>
                <a:cubicBezTo>
                  <a:pt x="2019500" y="230867"/>
                  <a:pt x="2050359" y="254338"/>
                  <a:pt x="2064709" y="283690"/>
                </a:cubicBezTo>
                <a:cubicBezTo>
                  <a:pt x="2085930" y="327092"/>
                  <a:pt x="2079006" y="374259"/>
                  <a:pt x="2046215" y="409679"/>
                </a:cubicBezTo>
                <a:cubicBezTo>
                  <a:pt x="2031137" y="425965"/>
                  <a:pt x="2008205" y="438796"/>
                  <a:pt x="1987219" y="442687"/>
                </a:cubicBezTo>
                <a:cubicBezTo>
                  <a:pt x="1967339" y="446374"/>
                  <a:pt x="1807827" y="445322"/>
                  <a:pt x="1791639" y="441397"/>
                </a:cubicBezTo>
                <a:close/>
                <a:moveTo>
                  <a:pt x="1986066" y="364853"/>
                </a:moveTo>
                <a:cubicBezTo>
                  <a:pt x="1998233" y="355764"/>
                  <a:pt x="2002029" y="348354"/>
                  <a:pt x="2002029" y="333689"/>
                </a:cubicBezTo>
                <a:cubicBezTo>
                  <a:pt x="2002029" y="319025"/>
                  <a:pt x="1998233" y="311615"/>
                  <a:pt x="1986066" y="302526"/>
                </a:cubicBezTo>
                <a:cubicBezTo>
                  <a:pt x="1979927" y="297940"/>
                  <a:pt x="1976285" y="297715"/>
                  <a:pt x="1896931" y="297027"/>
                </a:cubicBezTo>
                <a:cubicBezTo>
                  <a:pt x="1842798" y="296558"/>
                  <a:pt x="1811264" y="297165"/>
                  <a:pt x="1805715" y="298796"/>
                </a:cubicBezTo>
                <a:cubicBezTo>
                  <a:pt x="1782138" y="305705"/>
                  <a:pt x="1773053" y="337876"/>
                  <a:pt x="1789244" y="357120"/>
                </a:cubicBezTo>
                <a:cubicBezTo>
                  <a:pt x="1800631" y="370653"/>
                  <a:pt x="1801423" y="370751"/>
                  <a:pt x="1894611" y="370168"/>
                </a:cubicBezTo>
                <a:cubicBezTo>
                  <a:pt x="1976463" y="369655"/>
                  <a:pt x="1979906" y="369454"/>
                  <a:pt x="1986066" y="364854"/>
                </a:cubicBezTo>
                <a:close/>
                <a:moveTo>
                  <a:pt x="401801" y="470360"/>
                </a:moveTo>
                <a:cubicBezTo>
                  <a:pt x="367368" y="367515"/>
                  <a:pt x="366752" y="364328"/>
                  <a:pt x="378364" y="349104"/>
                </a:cubicBezTo>
                <a:cubicBezTo>
                  <a:pt x="389135" y="334982"/>
                  <a:pt x="394868" y="333689"/>
                  <a:pt x="446767" y="333689"/>
                </a:cubicBezTo>
                <a:lnTo>
                  <a:pt x="493182" y="333689"/>
                </a:lnTo>
                <a:lnTo>
                  <a:pt x="421042" y="203823"/>
                </a:lnTo>
                <a:lnTo>
                  <a:pt x="348903" y="73957"/>
                </a:lnTo>
                <a:lnTo>
                  <a:pt x="262389" y="73957"/>
                </a:lnTo>
                <a:cubicBezTo>
                  <a:pt x="214806" y="73957"/>
                  <a:pt x="175875" y="74358"/>
                  <a:pt x="175875" y="74850"/>
                </a:cubicBezTo>
                <a:cubicBezTo>
                  <a:pt x="175875" y="75342"/>
                  <a:pt x="202730" y="122563"/>
                  <a:pt x="235554" y="179787"/>
                </a:cubicBezTo>
                <a:cubicBezTo>
                  <a:pt x="293910" y="281527"/>
                  <a:pt x="295233" y="284117"/>
                  <a:pt x="295266" y="296766"/>
                </a:cubicBezTo>
                <a:cubicBezTo>
                  <a:pt x="295294" y="307270"/>
                  <a:pt x="294126" y="311241"/>
                  <a:pt x="289054" y="317891"/>
                </a:cubicBezTo>
                <a:cubicBezTo>
                  <a:pt x="278597" y="331600"/>
                  <a:pt x="271250" y="333691"/>
                  <a:pt x="233507" y="333691"/>
                </a:cubicBezTo>
                <a:lnTo>
                  <a:pt x="200241" y="333691"/>
                </a:lnTo>
                <a:lnTo>
                  <a:pt x="316078" y="449550"/>
                </a:lnTo>
                <a:cubicBezTo>
                  <a:pt x="379788" y="513273"/>
                  <a:pt x="432203" y="565122"/>
                  <a:pt x="432555" y="564770"/>
                </a:cubicBezTo>
                <a:cubicBezTo>
                  <a:pt x="432907" y="564416"/>
                  <a:pt x="419068" y="521934"/>
                  <a:pt x="401801" y="470361"/>
                </a:cubicBezTo>
                <a:close/>
                <a:moveTo>
                  <a:pt x="2156887" y="984847"/>
                </a:moveTo>
                <a:lnTo>
                  <a:pt x="2114681" y="942639"/>
                </a:lnTo>
                <a:lnTo>
                  <a:pt x="2085993" y="970768"/>
                </a:lnTo>
                <a:cubicBezTo>
                  <a:pt x="2055348" y="1000817"/>
                  <a:pt x="2049806" y="1003875"/>
                  <a:pt x="2032045" y="1000543"/>
                </a:cubicBezTo>
                <a:cubicBezTo>
                  <a:pt x="2014328" y="997219"/>
                  <a:pt x="2010409" y="990133"/>
                  <a:pt x="1969378" y="887238"/>
                </a:cubicBezTo>
                <a:cubicBezTo>
                  <a:pt x="1932755" y="795400"/>
                  <a:pt x="1931793" y="792557"/>
                  <a:pt x="1936691" y="790670"/>
                </a:cubicBezTo>
                <a:cubicBezTo>
                  <a:pt x="1939466" y="789601"/>
                  <a:pt x="1954989" y="783536"/>
                  <a:pt x="1971187" y="777193"/>
                </a:cubicBezTo>
                <a:lnTo>
                  <a:pt x="2000638" y="765662"/>
                </a:lnTo>
                <a:lnTo>
                  <a:pt x="2026633" y="830860"/>
                </a:lnTo>
                <a:cubicBezTo>
                  <a:pt x="2040929" y="866718"/>
                  <a:pt x="2052971" y="896482"/>
                  <a:pt x="2053392" y="897000"/>
                </a:cubicBezTo>
                <a:cubicBezTo>
                  <a:pt x="2053812" y="897520"/>
                  <a:pt x="2063963" y="888457"/>
                  <a:pt x="2075947" y="876863"/>
                </a:cubicBezTo>
                <a:cubicBezTo>
                  <a:pt x="2099322" y="854250"/>
                  <a:pt x="2105993" y="851057"/>
                  <a:pt x="2123192" y="854257"/>
                </a:cubicBezTo>
                <a:cubicBezTo>
                  <a:pt x="2130647" y="855644"/>
                  <a:pt x="2140419" y="864368"/>
                  <a:pt x="2191657" y="915390"/>
                </a:cubicBezTo>
                <a:lnTo>
                  <a:pt x="2251425" y="974905"/>
                </a:lnTo>
                <a:lnTo>
                  <a:pt x="2225259" y="1000980"/>
                </a:lnTo>
                <a:lnTo>
                  <a:pt x="2199093" y="1027055"/>
                </a:lnTo>
                <a:close/>
                <a:moveTo>
                  <a:pt x="2137686" y="812990"/>
                </a:moveTo>
                <a:cubicBezTo>
                  <a:pt x="2125271" y="806497"/>
                  <a:pt x="2021739" y="736374"/>
                  <a:pt x="2021739" y="734459"/>
                </a:cubicBezTo>
                <a:cubicBezTo>
                  <a:pt x="2021739" y="732909"/>
                  <a:pt x="2056196" y="679627"/>
                  <a:pt x="2060325" y="674792"/>
                </a:cubicBezTo>
                <a:cubicBezTo>
                  <a:pt x="2060775" y="674265"/>
                  <a:pt x="2082776" y="688254"/>
                  <a:pt x="2109218" y="705878"/>
                </a:cubicBezTo>
                <a:lnTo>
                  <a:pt x="2157295" y="737920"/>
                </a:lnTo>
                <a:lnTo>
                  <a:pt x="2201405" y="723318"/>
                </a:lnTo>
                <a:cubicBezTo>
                  <a:pt x="2225666" y="715286"/>
                  <a:pt x="2246706" y="708274"/>
                  <a:pt x="2248162" y="707734"/>
                </a:cubicBezTo>
                <a:cubicBezTo>
                  <a:pt x="2249789" y="707131"/>
                  <a:pt x="2255316" y="720248"/>
                  <a:pt x="2262521" y="741814"/>
                </a:cubicBezTo>
                <a:cubicBezTo>
                  <a:pt x="2270663" y="766183"/>
                  <a:pt x="2273391" y="777192"/>
                  <a:pt x="2271470" y="777914"/>
                </a:cubicBezTo>
                <a:cubicBezTo>
                  <a:pt x="2244325" y="788112"/>
                  <a:pt x="2155680" y="816047"/>
                  <a:pt x="2150494" y="816036"/>
                </a:cubicBezTo>
                <a:cubicBezTo>
                  <a:pt x="2146638" y="816028"/>
                  <a:pt x="2140874" y="814658"/>
                  <a:pt x="2137686" y="81299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412CB51-228B-BFF1-177A-E4476E39D13C}"/>
              </a:ext>
            </a:extLst>
          </p:cNvPr>
          <p:cNvSpPr txBox="1"/>
          <p:nvPr/>
        </p:nvSpPr>
        <p:spPr>
          <a:xfrm>
            <a:off x="6101249" y="4513663"/>
            <a:ext cx="132727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HEADACHE</a:t>
            </a:r>
          </a:p>
        </p:txBody>
      </p:sp>
      <p:sp>
        <p:nvSpPr>
          <p:cNvPr id="102" name="Graphic 100">
            <a:extLst>
              <a:ext uri="{FF2B5EF4-FFF2-40B4-BE49-F238E27FC236}">
                <a16:creationId xmlns:a16="http://schemas.microsoft.com/office/drawing/2014/main" id="{7CF2CBB4-DE4F-0CD1-F6D0-335E2384AF24}"/>
              </a:ext>
            </a:extLst>
          </p:cNvPr>
          <p:cNvSpPr/>
          <p:nvPr/>
        </p:nvSpPr>
        <p:spPr>
          <a:xfrm>
            <a:off x="10081665" y="2360626"/>
            <a:ext cx="268224" cy="208922"/>
          </a:xfrm>
          <a:custGeom>
            <a:avLst/>
            <a:gdLst>
              <a:gd name="connsiteX0" fmla="*/ 1773073 w 3105053"/>
              <a:gd name="connsiteY0" fmla="*/ 2411625 h 2418553"/>
              <a:gd name="connsiteX1" fmla="*/ 1735721 w 3105053"/>
              <a:gd name="connsiteY1" fmla="*/ 2326985 h 2418553"/>
              <a:gd name="connsiteX2" fmla="*/ 1785166 w 3105053"/>
              <a:gd name="connsiteY2" fmla="*/ 2277538 h 2418553"/>
              <a:gd name="connsiteX3" fmla="*/ 1876838 w 3105053"/>
              <a:gd name="connsiteY3" fmla="*/ 2347640 h 2418553"/>
              <a:gd name="connsiteX4" fmla="*/ 1773073 w 3105053"/>
              <a:gd name="connsiteY4" fmla="*/ 2411625 h 2418553"/>
              <a:gd name="connsiteX5" fmla="*/ 454043 w 3105053"/>
              <a:gd name="connsiteY5" fmla="*/ 2377382 h 2418553"/>
              <a:gd name="connsiteX6" fmla="*/ 411563 w 3105053"/>
              <a:gd name="connsiteY6" fmla="*/ 2279144 h 2418553"/>
              <a:gd name="connsiteX7" fmla="*/ 548592 w 3105053"/>
              <a:gd name="connsiteY7" fmla="*/ 2317250 h 2418553"/>
              <a:gd name="connsiteX8" fmla="*/ 454043 w 3105053"/>
              <a:gd name="connsiteY8" fmla="*/ 2377382 h 2418553"/>
              <a:gd name="connsiteX9" fmla="*/ 2942047 w 3105053"/>
              <a:gd name="connsiteY9" fmla="*/ 2379285 h 2418553"/>
              <a:gd name="connsiteX10" fmla="*/ 2887701 w 3105053"/>
              <a:gd name="connsiteY10" fmla="*/ 2296826 h 2418553"/>
              <a:gd name="connsiteX11" fmla="*/ 2926386 w 3105053"/>
              <a:gd name="connsiteY11" fmla="*/ 2244245 h 2418553"/>
              <a:gd name="connsiteX12" fmla="*/ 2987462 w 3105053"/>
              <a:gd name="connsiteY12" fmla="*/ 2242351 h 2418553"/>
              <a:gd name="connsiteX13" fmla="*/ 3027379 w 3105053"/>
              <a:gd name="connsiteY13" fmla="*/ 2284025 h 2418553"/>
              <a:gd name="connsiteX14" fmla="*/ 3018625 w 3105053"/>
              <a:gd name="connsiteY14" fmla="*/ 2349646 h 2418553"/>
              <a:gd name="connsiteX15" fmla="*/ 2942047 w 3105053"/>
              <a:gd name="connsiteY15" fmla="*/ 2379285 h 2418553"/>
              <a:gd name="connsiteX16" fmla="*/ 1039501 w 3105053"/>
              <a:gd name="connsiteY16" fmla="*/ 2341224 h 2418553"/>
              <a:gd name="connsiteX17" fmla="*/ 998231 w 3105053"/>
              <a:gd name="connsiteY17" fmla="*/ 2258110 h 2418553"/>
              <a:gd name="connsiteX18" fmla="*/ 1119446 w 3105053"/>
              <a:gd name="connsiteY18" fmla="*/ 2224603 h 2418553"/>
              <a:gd name="connsiteX19" fmla="*/ 1068200 w 3105053"/>
              <a:gd name="connsiteY19" fmla="*/ 2346175 h 2418553"/>
              <a:gd name="connsiteX20" fmla="*/ 1039501 w 3105053"/>
              <a:gd name="connsiteY20" fmla="*/ 2341224 h 2418553"/>
              <a:gd name="connsiteX21" fmla="*/ 2309415 w 3105053"/>
              <a:gd name="connsiteY21" fmla="*/ 2338325 h 2418553"/>
              <a:gd name="connsiteX22" fmla="*/ 2284258 w 3105053"/>
              <a:gd name="connsiteY22" fmla="*/ 2316340 h 2418553"/>
              <a:gd name="connsiteX23" fmla="*/ 2271776 w 3105053"/>
              <a:gd name="connsiteY23" fmla="*/ 2279870 h 2418553"/>
              <a:gd name="connsiteX24" fmla="*/ 2300425 w 3105053"/>
              <a:gd name="connsiteY24" fmla="*/ 2216226 h 2418553"/>
              <a:gd name="connsiteX25" fmla="*/ 2392783 w 3105053"/>
              <a:gd name="connsiteY25" fmla="*/ 2224710 h 2418553"/>
              <a:gd name="connsiteX26" fmla="*/ 2383727 w 3105053"/>
              <a:gd name="connsiteY26" fmla="*/ 2333490 h 2418553"/>
              <a:gd name="connsiteX27" fmla="*/ 2309415 w 3105053"/>
              <a:gd name="connsiteY27" fmla="*/ 2338325 h 2418553"/>
              <a:gd name="connsiteX28" fmla="*/ 138185 w 3105053"/>
              <a:gd name="connsiteY28" fmla="*/ 2263319 h 2418553"/>
              <a:gd name="connsiteX29" fmla="*/ 100636 w 3105053"/>
              <a:gd name="connsiteY29" fmla="*/ 2179341 h 2418553"/>
              <a:gd name="connsiteX30" fmla="*/ 176843 w 3105053"/>
              <a:gd name="connsiteY30" fmla="*/ 2126656 h 2418553"/>
              <a:gd name="connsiteX31" fmla="*/ 222539 w 3105053"/>
              <a:gd name="connsiteY31" fmla="*/ 2248100 h 2418553"/>
              <a:gd name="connsiteX32" fmla="*/ 138185 w 3105053"/>
              <a:gd name="connsiteY32" fmla="*/ 2263319 h 2418553"/>
              <a:gd name="connsiteX33" fmla="*/ 1437581 w 3105053"/>
              <a:gd name="connsiteY33" fmla="*/ 2192806 h 2418553"/>
              <a:gd name="connsiteX34" fmla="*/ 1396821 w 3105053"/>
              <a:gd name="connsiteY34" fmla="*/ 2158273 h 2418553"/>
              <a:gd name="connsiteX35" fmla="*/ 1460883 w 3105053"/>
              <a:gd name="connsiteY35" fmla="*/ 2053324 h 2418553"/>
              <a:gd name="connsiteX36" fmla="*/ 1533223 w 3105053"/>
              <a:gd name="connsiteY36" fmla="*/ 2124842 h 2418553"/>
              <a:gd name="connsiteX37" fmla="*/ 1437581 w 3105053"/>
              <a:gd name="connsiteY37" fmla="*/ 2192806 h 2418553"/>
              <a:gd name="connsiteX38" fmla="*/ 2685548 w 3105053"/>
              <a:gd name="connsiteY38" fmla="*/ 2164740 h 2418553"/>
              <a:gd name="connsiteX39" fmla="*/ 2636487 w 3105053"/>
              <a:gd name="connsiteY39" fmla="*/ 2078175 h 2418553"/>
              <a:gd name="connsiteX40" fmla="*/ 2777473 w 3105053"/>
              <a:gd name="connsiteY40" fmla="*/ 2094480 h 2418553"/>
              <a:gd name="connsiteX41" fmla="*/ 2685548 w 3105053"/>
              <a:gd name="connsiteY41" fmla="*/ 2164740 h 2418553"/>
              <a:gd name="connsiteX42" fmla="*/ 2078975 w 3105053"/>
              <a:gd name="connsiteY42" fmla="*/ 2091882 h 2418553"/>
              <a:gd name="connsiteX43" fmla="*/ 2028752 w 3105053"/>
              <a:gd name="connsiteY43" fmla="*/ 2023128 h 2418553"/>
              <a:gd name="connsiteX44" fmla="*/ 2050928 w 3105053"/>
              <a:gd name="connsiteY44" fmla="*/ 1971255 h 2418553"/>
              <a:gd name="connsiteX45" fmla="*/ 2101472 w 3105053"/>
              <a:gd name="connsiteY45" fmla="*/ 1952043 h 2418553"/>
              <a:gd name="connsiteX46" fmla="*/ 2152443 w 3105053"/>
              <a:gd name="connsiteY46" fmla="*/ 2072637 h 2418553"/>
              <a:gd name="connsiteX47" fmla="*/ 2078975 w 3105053"/>
              <a:gd name="connsiteY47" fmla="*/ 2091882 h 2418553"/>
              <a:gd name="connsiteX48" fmla="*/ 834805 w 3105053"/>
              <a:gd name="connsiteY48" fmla="*/ 2084694 h 2418553"/>
              <a:gd name="connsiteX49" fmla="*/ 796273 w 3105053"/>
              <a:gd name="connsiteY49" fmla="*/ 2026422 h 2418553"/>
              <a:gd name="connsiteX50" fmla="*/ 804290 w 3105053"/>
              <a:gd name="connsiteY50" fmla="*/ 1989915 h 2418553"/>
              <a:gd name="connsiteX51" fmla="*/ 940034 w 3105053"/>
              <a:gd name="connsiteY51" fmla="*/ 2020769 h 2418553"/>
              <a:gd name="connsiteX52" fmla="*/ 834805 w 3105053"/>
              <a:gd name="connsiteY52" fmla="*/ 2084694 h 2418553"/>
              <a:gd name="connsiteX53" fmla="*/ 490204 w 3105053"/>
              <a:gd name="connsiteY53" fmla="*/ 1897531 h 2418553"/>
              <a:gd name="connsiteX54" fmla="*/ 291714 w 3105053"/>
              <a:gd name="connsiteY54" fmla="*/ 1822953 h 2418553"/>
              <a:gd name="connsiteX55" fmla="*/ 90815 w 3105053"/>
              <a:gd name="connsiteY55" fmla="*/ 1753848 h 2418553"/>
              <a:gd name="connsiteX56" fmla="*/ 31457 w 3105053"/>
              <a:gd name="connsiteY56" fmla="*/ 1740130 h 2418553"/>
              <a:gd name="connsiteX57" fmla="*/ 39032 w 3105053"/>
              <a:gd name="connsiteY57" fmla="*/ 1618481 h 2418553"/>
              <a:gd name="connsiteX58" fmla="*/ 138866 w 3105053"/>
              <a:gd name="connsiteY58" fmla="*/ 1612404 h 2418553"/>
              <a:gd name="connsiteX59" fmla="*/ 338471 w 3105053"/>
              <a:gd name="connsiteY59" fmla="*/ 1682981 h 2418553"/>
              <a:gd name="connsiteX60" fmla="*/ 565673 w 3105053"/>
              <a:gd name="connsiteY60" fmla="*/ 1754298 h 2418553"/>
              <a:gd name="connsiteX61" fmla="*/ 789330 w 3105053"/>
              <a:gd name="connsiteY61" fmla="*/ 1685176 h 2418553"/>
              <a:gd name="connsiteX62" fmla="*/ 866828 w 3105053"/>
              <a:gd name="connsiteY62" fmla="*/ 1644422 h 2418553"/>
              <a:gd name="connsiteX63" fmla="*/ 1247253 w 3105053"/>
              <a:gd name="connsiteY63" fmla="*/ 1642909 h 2418553"/>
              <a:gd name="connsiteX64" fmla="*/ 1337853 w 3105053"/>
              <a:gd name="connsiteY64" fmla="*/ 1689738 h 2418553"/>
              <a:gd name="connsiteX65" fmla="*/ 1551308 w 3105053"/>
              <a:gd name="connsiteY65" fmla="*/ 1754656 h 2418553"/>
              <a:gd name="connsiteX66" fmla="*/ 1755849 w 3105053"/>
              <a:gd name="connsiteY66" fmla="*/ 1696743 h 2418553"/>
              <a:gd name="connsiteX67" fmla="*/ 2050454 w 3105053"/>
              <a:gd name="connsiteY67" fmla="*/ 1610535 h 2418553"/>
              <a:gd name="connsiteX68" fmla="*/ 2318113 w 3105053"/>
              <a:gd name="connsiteY68" fmla="*/ 1686129 h 2418553"/>
              <a:gd name="connsiteX69" fmla="*/ 2398012 w 3105053"/>
              <a:gd name="connsiteY69" fmla="*/ 1729405 h 2418553"/>
              <a:gd name="connsiteX70" fmla="*/ 2655702 w 3105053"/>
              <a:gd name="connsiteY70" fmla="*/ 1739601 h 2418553"/>
              <a:gd name="connsiteX71" fmla="*/ 2724436 w 3105053"/>
              <a:gd name="connsiteY71" fmla="*/ 1706840 h 2418553"/>
              <a:gd name="connsiteX72" fmla="*/ 2999671 w 3105053"/>
              <a:gd name="connsiteY72" fmla="*/ 1609697 h 2418553"/>
              <a:gd name="connsiteX73" fmla="*/ 3079988 w 3105053"/>
              <a:gd name="connsiteY73" fmla="*/ 1627416 h 2418553"/>
              <a:gd name="connsiteX74" fmla="*/ 3071457 w 3105053"/>
              <a:gd name="connsiteY74" fmla="*/ 1742287 h 2418553"/>
              <a:gd name="connsiteX75" fmla="*/ 3016876 w 3105053"/>
              <a:gd name="connsiteY75" fmla="*/ 1753668 h 2418553"/>
              <a:gd name="connsiteX76" fmla="*/ 2818667 w 3105053"/>
              <a:gd name="connsiteY76" fmla="*/ 1820209 h 2418553"/>
              <a:gd name="connsiteX77" fmla="*/ 2560452 w 3105053"/>
              <a:gd name="connsiteY77" fmla="*/ 1900242 h 2418553"/>
              <a:gd name="connsiteX78" fmla="*/ 2380790 w 3105053"/>
              <a:gd name="connsiteY78" fmla="*/ 1877879 h 2418553"/>
              <a:gd name="connsiteX79" fmla="*/ 2255934 w 3105053"/>
              <a:gd name="connsiteY79" fmla="*/ 1817609 h 2418553"/>
              <a:gd name="connsiteX80" fmla="*/ 2043221 w 3105053"/>
              <a:gd name="connsiteY80" fmla="*/ 1755498 h 2418553"/>
              <a:gd name="connsiteX81" fmla="*/ 1822321 w 3105053"/>
              <a:gd name="connsiteY81" fmla="*/ 1825736 h 2418553"/>
              <a:gd name="connsiteX82" fmla="*/ 1529606 w 3105053"/>
              <a:gd name="connsiteY82" fmla="*/ 1900105 h 2418553"/>
              <a:gd name="connsiteX83" fmla="*/ 1389035 w 3105053"/>
              <a:gd name="connsiteY83" fmla="*/ 1876440 h 2418553"/>
              <a:gd name="connsiteX84" fmla="*/ 1267401 w 3105053"/>
              <a:gd name="connsiteY84" fmla="*/ 1816765 h 2418553"/>
              <a:gd name="connsiteX85" fmla="*/ 1059395 w 3105053"/>
              <a:gd name="connsiteY85" fmla="*/ 1755480 h 2418553"/>
              <a:gd name="connsiteX86" fmla="*/ 851389 w 3105053"/>
              <a:gd name="connsiteY86" fmla="*/ 1816765 h 2418553"/>
              <a:gd name="connsiteX87" fmla="*/ 671701 w 3105053"/>
              <a:gd name="connsiteY87" fmla="*/ 1892534 h 2418553"/>
              <a:gd name="connsiteX88" fmla="*/ 490204 w 3105053"/>
              <a:gd name="connsiteY88" fmla="*/ 1897531 h 2418553"/>
              <a:gd name="connsiteX89" fmla="*/ 1584386 w 3105053"/>
              <a:gd name="connsiteY89" fmla="*/ 1557516 h 2418553"/>
              <a:gd name="connsiteX90" fmla="*/ 1540529 w 3105053"/>
              <a:gd name="connsiteY90" fmla="*/ 1470690 h 2418553"/>
              <a:gd name="connsiteX91" fmla="*/ 1589848 w 3105053"/>
              <a:gd name="connsiteY91" fmla="*/ 1420262 h 2418553"/>
              <a:gd name="connsiteX92" fmla="*/ 1674188 w 3105053"/>
              <a:gd name="connsiteY92" fmla="*/ 1456295 h 2418553"/>
              <a:gd name="connsiteX93" fmla="*/ 1677681 w 3105053"/>
              <a:gd name="connsiteY93" fmla="*/ 1516840 h 2418553"/>
              <a:gd name="connsiteX94" fmla="*/ 1639136 w 3105053"/>
              <a:gd name="connsiteY94" fmla="*/ 1556392 h 2418553"/>
              <a:gd name="connsiteX95" fmla="*/ 1584386 w 3105053"/>
              <a:gd name="connsiteY95" fmla="*/ 1557516 h 2418553"/>
              <a:gd name="connsiteX96" fmla="*/ 2240316 w 3105053"/>
              <a:gd name="connsiteY96" fmla="*/ 1525927 h 2418553"/>
              <a:gd name="connsiteX97" fmla="*/ 2227087 w 3105053"/>
              <a:gd name="connsiteY97" fmla="*/ 1400653 h 2418553"/>
              <a:gd name="connsiteX98" fmla="*/ 2322404 w 3105053"/>
              <a:gd name="connsiteY98" fmla="*/ 1411846 h 2418553"/>
              <a:gd name="connsiteX99" fmla="*/ 2339756 w 3105053"/>
              <a:gd name="connsiteY99" fmla="*/ 1461245 h 2418553"/>
              <a:gd name="connsiteX100" fmla="*/ 2240316 w 3105053"/>
              <a:gd name="connsiteY100" fmla="*/ 1525927 h 2418553"/>
              <a:gd name="connsiteX101" fmla="*/ 766443 w 3105053"/>
              <a:gd name="connsiteY101" fmla="*/ 1519651 h 2418553"/>
              <a:gd name="connsiteX102" fmla="*/ 751971 w 3105053"/>
              <a:gd name="connsiteY102" fmla="*/ 1395395 h 2418553"/>
              <a:gd name="connsiteX103" fmla="*/ 844704 w 3105053"/>
              <a:gd name="connsiteY103" fmla="*/ 1403607 h 2418553"/>
              <a:gd name="connsiteX104" fmla="*/ 835741 w 3105053"/>
              <a:gd name="connsiteY104" fmla="*/ 1512322 h 2418553"/>
              <a:gd name="connsiteX105" fmla="*/ 766443 w 3105053"/>
              <a:gd name="connsiteY105" fmla="*/ 1519651 h 2418553"/>
              <a:gd name="connsiteX106" fmla="*/ 214824 w 3105053"/>
              <a:gd name="connsiteY106" fmla="*/ 1476742 h 2418553"/>
              <a:gd name="connsiteX107" fmla="*/ 193519 w 3105053"/>
              <a:gd name="connsiteY107" fmla="*/ 1461511 h 2418553"/>
              <a:gd name="connsiteX108" fmla="*/ 199418 w 3105053"/>
              <a:gd name="connsiteY108" fmla="*/ 1354107 h 2418553"/>
              <a:gd name="connsiteX109" fmla="*/ 294924 w 3105053"/>
              <a:gd name="connsiteY109" fmla="*/ 1360207 h 2418553"/>
              <a:gd name="connsiteX110" fmla="*/ 296674 w 3105053"/>
              <a:gd name="connsiteY110" fmla="*/ 1461394 h 2418553"/>
              <a:gd name="connsiteX111" fmla="*/ 214824 w 3105053"/>
              <a:gd name="connsiteY111" fmla="*/ 1476742 h 2418553"/>
              <a:gd name="connsiteX112" fmla="*/ 2842244 w 3105053"/>
              <a:gd name="connsiteY112" fmla="*/ 1473388 h 2418553"/>
              <a:gd name="connsiteX113" fmla="*/ 2815839 w 3105053"/>
              <a:gd name="connsiteY113" fmla="*/ 1448074 h 2418553"/>
              <a:gd name="connsiteX114" fmla="*/ 2896508 w 3105053"/>
              <a:gd name="connsiteY114" fmla="*/ 1340650 h 2418553"/>
              <a:gd name="connsiteX115" fmla="*/ 2946901 w 3105053"/>
              <a:gd name="connsiteY115" fmla="*/ 1392415 h 2418553"/>
              <a:gd name="connsiteX116" fmla="*/ 2842244 w 3105053"/>
              <a:gd name="connsiteY116" fmla="*/ 1473388 h 2418553"/>
              <a:gd name="connsiteX117" fmla="*/ 1200458 w 3105053"/>
              <a:gd name="connsiteY117" fmla="*/ 1472423 h 2418553"/>
              <a:gd name="connsiteX118" fmla="*/ 1155886 w 3105053"/>
              <a:gd name="connsiteY118" fmla="*/ 1405846 h 2418553"/>
              <a:gd name="connsiteX119" fmla="*/ 1177529 w 3105053"/>
              <a:gd name="connsiteY119" fmla="*/ 1354493 h 2418553"/>
              <a:gd name="connsiteX120" fmla="*/ 1280706 w 3105053"/>
              <a:gd name="connsiteY120" fmla="*/ 1357463 h 2418553"/>
              <a:gd name="connsiteX121" fmla="*/ 1298117 w 3105053"/>
              <a:gd name="connsiteY121" fmla="*/ 1405846 h 2418553"/>
              <a:gd name="connsiteX122" fmla="*/ 1280706 w 3105053"/>
              <a:gd name="connsiteY122" fmla="*/ 1454230 h 2418553"/>
              <a:gd name="connsiteX123" fmla="*/ 1200458 w 3105053"/>
              <a:gd name="connsiteY123" fmla="*/ 1472423 h 2418553"/>
              <a:gd name="connsiteX124" fmla="*/ 1918434 w 3105053"/>
              <a:gd name="connsiteY124" fmla="*/ 1342164 h 2418553"/>
              <a:gd name="connsiteX125" fmla="*/ 1942142 w 3105053"/>
              <a:gd name="connsiteY125" fmla="*/ 1204560 h 2418553"/>
              <a:gd name="connsiteX126" fmla="*/ 1981607 w 3105053"/>
              <a:gd name="connsiteY126" fmla="*/ 1213012 h 2418553"/>
              <a:gd name="connsiteX127" fmla="*/ 2011821 w 3105053"/>
              <a:gd name="connsiteY127" fmla="*/ 1310478 h 2418553"/>
              <a:gd name="connsiteX128" fmla="*/ 1951817 w 3105053"/>
              <a:gd name="connsiteY128" fmla="*/ 1346959 h 2418553"/>
              <a:gd name="connsiteX129" fmla="*/ 1918434 w 3105053"/>
              <a:gd name="connsiteY129" fmla="*/ 1342164 h 2418553"/>
              <a:gd name="connsiteX130" fmla="*/ 2515240 w 3105053"/>
              <a:gd name="connsiteY130" fmla="*/ 1310022 h 2418553"/>
              <a:gd name="connsiteX131" fmla="*/ 2501743 w 3105053"/>
              <a:gd name="connsiteY131" fmla="*/ 1306638 h 2418553"/>
              <a:gd name="connsiteX132" fmla="*/ 2458688 w 3105053"/>
              <a:gd name="connsiteY132" fmla="*/ 1266616 h 2418553"/>
              <a:gd name="connsiteX133" fmla="*/ 2475901 w 3105053"/>
              <a:gd name="connsiteY133" fmla="*/ 1184523 h 2418553"/>
              <a:gd name="connsiteX134" fmla="*/ 2524282 w 3105053"/>
              <a:gd name="connsiteY134" fmla="*/ 1167112 h 2418553"/>
              <a:gd name="connsiteX135" fmla="*/ 2589765 w 3105053"/>
              <a:gd name="connsiteY135" fmla="*/ 1208709 h 2418553"/>
              <a:gd name="connsiteX136" fmla="*/ 2542024 w 3105053"/>
              <a:gd name="connsiteY136" fmla="*/ 1308281 h 2418553"/>
              <a:gd name="connsiteX137" fmla="*/ 2515240 w 3105053"/>
              <a:gd name="connsiteY137" fmla="*/ 1310022 h 2418553"/>
              <a:gd name="connsiteX138" fmla="*/ 498759 w 3105053"/>
              <a:gd name="connsiteY138" fmla="*/ 1271378 h 2418553"/>
              <a:gd name="connsiteX139" fmla="*/ 481992 w 3105053"/>
              <a:gd name="connsiteY139" fmla="*/ 1140079 h 2418553"/>
              <a:gd name="connsiteX140" fmla="*/ 519166 w 3105053"/>
              <a:gd name="connsiteY140" fmla="*/ 1130940 h 2418553"/>
              <a:gd name="connsiteX141" fmla="*/ 590443 w 3105053"/>
              <a:gd name="connsiteY141" fmla="*/ 1191843 h 2418553"/>
              <a:gd name="connsiteX142" fmla="*/ 537645 w 3105053"/>
              <a:gd name="connsiteY142" fmla="*/ 1271405 h 2418553"/>
              <a:gd name="connsiteX143" fmla="*/ 498759 w 3105053"/>
              <a:gd name="connsiteY143" fmla="*/ 1271381 h 2418553"/>
              <a:gd name="connsiteX144" fmla="*/ 1439181 w 3105053"/>
              <a:gd name="connsiteY144" fmla="*/ 1167022 h 2418553"/>
              <a:gd name="connsiteX145" fmla="*/ 1094860 w 3105053"/>
              <a:gd name="connsiteY145" fmla="*/ 1052708 h 2418553"/>
              <a:gd name="connsiteX146" fmla="*/ 1065327 w 3105053"/>
              <a:gd name="connsiteY146" fmla="*/ 1033278 h 2418553"/>
              <a:gd name="connsiteX147" fmla="*/ 565927 w 3105053"/>
              <a:gd name="connsiteY147" fmla="*/ 1033257 h 2418553"/>
              <a:gd name="connsiteX148" fmla="*/ 52864 w 3105053"/>
              <a:gd name="connsiteY148" fmla="*/ 1029443 h 2418553"/>
              <a:gd name="connsiteX149" fmla="*/ 26073 w 3105053"/>
              <a:gd name="connsiteY149" fmla="*/ 1014121 h 2418553"/>
              <a:gd name="connsiteX150" fmla="*/ 40159 w 3105053"/>
              <a:gd name="connsiteY150" fmla="*/ 895472 h 2418553"/>
              <a:gd name="connsiteX151" fmla="*/ 484533 w 3105053"/>
              <a:gd name="connsiteY151" fmla="*/ 888590 h 2418553"/>
              <a:gd name="connsiteX152" fmla="*/ 913673 w 3105053"/>
              <a:gd name="connsiteY152" fmla="*/ 883857 h 2418553"/>
              <a:gd name="connsiteX153" fmla="*/ 893016 w 3105053"/>
              <a:gd name="connsiteY153" fmla="*/ 850398 h 2418553"/>
              <a:gd name="connsiteX154" fmla="*/ 813535 w 3105053"/>
              <a:gd name="connsiteY154" fmla="*/ 683149 h 2418553"/>
              <a:gd name="connsiteX155" fmla="*/ 773654 w 3105053"/>
              <a:gd name="connsiteY155" fmla="*/ 447098 h 2418553"/>
              <a:gd name="connsiteX156" fmla="*/ 894296 w 3105053"/>
              <a:gd name="connsiteY156" fmla="*/ 382416 h 2418553"/>
              <a:gd name="connsiteX157" fmla="*/ 918331 w 3105053"/>
              <a:gd name="connsiteY157" fmla="*/ 440817 h 2418553"/>
              <a:gd name="connsiteX158" fmla="*/ 935105 w 3105053"/>
              <a:gd name="connsiteY158" fmla="*/ 577511 h 2418553"/>
              <a:gd name="connsiteX159" fmla="*/ 1024463 w 3105053"/>
              <a:gd name="connsiteY159" fmla="*/ 785500 h 2418553"/>
              <a:gd name="connsiteX160" fmla="*/ 1163496 w 3105053"/>
              <a:gd name="connsiteY160" fmla="*/ 924257 h 2418553"/>
              <a:gd name="connsiteX161" fmla="*/ 1648967 w 3105053"/>
              <a:gd name="connsiteY161" fmla="*/ 1016723 h 2418553"/>
              <a:gd name="connsiteX162" fmla="*/ 2297919 w 3105053"/>
              <a:gd name="connsiteY162" fmla="*/ 721584 h 2418553"/>
              <a:gd name="connsiteX163" fmla="*/ 2325347 w 3105053"/>
              <a:gd name="connsiteY163" fmla="*/ 689844 h 2418553"/>
              <a:gd name="connsiteX164" fmla="*/ 2299124 w 3105053"/>
              <a:gd name="connsiteY164" fmla="*/ 680994 h 2418553"/>
              <a:gd name="connsiteX165" fmla="*/ 2012476 w 3105053"/>
              <a:gd name="connsiteY165" fmla="*/ 531564 h 2418553"/>
              <a:gd name="connsiteX166" fmla="*/ 1866529 w 3105053"/>
              <a:gd name="connsiteY166" fmla="*/ 383992 h 2418553"/>
              <a:gd name="connsiteX167" fmla="*/ 1773754 w 3105053"/>
              <a:gd name="connsiteY167" fmla="*/ 280201 h 2418553"/>
              <a:gd name="connsiteX168" fmla="*/ 1463596 w 3105053"/>
              <a:gd name="connsiteY168" fmla="*/ 147118 h 2418553"/>
              <a:gd name="connsiteX169" fmla="*/ 1238437 w 3105053"/>
              <a:gd name="connsiteY169" fmla="*/ 176422 h 2418553"/>
              <a:gd name="connsiteX170" fmla="*/ 1119572 w 3105053"/>
              <a:gd name="connsiteY170" fmla="*/ 231679 h 2418553"/>
              <a:gd name="connsiteX171" fmla="*/ 1153437 w 3105053"/>
              <a:gd name="connsiteY171" fmla="*/ 256305 h 2418553"/>
              <a:gd name="connsiteX172" fmla="*/ 1345647 w 3105053"/>
              <a:gd name="connsiteY172" fmla="*/ 397502 h 2418553"/>
              <a:gd name="connsiteX173" fmla="*/ 1609319 w 3105053"/>
              <a:gd name="connsiteY173" fmla="*/ 581200 h 2418553"/>
              <a:gd name="connsiteX174" fmla="*/ 1752333 w 3105053"/>
              <a:gd name="connsiteY174" fmla="*/ 635155 h 2418553"/>
              <a:gd name="connsiteX175" fmla="*/ 1805976 w 3105053"/>
              <a:gd name="connsiteY175" fmla="*/ 653753 h 2418553"/>
              <a:gd name="connsiteX176" fmla="*/ 1819938 w 3105053"/>
              <a:gd name="connsiteY176" fmla="*/ 758821 h 2418553"/>
              <a:gd name="connsiteX177" fmla="*/ 1713731 w 3105053"/>
              <a:gd name="connsiteY177" fmla="*/ 775160 h 2418553"/>
              <a:gd name="connsiteX178" fmla="*/ 1547458 w 3105053"/>
              <a:gd name="connsiteY178" fmla="*/ 713229 h 2418553"/>
              <a:gd name="connsiteX179" fmla="*/ 1263823 w 3105053"/>
              <a:gd name="connsiteY179" fmla="*/ 518317 h 2418553"/>
              <a:gd name="connsiteX180" fmla="*/ 996097 w 3105053"/>
              <a:gd name="connsiteY180" fmla="*/ 335082 h 2418553"/>
              <a:gd name="connsiteX181" fmla="*/ 838745 w 3105053"/>
              <a:gd name="connsiteY181" fmla="*/ 284854 h 2418553"/>
              <a:gd name="connsiteX182" fmla="*/ 430644 w 3105053"/>
              <a:gd name="connsiteY182" fmla="*/ 396503 h 2418553"/>
              <a:gd name="connsiteX183" fmla="*/ 385096 w 3105053"/>
              <a:gd name="connsiteY183" fmla="*/ 411121 h 2418553"/>
              <a:gd name="connsiteX184" fmla="*/ 344230 w 3105053"/>
              <a:gd name="connsiteY184" fmla="*/ 280472 h 2418553"/>
              <a:gd name="connsiteX185" fmla="*/ 518652 w 3105053"/>
              <a:gd name="connsiteY185" fmla="*/ 195647 h 2418553"/>
              <a:gd name="connsiteX186" fmla="*/ 940587 w 3105053"/>
              <a:gd name="connsiteY186" fmla="*/ 156449 h 2418553"/>
              <a:gd name="connsiteX187" fmla="*/ 957418 w 3105053"/>
              <a:gd name="connsiteY187" fmla="*/ 161883 h 2418553"/>
              <a:gd name="connsiteX188" fmla="*/ 994842 w 3105053"/>
              <a:gd name="connsiteY188" fmla="*/ 136795 h 2418553"/>
              <a:gd name="connsiteX189" fmla="*/ 1636308 w 3105053"/>
              <a:gd name="connsiteY189" fmla="*/ 35301 h 2418553"/>
              <a:gd name="connsiteX190" fmla="*/ 1845773 w 3105053"/>
              <a:gd name="connsiteY190" fmla="*/ 150489 h 2418553"/>
              <a:gd name="connsiteX191" fmla="*/ 1961732 w 3105053"/>
              <a:gd name="connsiteY191" fmla="*/ 270050 h 2418553"/>
              <a:gd name="connsiteX192" fmla="*/ 2398853 w 3105053"/>
              <a:gd name="connsiteY192" fmla="*/ 551951 h 2418553"/>
              <a:gd name="connsiteX193" fmla="*/ 2445874 w 3105053"/>
              <a:gd name="connsiteY193" fmla="*/ 555888 h 2418553"/>
              <a:gd name="connsiteX194" fmla="*/ 2520166 w 3105053"/>
              <a:gd name="connsiteY194" fmla="*/ 643153 h 2418553"/>
              <a:gd name="connsiteX195" fmla="*/ 2472471 w 3105053"/>
              <a:gd name="connsiteY195" fmla="*/ 734859 h 2418553"/>
              <a:gd name="connsiteX196" fmla="*/ 1656201 w 3105053"/>
              <a:gd name="connsiteY196" fmla="*/ 1161650 h 2418553"/>
              <a:gd name="connsiteX197" fmla="*/ 1439181 w 3105053"/>
              <a:gd name="connsiteY197" fmla="*/ 1167023 h 2418553"/>
              <a:gd name="connsiteX198" fmla="*/ 2486800 w 3105053"/>
              <a:gd name="connsiteY198" fmla="*/ 1027977 h 2418553"/>
              <a:gd name="connsiteX199" fmla="*/ 2437554 w 3105053"/>
              <a:gd name="connsiteY199" fmla="*/ 958985 h 2418553"/>
              <a:gd name="connsiteX200" fmla="*/ 2467649 w 3105053"/>
              <a:gd name="connsiteY200" fmla="*/ 901458 h 2418553"/>
              <a:gd name="connsiteX201" fmla="*/ 2481547 w 3105053"/>
              <a:gd name="connsiteY201" fmla="*/ 890397 h 2418553"/>
              <a:gd name="connsiteX202" fmla="*/ 2766975 w 3105053"/>
              <a:gd name="connsiteY202" fmla="*/ 889429 h 2418553"/>
              <a:gd name="connsiteX203" fmla="*/ 3066642 w 3105053"/>
              <a:gd name="connsiteY203" fmla="*/ 895726 h 2418553"/>
              <a:gd name="connsiteX204" fmla="*/ 3086130 w 3105053"/>
              <a:gd name="connsiteY204" fmla="*/ 1008141 h 2418553"/>
              <a:gd name="connsiteX205" fmla="*/ 2768678 w 3105053"/>
              <a:gd name="connsiteY205" fmla="*/ 1033118 h 2418553"/>
              <a:gd name="connsiteX206" fmla="*/ 2486800 w 3105053"/>
              <a:gd name="connsiteY206" fmla="*/ 1027978 h 241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</a:cxnLst>
            <a:rect l="l" t="t" r="r" b="b"/>
            <a:pathLst>
              <a:path w="3105053" h="2418553">
                <a:moveTo>
                  <a:pt x="1773073" y="2411625"/>
                </a:moveTo>
                <a:cubicBezTo>
                  <a:pt x="1743011" y="2397976"/>
                  <a:pt x="1726001" y="2359430"/>
                  <a:pt x="1735721" y="2326985"/>
                </a:cubicBezTo>
                <a:cubicBezTo>
                  <a:pt x="1741552" y="2307524"/>
                  <a:pt x="1765707" y="2283368"/>
                  <a:pt x="1785166" y="2277538"/>
                </a:cubicBezTo>
                <a:cubicBezTo>
                  <a:pt x="1830520" y="2263948"/>
                  <a:pt x="1876838" y="2299368"/>
                  <a:pt x="1876838" y="2347640"/>
                </a:cubicBezTo>
                <a:cubicBezTo>
                  <a:pt x="1876838" y="2400015"/>
                  <a:pt x="1821991" y="2433835"/>
                  <a:pt x="1773073" y="2411625"/>
                </a:cubicBezTo>
                <a:close/>
                <a:moveTo>
                  <a:pt x="454043" y="2377382"/>
                </a:moveTo>
                <a:cubicBezTo>
                  <a:pt x="414298" y="2362670"/>
                  <a:pt x="394462" y="2316798"/>
                  <a:pt x="411563" y="2279144"/>
                </a:cubicBezTo>
                <a:cubicBezTo>
                  <a:pt x="445135" y="2205223"/>
                  <a:pt x="556383" y="2236159"/>
                  <a:pt x="548592" y="2317250"/>
                </a:cubicBezTo>
                <a:cubicBezTo>
                  <a:pt x="544325" y="2361664"/>
                  <a:pt x="495488" y="2392724"/>
                  <a:pt x="454043" y="2377382"/>
                </a:cubicBezTo>
                <a:close/>
                <a:moveTo>
                  <a:pt x="2942047" y="2379285"/>
                </a:moveTo>
                <a:cubicBezTo>
                  <a:pt x="2905853" y="2370031"/>
                  <a:pt x="2882123" y="2334026"/>
                  <a:pt x="2887701" y="2296826"/>
                </a:cubicBezTo>
                <a:cubicBezTo>
                  <a:pt x="2890584" y="2277601"/>
                  <a:pt x="2908228" y="2253619"/>
                  <a:pt x="2926386" y="2244245"/>
                </a:cubicBezTo>
                <a:cubicBezTo>
                  <a:pt x="2942381" y="2235987"/>
                  <a:pt x="2970256" y="2235123"/>
                  <a:pt x="2987462" y="2242351"/>
                </a:cubicBezTo>
                <a:cubicBezTo>
                  <a:pt x="3003824" y="2249225"/>
                  <a:pt x="3022240" y="2268451"/>
                  <a:pt x="3027379" y="2284025"/>
                </a:cubicBezTo>
                <a:cubicBezTo>
                  <a:pt x="3033758" y="2303352"/>
                  <a:pt x="3029843" y="2332692"/>
                  <a:pt x="3018625" y="2349646"/>
                </a:cubicBezTo>
                <a:cubicBezTo>
                  <a:pt x="3003236" y="2372901"/>
                  <a:pt x="2968963" y="2386167"/>
                  <a:pt x="2942047" y="2379285"/>
                </a:cubicBezTo>
                <a:close/>
                <a:moveTo>
                  <a:pt x="1039501" y="2341224"/>
                </a:moveTo>
                <a:cubicBezTo>
                  <a:pt x="1007729" y="2327142"/>
                  <a:pt x="989589" y="2290609"/>
                  <a:pt x="998231" y="2258110"/>
                </a:cubicBezTo>
                <a:cubicBezTo>
                  <a:pt x="1013134" y="2202073"/>
                  <a:pt x="1078865" y="2183903"/>
                  <a:pt x="1119446" y="2224603"/>
                </a:cubicBezTo>
                <a:cubicBezTo>
                  <a:pt x="1164773" y="2270062"/>
                  <a:pt x="1132474" y="2346685"/>
                  <a:pt x="1068200" y="2346175"/>
                </a:cubicBezTo>
                <a:cubicBezTo>
                  <a:pt x="1058383" y="2346106"/>
                  <a:pt x="1045469" y="2343868"/>
                  <a:pt x="1039501" y="2341224"/>
                </a:cubicBezTo>
                <a:close/>
                <a:moveTo>
                  <a:pt x="2309415" y="2338325"/>
                </a:moveTo>
                <a:cubicBezTo>
                  <a:pt x="2301646" y="2333768"/>
                  <a:pt x="2290326" y="2323875"/>
                  <a:pt x="2284258" y="2316340"/>
                </a:cubicBezTo>
                <a:cubicBezTo>
                  <a:pt x="2275178" y="2305065"/>
                  <a:pt x="2272970" y="2298613"/>
                  <a:pt x="2271776" y="2279870"/>
                </a:cubicBezTo>
                <a:cubicBezTo>
                  <a:pt x="2269978" y="2251626"/>
                  <a:pt x="2278890" y="2231827"/>
                  <a:pt x="2300425" y="2216226"/>
                </a:cubicBezTo>
                <a:cubicBezTo>
                  <a:pt x="2329886" y="2194884"/>
                  <a:pt x="2366303" y="2198229"/>
                  <a:pt x="2392783" y="2224710"/>
                </a:cubicBezTo>
                <a:cubicBezTo>
                  <a:pt x="2425443" y="2257372"/>
                  <a:pt x="2421317" y="2306934"/>
                  <a:pt x="2383727" y="2333490"/>
                </a:cubicBezTo>
                <a:cubicBezTo>
                  <a:pt x="2362758" y="2348303"/>
                  <a:pt x="2330053" y="2350431"/>
                  <a:pt x="2309415" y="2338325"/>
                </a:cubicBezTo>
                <a:close/>
                <a:moveTo>
                  <a:pt x="138185" y="2263319"/>
                </a:moveTo>
                <a:cubicBezTo>
                  <a:pt x="108422" y="2249805"/>
                  <a:pt x="91119" y="2211107"/>
                  <a:pt x="100636" y="2179341"/>
                </a:cubicBezTo>
                <a:cubicBezTo>
                  <a:pt x="110111" y="2147715"/>
                  <a:pt x="146465" y="2122581"/>
                  <a:pt x="176843" y="2126656"/>
                </a:cubicBezTo>
                <a:cubicBezTo>
                  <a:pt x="237036" y="2134730"/>
                  <a:pt x="262957" y="2203619"/>
                  <a:pt x="222539" y="2248100"/>
                </a:cubicBezTo>
                <a:cubicBezTo>
                  <a:pt x="202672" y="2269964"/>
                  <a:pt x="166998" y="2276401"/>
                  <a:pt x="138185" y="2263319"/>
                </a:cubicBezTo>
                <a:close/>
                <a:moveTo>
                  <a:pt x="1437581" y="2192806"/>
                </a:moveTo>
                <a:cubicBezTo>
                  <a:pt x="1417025" y="2185207"/>
                  <a:pt x="1406226" y="2176058"/>
                  <a:pt x="1396821" y="2158273"/>
                </a:cubicBezTo>
                <a:cubicBezTo>
                  <a:pt x="1371574" y="2110527"/>
                  <a:pt x="1406491" y="2053324"/>
                  <a:pt x="1460883" y="2053324"/>
                </a:cubicBezTo>
                <a:cubicBezTo>
                  <a:pt x="1501049" y="2053324"/>
                  <a:pt x="1533223" y="2085132"/>
                  <a:pt x="1533223" y="2124842"/>
                </a:cubicBezTo>
                <a:cubicBezTo>
                  <a:pt x="1533223" y="2172134"/>
                  <a:pt x="1481361" y="2208988"/>
                  <a:pt x="1437581" y="2192806"/>
                </a:cubicBezTo>
                <a:close/>
                <a:moveTo>
                  <a:pt x="2685548" y="2164740"/>
                </a:moveTo>
                <a:cubicBezTo>
                  <a:pt x="2651358" y="2155323"/>
                  <a:pt x="2627268" y="2112817"/>
                  <a:pt x="2636487" y="2078175"/>
                </a:cubicBezTo>
                <a:cubicBezTo>
                  <a:pt x="2658184" y="1996645"/>
                  <a:pt x="2777473" y="2010440"/>
                  <a:pt x="2777473" y="2094480"/>
                </a:cubicBezTo>
                <a:cubicBezTo>
                  <a:pt x="2777473" y="2144645"/>
                  <a:pt x="2733796" y="2178028"/>
                  <a:pt x="2685548" y="2164740"/>
                </a:cubicBezTo>
                <a:close/>
                <a:moveTo>
                  <a:pt x="2078975" y="2091882"/>
                </a:moveTo>
                <a:cubicBezTo>
                  <a:pt x="2047049" y="2080126"/>
                  <a:pt x="2028752" y="2055079"/>
                  <a:pt x="2028752" y="2023128"/>
                </a:cubicBezTo>
                <a:cubicBezTo>
                  <a:pt x="2028752" y="2001556"/>
                  <a:pt x="2035439" y="1985914"/>
                  <a:pt x="2050928" y="1971255"/>
                </a:cubicBezTo>
                <a:cubicBezTo>
                  <a:pt x="2066241" y="1956762"/>
                  <a:pt x="2078656" y="1952043"/>
                  <a:pt x="2101472" y="1952043"/>
                </a:cubicBezTo>
                <a:cubicBezTo>
                  <a:pt x="2164822" y="1952043"/>
                  <a:pt x="2196285" y="2026480"/>
                  <a:pt x="2152443" y="2072637"/>
                </a:cubicBezTo>
                <a:cubicBezTo>
                  <a:pt x="2133357" y="2092732"/>
                  <a:pt x="2102929" y="2100703"/>
                  <a:pt x="2078975" y="2091882"/>
                </a:cubicBezTo>
                <a:close/>
                <a:moveTo>
                  <a:pt x="834805" y="2084694"/>
                </a:moveTo>
                <a:cubicBezTo>
                  <a:pt x="815343" y="2074415"/>
                  <a:pt x="798875" y="2049511"/>
                  <a:pt x="796273" y="2026422"/>
                </a:cubicBezTo>
                <a:cubicBezTo>
                  <a:pt x="794813" y="2013469"/>
                  <a:pt x="796478" y="2005881"/>
                  <a:pt x="804290" y="1989915"/>
                </a:cubicBezTo>
                <a:cubicBezTo>
                  <a:pt x="838080" y="1920847"/>
                  <a:pt x="940034" y="1944021"/>
                  <a:pt x="940034" y="2020769"/>
                </a:cubicBezTo>
                <a:cubicBezTo>
                  <a:pt x="940034" y="2075335"/>
                  <a:pt x="882853" y="2110071"/>
                  <a:pt x="834805" y="2084694"/>
                </a:cubicBezTo>
                <a:close/>
                <a:moveTo>
                  <a:pt x="490204" y="1897531"/>
                </a:moveTo>
                <a:cubicBezTo>
                  <a:pt x="421930" y="1888123"/>
                  <a:pt x="366263" y="1867207"/>
                  <a:pt x="291714" y="1822953"/>
                </a:cubicBezTo>
                <a:cubicBezTo>
                  <a:pt x="207389" y="1772896"/>
                  <a:pt x="168052" y="1759365"/>
                  <a:pt x="90815" y="1753848"/>
                </a:cubicBezTo>
                <a:cubicBezTo>
                  <a:pt x="50162" y="1750944"/>
                  <a:pt x="45111" y="1749777"/>
                  <a:pt x="31457" y="1740130"/>
                </a:cubicBezTo>
                <a:cubicBezTo>
                  <a:pt x="-12853" y="1708825"/>
                  <a:pt x="-8783" y="1643461"/>
                  <a:pt x="39032" y="1618481"/>
                </a:cubicBezTo>
                <a:cubicBezTo>
                  <a:pt x="61068" y="1606968"/>
                  <a:pt x="83269" y="1605617"/>
                  <a:pt x="138866" y="1612404"/>
                </a:cubicBezTo>
                <a:cubicBezTo>
                  <a:pt x="212062" y="1621339"/>
                  <a:pt x="264919" y="1640028"/>
                  <a:pt x="338471" y="1682981"/>
                </a:cubicBezTo>
                <a:cubicBezTo>
                  <a:pt x="446505" y="1746071"/>
                  <a:pt x="472713" y="1754298"/>
                  <a:pt x="565673" y="1754298"/>
                </a:cubicBezTo>
                <a:cubicBezTo>
                  <a:pt x="658742" y="1754298"/>
                  <a:pt x="685463" y="1746039"/>
                  <a:pt x="789330" y="1685176"/>
                </a:cubicBezTo>
                <a:cubicBezTo>
                  <a:pt x="816851" y="1669049"/>
                  <a:pt x="851726" y="1650709"/>
                  <a:pt x="866828" y="1644422"/>
                </a:cubicBezTo>
                <a:cubicBezTo>
                  <a:pt x="980088" y="1597269"/>
                  <a:pt x="1133813" y="1596658"/>
                  <a:pt x="1247253" y="1642909"/>
                </a:cubicBezTo>
                <a:cubicBezTo>
                  <a:pt x="1264230" y="1649831"/>
                  <a:pt x="1305000" y="1670904"/>
                  <a:pt x="1337853" y="1689738"/>
                </a:cubicBezTo>
                <a:cubicBezTo>
                  <a:pt x="1437294" y="1746747"/>
                  <a:pt x="1462494" y="1754412"/>
                  <a:pt x="1551308" y="1754656"/>
                </a:cubicBezTo>
                <a:cubicBezTo>
                  <a:pt x="1638800" y="1754896"/>
                  <a:pt x="1673265" y="1745139"/>
                  <a:pt x="1755849" y="1696743"/>
                </a:cubicBezTo>
                <a:cubicBezTo>
                  <a:pt x="1877734" y="1625317"/>
                  <a:pt x="1930191" y="1609966"/>
                  <a:pt x="2050454" y="1610535"/>
                </a:cubicBezTo>
                <a:cubicBezTo>
                  <a:pt x="2159839" y="1611052"/>
                  <a:pt x="2212701" y="1625982"/>
                  <a:pt x="2318113" y="1686129"/>
                </a:cubicBezTo>
                <a:cubicBezTo>
                  <a:pt x="2350937" y="1704858"/>
                  <a:pt x="2386892" y="1724332"/>
                  <a:pt x="2398012" y="1729405"/>
                </a:cubicBezTo>
                <a:cubicBezTo>
                  <a:pt x="2467077" y="1760911"/>
                  <a:pt x="2577953" y="1765298"/>
                  <a:pt x="2655702" y="1739601"/>
                </a:cubicBezTo>
                <a:cubicBezTo>
                  <a:pt x="2671298" y="1734446"/>
                  <a:pt x="2702228" y="1719704"/>
                  <a:pt x="2724436" y="1706840"/>
                </a:cubicBezTo>
                <a:cubicBezTo>
                  <a:pt x="2852165" y="1632852"/>
                  <a:pt x="2901957" y="1615278"/>
                  <a:pt x="2999671" y="1609697"/>
                </a:cubicBezTo>
                <a:cubicBezTo>
                  <a:pt x="3045866" y="1607059"/>
                  <a:pt x="3060475" y="1610281"/>
                  <a:pt x="3079988" y="1627416"/>
                </a:cubicBezTo>
                <a:cubicBezTo>
                  <a:pt x="3116528" y="1659500"/>
                  <a:pt x="3112467" y="1714185"/>
                  <a:pt x="3071457" y="1742287"/>
                </a:cubicBezTo>
                <a:cubicBezTo>
                  <a:pt x="3061164" y="1749341"/>
                  <a:pt x="3052243" y="1751201"/>
                  <a:pt x="3016876" y="1753668"/>
                </a:cubicBezTo>
                <a:cubicBezTo>
                  <a:pt x="2936184" y="1759296"/>
                  <a:pt x="2906581" y="1769234"/>
                  <a:pt x="2818667" y="1820209"/>
                </a:cubicBezTo>
                <a:cubicBezTo>
                  <a:pt x="2715095" y="1880263"/>
                  <a:pt x="2662064" y="1896700"/>
                  <a:pt x="2560452" y="1900242"/>
                </a:cubicBezTo>
                <a:cubicBezTo>
                  <a:pt x="2488187" y="1902760"/>
                  <a:pt x="2435963" y="1896260"/>
                  <a:pt x="2380790" y="1877879"/>
                </a:cubicBezTo>
                <a:cubicBezTo>
                  <a:pt x="2338335" y="1863734"/>
                  <a:pt x="2314693" y="1852321"/>
                  <a:pt x="2255934" y="1817609"/>
                </a:cubicBezTo>
                <a:cubicBezTo>
                  <a:pt x="2167649" y="1765452"/>
                  <a:pt x="2132504" y="1755190"/>
                  <a:pt x="2043221" y="1755498"/>
                </a:cubicBezTo>
                <a:cubicBezTo>
                  <a:pt x="1955111" y="1755800"/>
                  <a:pt x="1925819" y="1765115"/>
                  <a:pt x="1822321" y="1825736"/>
                </a:cubicBezTo>
                <a:cubicBezTo>
                  <a:pt x="1718972" y="1886269"/>
                  <a:pt x="1646573" y="1904663"/>
                  <a:pt x="1529606" y="1900105"/>
                </a:cubicBezTo>
                <a:cubicBezTo>
                  <a:pt x="1467192" y="1897672"/>
                  <a:pt x="1437473" y="1892669"/>
                  <a:pt x="1389035" y="1876440"/>
                </a:cubicBezTo>
                <a:cubicBezTo>
                  <a:pt x="1350202" y="1863429"/>
                  <a:pt x="1329992" y="1853514"/>
                  <a:pt x="1267401" y="1816765"/>
                </a:cubicBezTo>
                <a:cubicBezTo>
                  <a:pt x="1180571" y="1765784"/>
                  <a:pt x="1145598" y="1755480"/>
                  <a:pt x="1059395" y="1755480"/>
                </a:cubicBezTo>
                <a:cubicBezTo>
                  <a:pt x="973192" y="1755480"/>
                  <a:pt x="938219" y="1765784"/>
                  <a:pt x="851389" y="1816765"/>
                </a:cubicBezTo>
                <a:cubicBezTo>
                  <a:pt x="771709" y="1863548"/>
                  <a:pt x="730755" y="1880816"/>
                  <a:pt x="671701" y="1892534"/>
                </a:cubicBezTo>
                <a:cubicBezTo>
                  <a:pt x="636053" y="1899607"/>
                  <a:pt x="527049" y="1902609"/>
                  <a:pt x="490204" y="1897531"/>
                </a:cubicBezTo>
                <a:close/>
                <a:moveTo>
                  <a:pt x="1584386" y="1557516"/>
                </a:moveTo>
                <a:cubicBezTo>
                  <a:pt x="1550132" y="1543795"/>
                  <a:pt x="1531028" y="1505975"/>
                  <a:pt x="1540529" y="1470690"/>
                </a:cubicBezTo>
                <a:cubicBezTo>
                  <a:pt x="1545997" y="1450382"/>
                  <a:pt x="1569488" y="1426362"/>
                  <a:pt x="1589848" y="1420262"/>
                </a:cubicBezTo>
                <a:cubicBezTo>
                  <a:pt x="1621601" y="1410748"/>
                  <a:pt x="1659133" y="1426783"/>
                  <a:pt x="1674188" y="1456295"/>
                </a:cubicBezTo>
                <a:cubicBezTo>
                  <a:pt x="1682281" y="1472160"/>
                  <a:pt x="1683906" y="1500327"/>
                  <a:pt x="1677681" y="1516840"/>
                </a:cubicBezTo>
                <a:cubicBezTo>
                  <a:pt x="1672475" y="1530651"/>
                  <a:pt x="1653321" y="1550305"/>
                  <a:pt x="1639136" y="1556392"/>
                </a:cubicBezTo>
                <a:cubicBezTo>
                  <a:pt x="1625971" y="1562041"/>
                  <a:pt x="1597160" y="1562633"/>
                  <a:pt x="1584386" y="1557516"/>
                </a:cubicBezTo>
                <a:close/>
                <a:moveTo>
                  <a:pt x="2240316" y="1525927"/>
                </a:moveTo>
                <a:cubicBezTo>
                  <a:pt x="2188198" y="1501444"/>
                  <a:pt x="2180993" y="1433218"/>
                  <a:pt x="2227087" y="1400653"/>
                </a:cubicBezTo>
                <a:cubicBezTo>
                  <a:pt x="2256424" y="1379927"/>
                  <a:pt x="2296701" y="1384657"/>
                  <a:pt x="2322404" y="1411846"/>
                </a:cubicBezTo>
                <a:cubicBezTo>
                  <a:pt x="2335240" y="1425424"/>
                  <a:pt x="2339828" y="1438485"/>
                  <a:pt x="2339756" y="1461245"/>
                </a:cubicBezTo>
                <a:cubicBezTo>
                  <a:pt x="2339594" y="1511240"/>
                  <a:pt x="2284855" y="1546848"/>
                  <a:pt x="2240316" y="1525927"/>
                </a:cubicBezTo>
                <a:close/>
                <a:moveTo>
                  <a:pt x="766443" y="1519651"/>
                </a:moveTo>
                <a:cubicBezTo>
                  <a:pt x="715618" y="1496809"/>
                  <a:pt x="707553" y="1427573"/>
                  <a:pt x="751971" y="1395395"/>
                </a:cubicBezTo>
                <a:cubicBezTo>
                  <a:pt x="781824" y="1373769"/>
                  <a:pt x="818077" y="1376980"/>
                  <a:pt x="844704" y="1403607"/>
                </a:cubicBezTo>
                <a:cubicBezTo>
                  <a:pt x="877327" y="1436232"/>
                  <a:pt x="873238" y="1485831"/>
                  <a:pt x="835741" y="1512322"/>
                </a:cubicBezTo>
                <a:cubicBezTo>
                  <a:pt x="817295" y="1525354"/>
                  <a:pt x="786403" y="1528621"/>
                  <a:pt x="766443" y="1519651"/>
                </a:cubicBezTo>
                <a:close/>
                <a:moveTo>
                  <a:pt x="214824" y="1476742"/>
                </a:moveTo>
                <a:cubicBezTo>
                  <a:pt x="208856" y="1474112"/>
                  <a:pt x="199269" y="1467257"/>
                  <a:pt x="193519" y="1461511"/>
                </a:cubicBezTo>
                <a:cubicBezTo>
                  <a:pt x="163901" y="1431905"/>
                  <a:pt x="166846" y="1378291"/>
                  <a:pt x="199418" y="1354107"/>
                </a:cubicBezTo>
                <a:cubicBezTo>
                  <a:pt x="231635" y="1330186"/>
                  <a:pt x="267175" y="1332456"/>
                  <a:pt x="294924" y="1360207"/>
                </a:cubicBezTo>
                <a:cubicBezTo>
                  <a:pt x="323117" y="1388401"/>
                  <a:pt x="323844" y="1430438"/>
                  <a:pt x="296674" y="1461394"/>
                </a:cubicBezTo>
                <a:cubicBezTo>
                  <a:pt x="280297" y="1480054"/>
                  <a:pt x="239636" y="1487678"/>
                  <a:pt x="214824" y="1476742"/>
                </a:cubicBezTo>
                <a:close/>
                <a:moveTo>
                  <a:pt x="2842244" y="1473388"/>
                </a:moveTo>
                <a:cubicBezTo>
                  <a:pt x="2831959" y="1467957"/>
                  <a:pt x="2822590" y="1458974"/>
                  <a:pt x="2815839" y="1448074"/>
                </a:cubicBezTo>
                <a:cubicBezTo>
                  <a:pt x="2781753" y="1393039"/>
                  <a:pt x="2833779" y="1323758"/>
                  <a:pt x="2896508" y="1340650"/>
                </a:cubicBezTo>
                <a:cubicBezTo>
                  <a:pt x="2918037" y="1346447"/>
                  <a:pt x="2941359" y="1370404"/>
                  <a:pt x="2946901" y="1392415"/>
                </a:cubicBezTo>
                <a:cubicBezTo>
                  <a:pt x="2962191" y="1453141"/>
                  <a:pt x="2897976" y="1502824"/>
                  <a:pt x="2842244" y="1473388"/>
                </a:cubicBezTo>
                <a:close/>
                <a:moveTo>
                  <a:pt x="1200458" y="1472423"/>
                </a:moveTo>
                <a:cubicBezTo>
                  <a:pt x="1172008" y="1460100"/>
                  <a:pt x="1155886" y="1436018"/>
                  <a:pt x="1155886" y="1405846"/>
                </a:cubicBezTo>
                <a:cubicBezTo>
                  <a:pt x="1155886" y="1383786"/>
                  <a:pt x="1162024" y="1369222"/>
                  <a:pt x="1177529" y="1354493"/>
                </a:cubicBezTo>
                <a:cubicBezTo>
                  <a:pt x="1207245" y="1326266"/>
                  <a:pt x="1252793" y="1327577"/>
                  <a:pt x="1280706" y="1357463"/>
                </a:cubicBezTo>
                <a:cubicBezTo>
                  <a:pt x="1293377" y="1371029"/>
                  <a:pt x="1298117" y="1384201"/>
                  <a:pt x="1298117" y="1405846"/>
                </a:cubicBezTo>
                <a:cubicBezTo>
                  <a:pt x="1298117" y="1427492"/>
                  <a:pt x="1293377" y="1440664"/>
                  <a:pt x="1280706" y="1454230"/>
                </a:cubicBezTo>
                <a:cubicBezTo>
                  <a:pt x="1260234" y="1476149"/>
                  <a:pt x="1226641" y="1483765"/>
                  <a:pt x="1200458" y="1472423"/>
                </a:cubicBezTo>
                <a:close/>
                <a:moveTo>
                  <a:pt x="1918434" y="1342164"/>
                </a:moveTo>
                <a:cubicBezTo>
                  <a:pt x="1852575" y="1306209"/>
                  <a:pt x="1868829" y="1211870"/>
                  <a:pt x="1942142" y="1204560"/>
                </a:cubicBezTo>
                <a:cubicBezTo>
                  <a:pt x="1959075" y="1202872"/>
                  <a:pt x="1964611" y="1204057"/>
                  <a:pt x="1981607" y="1213012"/>
                </a:cubicBezTo>
                <a:cubicBezTo>
                  <a:pt x="2018075" y="1232224"/>
                  <a:pt x="2030890" y="1273565"/>
                  <a:pt x="2011821" y="1310478"/>
                </a:cubicBezTo>
                <a:cubicBezTo>
                  <a:pt x="2000449" y="1332490"/>
                  <a:pt x="1978882" y="1345602"/>
                  <a:pt x="1951817" y="1346959"/>
                </a:cubicBezTo>
                <a:cubicBezTo>
                  <a:pt x="1936008" y="1347751"/>
                  <a:pt x="1926047" y="1346319"/>
                  <a:pt x="1918434" y="1342164"/>
                </a:cubicBezTo>
                <a:close/>
                <a:moveTo>
                  <a:pt x="2515240" y="1310022"/>
                </a:moveTo>
                <a:cubicBezTo>
                  <a:pt x="2513250" y="1309359"/>
                  <a:pt x="2507177" y="1307835"/>
                  <a:pt x="2501743" y="1306638"/>
                </a:cubicBezTo>
                <a:cubicBezTo>
                  <a:pt x="2487805" y="1303567"/>
                  <a:pt x="2466460" y="1283725"/>
                  <a:pt x="2458688" y="1266616"/>
                </a:cubicBezTo>
                <a:cubicBezTo>
                  <a:pt x="2446211" y="1239150"/>
                  <a:pt x="2453224" y="1205706"/>
                  <a:pt x="2475901" y="1184523"/>
                </a:cubicBezTo>
                <a:cubicBezTo>
                  <a:pt x="2489467" y="1171852"/>
                  <a:pt x="2502638" y="1167112"/>
                  <a:pt x="2524282" y="1167112"/>
                </a:cubicBezTo>
                <a:cubicBezTo>
                  <a:pt x="2555373" y="1167112"/>
                  <a:pt x="2576812" y="1180732"/>
                  <a:pt x="2589765" y="1208709"/>
                </a:cubicBezTo>
                <a:cubicBezTo>
                  <a:pt x="2607968" y="1248028"/>
                  <a:pt x="2584987" y="1295959"/>
                  <a:pt x="2542024" y="1308281"/>
                </a:cubicBezTo>
                <a:cubicBezTo>
                  <a:pt x="2529769" y="1311796"/>
                  <a:pt x="2522060" y="1312297"/>
                  <a:pt x="2515240" y="1310022"/>
                </a:cubicBezTo>
                <a:close/>
                <a:moveTo>
                  <a:pt x="498759" y="1271378"/>
                </a:moveTo>
                <a:cubicBezTo>
                  <a:pt x="439413" y="1254513"/>
                  <a:pt x="428782" y="1171264"/>
                  <a:pt x="481992" y="1140079"/>
                </a:cubicBezTo>
                <a:cubicBezTo>
                  <a:pt x="493954" y="1133069"/>
                  <a:pt x="502613" y="1130940"/>
                  <a:pt x="519166" y="1130940"/>
                </a:cubicBezTo>
                <a:cubicBezTo>
                  <a:pt x="555903" y="1130940"/>
                  <a:pt x="583287" y="1154338"/>
                  <a:pt x="590443" y="1191843"/>
                </a:cubicBezTo>
                <a:cubicBezTo>
                  <a:pt x="596632" y="1224279"/>
                  <a:pt x="570918" y="1263026"/>
                  <a:pt x="537645" y="1271405"/>
                </a:cubicBezTo>
                <a:cubicBezTo>
                  <a:pt x="518366" y="1276259"/>
                  <a:pt x="515931" y="1276257"/>
                  <a:pt x="498759" y="1271381"/>
                </a:cubicBezTo>
                <a:close/>
                <a:moveTo>
                  <a:pt x="1439181" y="1167022"/>
                </a:moveTo>
                <a:cubicBezTo>
                  <a:pt x="1309136" y="1154700"/>
                  <a:pt x="1189516" y="1114986"/>
                  <a:pt x="1094860" y="1052708"/>
                </a:cubicBezTo>
                <a:lnTo>
                  <a:pt x="1065327" y="1033278"/>
                </a:lnTo>
                <a:lnTo>
                  <a:pt x="565927" y="1033257"/>
                </a:lnTo>
                <a:cubicBezTo>
                  <a:pt x="228604" y="1033244"/>
                  <a:pt x="62092" y="1032006"/>
                  <a:pt x="52864" y="1029443"/>
                </a:cubicBezTo>
                <a:cubicBezTo>
                  <a:pt x="45349" y="1027355"/>
                  <a:pt x="33293" y="1020461"/>
                  <a:pt x="26073" y="1014121"/>
                </a:cubicBezTo>
                <a:cubicBezTo>
                  <a:pt x="-13925" y="979000"/>
                  <a:pt x="-6872" y="919592"/>
                  <a:pt x="40159" y="895472"/>
                </a:cubicBezTo>
                <a:cubicBezTo>
                  <a:pt x="53128" y="888821"/>
                  <a:pt x="68039" y="888590"/>
                  <a:pt x="484533" y="888590"/>
                </a:cubicBezTo>
                <a:cubicBezTo>
                  <a:pt x="838058" y="888590"/>
                  <a:pt x="915162" y="887740"/>
                  <a:pt x="913673" y="883857"/>
                </a:cubicBezTo>
                <a:cubicBezTo>
                  <a:pt x="912674" y="881255"/>
                  <a:pt x="903378" y="866198"/>
                  <a:pt x="893016" y="850398"/>
                </a:cubicBezTo>
                <a:cubicBezTo>
                  <a:pt x="865747" y="808821"/>
                  <a:pt x="830327" y="734287"/>
                  <a:pt x="813535" y="683149"/>
                </a:cubicBezTo>
                <a:cubicBezTo>
                  <a:pt x="789574" y="610175"/>
                  <a:pt x="773663" y="515999"/>
                  <a:pt x="773654" y="447098"/>
                </a:cubicBezTo>
                <a:cubicBezTo>
                  <a:pt x="773645" y="377391"/>
                  <a:pt x="841595" y="340960"/>
                  <a:pt x="894296" y="382416"/>
                </a:cubicBezTo>
                <a:cubicBezTo>
                  <a:pt x="908308" y="393439"/>
                  <a:pt x="918331" y="417793"/>
                  <a:pt x="918331" y="440817"/>
                </a:cubicBezTo>
                <a:cubicBezTo>
                  <a:pt x="918331" y="475609"/>
                  <a:pt x="925532" y="534285"/>
                  <a:pt x="935105" y="577511"/>
                </a:cubicBezTo>
                <a:cubicBezTo>
                  <a:pt x="951372" y="650957"/>
                  <a:pt x="982573" y="723580"/>
                  <a:pt x="1024463" y="785500"/>
                </a:cubicBezTo>
                <a:cubicBezTo>
                  <a:pt x="1053335" y="828177"/>
                  <a:pt x="1120184" y="894893"/>
                  <a:pt x="1163496" y="924257"/>
                </a:cubicBezTo>
                <a:cubicBezTo>
                  <a:pt x="1290726" y="1010515"/>
                  <a:pt x="1453238" y="1041468"/>
                  <a:pt x="1648967" y="1016723"/>
                </a:cubicBezTo>
                <a:cubicBezTo>
                  <a:pt x="1903896" y="984493"/>
                  <a:pt x="2163264" y="866535"/>
                  <a:pt x="2297919" y="721584"/>
                </a:cubicBezTo>
                <a:cubicBezTo>
                  <a:pt x="2313004" y="705345"/>
                  <a:pt x="2325347" y="691062"/>
                  <a:pt x="2325347" y="689844"/>
                </a:cubicBezTo>
                <a:cubicBezTo>
                  <a:pt x="2325347" y="688625"/>
                  <a:pt x="2313547" y="684643"/>
                  <a:pt x="2299124" y="680994"/>
                </a:cubicBezTo>
                <a:cubicBezTo>
                  <a:pt x="2205609" y="657332"/>
                  <a:pt x="2100031" y="602294"/>
                  <a:pt x="2012476" y="531564"/>
                </a:cubicBezTo>
                <a:cubicBezTo>
                  <a:pt x="1970583" y="497722"/>
                  <a:pt x="1899446" y="425792"/>
                  <a:pt x="1866529" y="383992"/>
                </a:cubicBezTo>
                <a:cubicBezTo>
                  <a:pt x="1821285" y="326539"/>
                  <a:pt x="1802198" y="305185"/>
                  <a:pt x="1773754" y="280201"/>
                </a:cubicBezTo>
                <a:cubicBezTo>
                  <a:pt x="1684125" y="201476"/>
                  <a:pt x="1581317" y="157363"/>
                  <a:pt x="1463596" y="147118"/>
                </a:cubicBezTo>
                <a:cubicBezTo>
                  <a:pt x="1389945" y="140708"/>
                  <a:pt x="1317864" y="150089"/>
                  <a:pt x="1238437" y="176422"/>
                </a:cubicBezTo>
                <a:cubicBezTo>
                  <a:pt x="1196175" y="190433"/>
                  <a:pt x="1120567" y="225581"/>
                  <a:pt x="1119572" y="231679"/>
                </a:cubicBezTo>
                <a:cubicBezTo>
                  <a:pt x="1119299" y="233350"/>
                  <a:pt x="1134538" y="244432"/>
                  <a:pt x="1153437" y="256305"/>
                </a:cubicBezTo>
                <a:cubicBezTo>
                  <a:pt x="1205866" y="289242"/>
                  <a:pt x="1260745" y="329556"/>
                  <a:pt x="1345647" y="397502"/>
                </a:cubicBezTo>
                <a:cubicBezTo>
                  <a:pt x="1483136" y="507534"/>
                  <a:pt x="1536199" y="544502"/>
                  <a:pt x="1609319" y="581200"/>
                </a:cubicBezTo>
                <a:cubicBezTo>
                  <a:pt x="1660210" y="606741"/>
                  <a:pt x="1702163" y="622569"/>
                  <a:pt x="1752333" y="635155"/>
                </a:cubicBezTo>
                <a:cubicBezTo>
                  <a:pt x="1775328" y="640924"/>
                  <a:pt x="1799466" y="649293"/>
                  <a:pt x="1805976" y="653753"/>
                </a:cubicBezTo>
                <a:cubicBezTo>
                  <a:pt x="1841266" y="677936"/>
                  <a:pt x="1847901" y="727867"/>
                  <a:pt x="1819938" y="758821"/>
                </a:cubicBezTo>
                <a:cubicBezTo>
                  <a:pt x="1792946" y="788699"/>
                  <a:pt x="1776970" y="791157"/>
                  <a:pt x="1713731" y="775160"/>
                </a:cubicBezTo>
                <a:cubicBezTo>
                  <a:pt x="1652935" y="759781"/>
                  <a:pt x="1605572" y="742140"/>
                  <a:pt x="1547458" y="713229"/>
                </a:cubicBezTo>
                <a:cubicBezTo>
                  <a:pt x="1464333" y="671875"/>
                  <a:pt x="1409555" y="634232"/>
                  <a:pt x="1263823" y="518317"/>
                </a:cubicBezTo>
                <a:cubicBezTo>
                  <a:pt x="1127350" y="409767"/>
                  <a:pt x="1074579" y="373650"/>
                  <a:pt x="996097" y="335082"/>
                </a:cubicBezTo>
                <a:cubicBezTo>
                  <a:pt x="935105" y="305109"/>
                  <a:pt x="885448" y="289258"/>
                  <a:pt x="838745" y="284854"/>
                </a:cubicBezTo>
                <a:cubicBezTo>
                  <a:pt x="726612" y="274278"/>
                  <a:pt x="579245" y="314596"/>
                  <a:pt x="430644" y="396503"/>
                </a:cubicBezTo>
                <a:cubicBezTo>
                  <a:pt x="409117" y="408368"/>
                  <a:pt x="400542" y="411121"/>
                  <a:pt x="385096" y="411121"/>
                </a:cubicBezTo>
                <a:cubicBezTo>
                  <a:pt x="314494" y="411121"/>
                  <a:pt x="286785" y="322535"/>
                  <a:pt x="344230" y="280472"/>
                </a:cubicBezTo>
                <a:cubicBezTo>
                  <a:pt x="364987" y="265273"/>
                  <a:pt x="474154" y="212182"/>
                  <a:pt x="518652" y="195647"/>
                </a:cubicBezTo>
                <a:cubicBezTo>
                  <a:pt x="680584" y="135470"/>
                  <a:pt x="832045" y="121400"/>
                  <a:pt x="940587" y="156449"/>
                </a:cubicBezTo>
                <a:lnTo>
                  <a:pt x="957418" y="161883"/>
                </a:lnTo>
                <a:lnTo>
                  <a:pt x="994842" y="136795"/>
                </a:lnTo>
                <a:cubicBezTo>
                  <a:pt x="1198023" y="591"/>
                  <a:pt x="1424400" y="-35227"/>
                  <a:pt x="1636308" y="35301"/>
                </a:cubicBezTo>
                <a:cubicBezTo>
                  <a:pt x="1710357" y="59946"/>
                  <a:pt x="1786217" y="101663"/>
                  <a:pt x="1845773" y="150489"/>
                </a:cubicBezTo>
                <a:cubicBezTo>
                  <a:pt x="1878052" y="176952"/>
                  <a:pt x="1938434" y="239210"/>
                  <a:pt x="1961732" y="270050"/>
                </a:cubicBezTo>
                <a:cubicBezTo>
                  <a:pt x="2083877" y="431735"/>
                  <a:pt x="2235828" y="529729"/>
                  <a:pt x="2398853" y="551951"/>
                </a:cubicBezTo>
                <a:cubicBezTo>
                  <a:pt x="2414415" y="554073"/>
                  <a:pt x="2435574" y="555844"/>
                  <a:pt x="2445874" y="555888"/>
                </a:cubicBezTo>
                <a:cubicBezTo>
                  <a:pt x="2494771" y="556095"/>
                  <a:pt x="2530286" y="597813"/>
                  <a:pt x="2520166" y="643153"/>
                </a:cubicBezTo>
                <a:cubicBezTo>
                  <a:pt x="2516315" y="660408"/>
                  <a:pt x="2495232" y="700945"/>
                  <a:pt x="2472471" y="734859"/>
                </a:cubicBezTo>
                <a:cubicBezTo>
                  <a:pt x="2327218" y="951284"/>
                  <a:pt x="2006865" y="1118782"/>
                  <a:pt x="1656201" y="1161650"/>
                </a:cubicBezTo>
                <a:cubicBezTo>
                  <a:pt x="1600060" y="1168513"/>
                  <a:pt x="1484972" y="1171363"/>
                  <a:pt x="1439181" y="1167023"/>
                </a:cubicBezTo>
                <a:close/>
                <a:moveTo>
                  <a:pt x="2486800" y="1027977"/>
                </a:moveTo>
                <a:cubicBezTo>
                  <a:pt x="2459118" y="1018108"/>
                  <a:pt x="2437712" y="988120"/>
                  <a:pt x="2437554" y="958985"/>
                </a:cubicBezTo>
                <a:cubicBezTo>
                  <a:pt x="2437438" y="939806"/>
                  <a:pt x="2450279" y="915283"/>
                  <a:pt x="2467649" y="901458"/>
                </a:cubicBezTo>
                <a:lnTo>
                  <a:pt x="2481547" y="890397"/>
                </a:lnTo>
                <a:lnTo>
                  <a:pt x="2766975" y="889429"/>
                </a:lnTo>
                <a:cubicBezTo>
                  <a:pt x="3046660" y="888480"/>
                  <a:pt x="3052689" y="888607"/>
                  <a:pt x="3066642" y="895726"/>
                </a:cubicBezTo>
                <a:cubicBezTo>
                  <a:pt x="3108335" y="916997"/>
                  <a:pt x="3118017" y="972844"/>
                  <a:pt x="3086130" y="1008141"/>
                </a:cubicBezTo>
                <a:cubicBezTo>
                  <a:pt x="3062872" y="1033886"/>
                  <a:pt x="3070364" y="1033297"/>
                  <a:pt x="2768678" y="1033118"/>
                </a:cubicBezTo>
                <a:cubicBezTo>
                  <a:pt x="2550656" y="1032979"/>
                  <a:pt x="2498170" y="1032033"/>
                  <a:pt x="2486800" y="102797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3" name="Ovale 8">
            <a:extLst>
              <a:ext uri="{FF2B5EF4-FFF2-40B4-BE49-F238E27FC236}">
                <a16:creationId xmlns:a16="http://schemas.microsoft.com/office/drawing/2014/main" id="{9C689FA5-8445-34E4-799D-6638F39547FD}"/>
              </a:ext>
            </a:extLst>
          </p:cNvPr>
          <p:cNvSpPr/>
          <p:nvPr/>
        </p:nvSpPr>
        <p:spPr>
          <a:xfrm>
            <a:off x="5551788" y="2254681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04" name="Ovale 8">
            <a:extLst>
              <a:ext uri="{FF2B5EF4-FFF2-40B4-BE49-F238E27FC236}">
                <a16:creationId xmlns:a16="http://schemas.microsoft.com/office/drawing/2014/main" id="{BE234681-72B2-423F-4892-8FC7DE6FA4B1}"/>
              </a:ext>
            </a:extLst>
          </p:cNvPr>
          <p:cNvSpPr/>
          <p:nvPr/>
        </p:nvSpPr>
        <p:spPr>
          <a:xfrm>
            <a:off x="5551788" y="2779531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05" name="Ovale 8">
            <a:extLst>
              <a:ext uri="{FF2B5EF4-FFF2-40B4-BE49-F238E27FC236}">
                <a16:creationId xmlns:a16="http://schemas.microsoft.com/office/drawing/2014/main" id="{92E076A2-2366-BE75-D3C7-6AA3F0CE0C0A}"/>
              </a:ext>
            </a:extLst>
          </p:cNvPr>
          <p:cNvSpPr/>
          <p:nvPr/>
        </p:nvSpPr>
        <p:spPr>
          <a:xfrm>
            <a:off x="5551788" y="3304381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06" name="Ovale 8">
            <a:extLst>
              <a:ext uri="{FF2B5EF4-FFF2-40B4-BE49-F238E27FC236}">
                <a16:creationId xmlns:a16="http://schemas.microsoft.com/office/drawing/2014/main" id="{FCCA220E-1FD2-BE11-48C5-91A84B2624D1}"/>
              </a:ext>
            </a:extLst>
          </p:cNvPr>
          <p:cNvSpPr/>
          <p:nvPr/>
        </p:nvSpPr>
        <p:spPr>
          <a:xfrm>
            <a:off x="5551788" y="3829231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1BE05314-1390-6B47-1A31-5122C12E9662}"/>
              </a:ext>
            </a:extLst>
          </p:cNvPr>
          <p:cNvSpPr txBox="1"/>
          <p:nvPr/>
        </p:nvSpPr>
        <p:spPr>
          <a:xfrm>
            <a:off x="6096001" y="2361163"/>
            <a:ext cx="132727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>
                <a:solidFill>
                  <a:srgbClr val="000000"/>
                </a:solidFill>
              </a:rPr>
              <a:t>DIARRHEA</a:t>
            </a:r>
            <a:endParaRPr kumimoji="0" lang="en-GB" sz="14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9C0513B-FB66-0919-C73E-EC913102B854}"/>
              </a:ext>
            </a:extLst>
          </p:cNvPr>
          <p:cNvSpPr txBox="1"/>
          <p:nvPr/>
        </p:nvSpPr>
        <p:spPr>
          <a:xfrm>
            <a:off x="6096000" y="2886013"/>
            <a:ext cx="1315453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ABDOMINAL PAIN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DCB25A8-B504-7DEF-4815-22261F5E5A4E}"/>
              </a:ext>
            </a:extLst>
          </p:cNvPr>
          <p:cNvSpPr txBox="1"/>
          <p:nvPr/>
        </p:nvSpPr>
        <p:spPr>
          <a:xfrm>
            <a:off x="6096001" y="3410863"/>
            <a:ext cx="132727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COUGH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F79561F-76FB-333F-8477-42D7580106EA}"/>
              </a:ext>
            </a:extLst>
          </p:cNvPr>
          <p:cNvSpPr txBox="1"/>
          <p:nvPr/>
        </p:nvSpPr>
        <p:spPr>
          <a:xfrm>
            <a:off x="6096001" y="3935713"/>
            <a:ext cx="132727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RASH</a:t>
            </a:r>
          </a:p>
        </p:txBody>
      </p:sp>
      <p:sp>
        <p:nvSpPr>
          <p:cNvPr id="117" name="Graphic 115">
            <a:extLst>
              <a:ext uri="{FF2B5EF4-FFF2-40B4-BE49-F238E27FC236}">
                <a16:creationId xmlns:a16="http://schemas.microsoft.com/office/drawing/2014/main" id="{65CB673B-B023-8D20-FFB0-79F3362CBD57}"/>
              </a:ext>
            </a:extLst>
          </p:cNvPr>
          <p:cNvSpPr/>
          <p:nvPr/>
        </p:nvSpPr>
        <p:spPr>
          <a:xfrm>
            <a:off x="5638640" y="2336184"/>
            <a:ext cx="254705" cy="263170"/>
          </a:xfrm>
          <a:custGeom>
            <a:avLst/>
            <a:gdLst>
              <a:gd name="connsiteX0" fmla="*/ 1365056 w 3033486"/>
              <a:gd name="connsiteY0" fmla="*/ 3132623 h 3134297"/>
              <a:gd name="connsiteX1" fmla="*/ 1187448 w 3033486"/>
              <a:gd name="connsiteY1" fmla="*/ 2985970 h 3134297"/>
              <a:gd name="connsiteX2" fmla="*/ 1182391 w 3033486"/>
              <a:gd name="connsiteY2" fmla="*/ 2848930 h 3134297"/>
              <a:gd name="connsiteX3" fmla="*/ 1179956 w 3033486"/>
              <a:gd name="connsiteY3" fmla="*/ 2829992 h 3134297"/>
              <a:gd name="connsiteX4" fmla="*/ 1160729 w 3033486"/>
              <a:gd name="connsiteY4" fmla="*/ 2805143 h 3134297"/>
              <a:gd name="connsiteX5" fmla="*/ 1135870 w 3033486"/>
              <a:gd name="connsiteY5" fmla="*/ 2787735 h 3134297"/>
              <a:gd name="connsiteX6" fmla="*/ 1036513 w 3033486"/>
              <a:gd name="connsiteY6" fmla="*/ 2753679 h 3134297"/>
              <a:gd name="connsiteX7" fmla="*/ 930108 w 3033486"/>
              <a:gd name="connsiteY7" fmla="*/ 2697605 h 3134297"/>
              <a:gd name="connsiteX8" fmla="*/ 832059 w 3033486"/>
              <a:gd name="connsiteY8" fmla="*/ 2648544 h 3134297"/>
              <a:gd name="connsiteX9" fmla="*/ 694029 w 3033486"/>
              <a:gd name="connsiteY9" fmla="*/ 2659493 h 3134297"/>
              <a:gd name="connsiteX10" fmla="*/ 601051 w 3033486"/>
              <a:gd name="connsiteY10" fmla="*/ 2673409 h 3134297"/>
              <a:gd name="connsiteX11" fmla="*/ 440810 w 3033486"/>
              <a:gd name="connsiteY11" fmla="*/ 2621429 h 3134297"/>
              <a:gd name="connsiteX12" fmla="*/ 420880 w 3033486"/>
              <a:gd name="connsiteY12" fmla="*/ 2606275 h 3134297"/>
              <a:gd name="connsiteX13" fmla="*/ 398548 w 3033486"/>
              <a:gd name="connsiteY13" fmla="*/ 2617590 h 3134297"/>
              <a:gd name="connsiteX14" fmla="*/ 177458 w 3033486"/>
              <a:gd name="connsiteY14" fmla="*/ 2614668 h 3134297"/>
              <a:gd name="connsiteX15" fmla="*/ 84215 w 3033486"/>
              <a:gd name="connsiteY15" fmla="*/ 2526515 h 3134297"/>
              <a:gd name="connsiteX16" fmla="*/ 60322 w 3033486"/>
              <a:gd name="connsiteY16" fmla="*/ 2316224 h 3134297"/>
              <a:gd name="connsiteX17" fmla="*/ 99201 w 3033486"/>
              <a:gd name="connsiteY17" fmla="*/ 2249944 h 3134297"/>
              <a:gd name="connsiteX18" fmla="*/ 107426 w 3033486"/>
              <a:gd name="connsiteY18" fmla="*/ 2238564 h 3134297"/>
              <a:gd name="connsiteX19" fmla="*/ 96009 w 3033486"/>
              <a:gd name="connsiteY19" fmla="*/ 2220152 h 3134297"/>
              <a:gd name="connsiteX20" fmla="*/ 59671 w 3033486"/>
              <a:gd name="connsiteY20" fmla="*/ 2145228 h 3134297"/>
              <a:gd name="connsiteX21" fmla="*/ 57650 w 3033486"/>
              <a:gd name="connsiteY21" fmla="*/ 2020210 h 3134297"/>
              <a:gd name="connsiteX22" fmla="*/ 112633 w 3033486"/>
              <a:gd name="connsiteY22" fmla="*/ 1919130 h 3134297"/>
              <a:gd name="connsiteX23" fmla="*/ 134187 w 3033486"/>
              <a:gd name="connsiteY23" fmla="*/ 1896280 h 3134297"/>
              <a:gd name="connsiteX24" fmla="*/ 118960 w 3033486"/>
              <a:gd name="connsiteY24" fmla="*/ 1876252 h 3134297"/>
              <a:gd name="connsiteX25" fmla="*/ 53192 w 3033486"/>
              <a:gd name="connsiteY25" fmla="*/ 1622889 h 3134297"/>
              <a:gd name="connsiteX26" fmla="*/ 99068 w 3033486"/>
              <a:gd name="connsiteY26" fmla="*/ 1489818 h 3134297"/>
              <a:gd name="connsiteX27" fmla="*/ 116671 w 3033486"/>
              <a:gd name="connsiteY27" fmla="*/ 1460635 h 3134297"/>
              <a:gd name="connsiteX28" fmla="*/ 100835 w 3033486"/>
              <a:gd name="connsiteY28" fmla="*/ 1449970 h 3134297"/>
              <a:gd name="connsiteX29" fmla="*/ 62871 w 3033486"/>
              <a:gd name="connsiteY29" fmla="*/ 1415404 h 3134297"/>
              <a:gd name="connsiteX30" fmla="*/ 35343 w 3033486"/>
              <a:gd name="connsiteY30" fmla="*/ 1129648 h 3134297"/>
              <a:gd name="connsiteX31" fmla="*/ 41770 w 3033486"/>
              <a:gd name="connsiteY31" fmla="*/ 1100908 h 3134297"/>
              <a:gd name="connsiteX32" fmla="*/ 5610 w 3033486"/>
              <a:gd name="connsiteY32" fmla="*/ 1019386 h 3134297"/>
              <a:gd name="connsiteX33" fmla="*/ 5610 w 3033486"/>
              <a:gd name="connsiteY33" fmla="*/ 911188 h 3134297"/>
              <a:gd name="connsiteX34" fmla="*/ 51295 w 3033486"/>
              <a:gd name="connsiteY34" fmla="*/ 817518 h 3134297"/>
              <a:gd name="connsiteX35" fmla="*/ 123833 w 3033486"/>
              <a:gd name="connsiteY35" fmla="*/ 755857 h 3134297"/>
              <a:gd name="connsiteX36" fmla="*/ 136521 w 3033486"/>
              <a:gd name="connsiteY36" fmla="*/ 739349 h 3134297"/>
              <a:gd name="connsiteX37" fmla="*/ 132447 w 3033486"/>
              <a:gd name="connsiteY37" fmla="*/ 694794 h 3134297"/>
              <a:gd name="connsiteX38" fmla="*/ 231105 w 3033486"/>
              <a:gd name="connsiteY38" fmla="*/ 439789 h 3134297"/>
              <a:gd name="connsiteX39" fmla="*/ 642211 w 3033486"/>
              <a:gd name="connsiteY39" fmla="*/ 387451 h 3134297"/>
              <a:gd name="connsiteX40" fmla="*/ 665415 w 3033486"/>
              <a:gd name="connsiteY40" fmla="*/ 401004 h 3134297"/>
              <a:gd name="connsiteX41" fmla="*/ 675228 w 3033486"/>
              <a:gd name="connsiteY41" fmla="*/ 394016 h 3134297"/>
              <a:gd name="connsiteX42" fmla="*/ 709917 w 3033486"/>
              <a:gd name="connsiteY42" fmla="*/ 375215 h 3134297"/>
              <a:gd name="connsiteX43" fmla="*/ 921861 w 3033486"/>
              <a:gd name="connsiteY43" fmla="*/ 377982 h 3134297"/>
              <a:gd name="connsiteX44" fmla="*/ 943747 w 3033486"/>
              <a:gd name="connsiteY44" fmla="*/ 389063 h 3134297"/>
              <a:gd name="connsiteX45" fmla="*/ 964797 w 3033486"/>
              <a:gd name="connsiteY45" fmla="*/ 377885 h 3134297"/>
              <a:gd name="connsiteX46" fmla="*/ 1175544 w 3033486"/>
              <a:gd name="connsiteY46" fmla="*/ 373443 h 3134297"/>
              <a:gd name="connsiteX47" fmla="*/ 1188298 w 3033486"/>
              <a:gd name="connsiteY47" fmla="*/ 379949 h 3134297"/>
              <a:gd name="connsiteX48" fmla="*/ 1204881 w 3033486"/>
              <a:gd name="connsiteY48" fmla="*/ 363011 h 3134297"/>
              <a:gd name="connsiteX49" fmla="*/ 1498473 w 3033486"/>
              <a:gd name="connsiteY49" fmla="*/ 324559 h 3134297"/>
              <a:gd name="connsiteX50" fmla="*/ 1518902 w 3033486"/>
              <a:gd name="connsiteY50" fmla="*/ 336390 h 3134297"/>
              <a:gd name="connsiteX51" fmla="*/ 1536242 w 3033486"/>
              <a:gd name="connsiteY51" fmla="*/ 315272 h 3134297"/>
              <a:gd name="connsiteX52" fmla="*/ 1658361 w 3033486"/>
              <a:gd name="connsiteY52" fmla="*/ 192034 h 3134297"/>
              <a:gd name="connsiteX53" fmla="*/ 1986254 w 3033486"/>
              <a:gd name="connsiteY53" fmla="*/ 25193 h 3134297"/>
              <a:gd name="connsiteX54" fmla="*/ 2303381 w 3033486"/>
              <a:gd name="connsiteY54" fmla="*/ 6433 h 3134297"/>
              <a:gd name="connsiteX55" fmla="*/ 2482794 w 3033486"/>
              <a:gd name="connsiteY55" fmla="*/ 50708 h 3134297"/>
              <a:gd name="connsiteX56" fmla="*/ 2999250 w 3033486"/>
              <a:gd name="connsiteY56" fmla="*/ 600121 h 3134297"/>
              <a:gd name="connsiteX57" fmla="*/ 3033486 w 3033486"/>
              <a:gd name="connsiteY57" fmla="*/ 841874 h 3134297"/>
              <a:gd name="connsiteX58" fmla="*/ 2999250 w 3033486"/>
              <a:gd name="connsiteY58" fmla="*/ 1083628 h 3134297"/>
              <a:gd name="connsiteX59" fmla="*/ 2655004 w 3033486"/>
              <a:gd name="connsiteY59" fmla="*/ 1544987 h 3134297"/>
              <a:gd name="connsiteX60" fmla="*/ 2467002 w 3033486"/>
              <a:gd name="connsiteY60" fmla="*/ 1637606 h 3134297"/>
              <a:gd name="connsiteX61" fmla="*/ 2424382 w 3033486"/>
              <a:gd name="connsiteY61" fmla="*/ 1652067 h 3134297"/>
              <a:gd name="connsiteX62" fmla="*/ 2422336 w 3033486"/>
              <a:gd name="connsiteY62" fmla="*/ 1679760 h 3134297"/>
              <a:gd name="connsiteX63" fmla="*/ 2351655 w 3033486"/>
              <a:gd name="connsiteY63" fmla="*/ 1847522 h 3134297"/>
              <a:gd name="connsiteX64" fmla="*/ 2332309 w 3033486"/>
              <a:gd name="connsiteY64" fmla="*/ 1870378 h 3134297"/>
              <a:gd name="connsiteX65" fmla="*/ 2343783 w 3033486"/>
              <a:gd name="connsiteY65" fmla="*/ 1893732 h 3134297"/>
              <a:gd name="connsiteX66" fmla="*/ 2368523 w 3033486"/>
              <a:gd name="connsiteY66" fmla="*/ 1992287 h 3134297"/>
              <a:gd name="connsiteX67" fmla="*/ 2361371 w 3033486"/>
              <a:gd name="connsiteY67" fmla="*/ 2061601 h 3134297"/>
              <a:gd name="connsiteX68" fmla="*/ 2270344 w 3033486"/>
              <a:gd name="connsiteY68" fmla="*/ 2188643 h 3134297"/>
              <a:gd name="connsiteX69" fmla="*/ 2190671 w 3033486"/>
              <a:gd name="connsiteY69" fmla="*/ 2233564 h 3134297"/>
              <a:gd name="connsiteX70" fmla="*/ 2177948 w 3033486"/>
              <a:gd name="connsiteY70" fmla="*/ 2248217 h 3134297"/>
              <a:gd name="connsiteX71" fmla="*/ 2182073 w 3033486"/>
              <a:gd name="connsiteY71" fmla="*/ 2290829 h 3134297"/>
              <a:gd name="connsiteX72" fmla="*/ 1941919 w 3033486"/>
              <a:gd name="connsiteY72" fmla="*/ 2543966 h 3134297"/>
              <a:gd name="connsiteX73" fmla="*/ 1894281 w 3033486"/>
              <a:gd name="connsiteY73" fmla="*/ 2539588 h 3134297"/>
              <a:gd name="connsiteX74" fmla="*/ 1877376 w 3033486"/>
              <a:gd name="connsiteY74" fmla="*/ 2535534 h 3134297"/>
              <a:gd name="connsiteX75" fmla="*/ 1855012 w 3033486"/>
              <a:gd name="connsiteY75" fmla="*/ 2555973 h 3134297"/>
              <a:gd name="connsiteX76" fmla="*/ 1717335 w 3033486"/>
              <a:gd name="connsiteY76" fmla="*/ 2620573 h 3134297"/>
              <a:gd name="connsiteX77" fmla="*/ 1696493 w 3033486"/>
              <a:gd name="connsiteY77" fmla="*/ 2622931 h 3134297"/>
              <a:gd name="connsiteX78" fmla="*/ 1696493 w 3033486"/>
              <a:gd name="connsiteY78" fmla="*/ 2635576 h 3134297"/>
              <a:gd name="connsiteX79" fmla="*/ 1676364 w 3033486"/>
              <a:gd name="connsiteY79" fmla="*/ 2733755 h 3134297"/>
              <a:gd name="connsiteX80" fmla="*/ 1628736 w 3033486"/>
              <a:gd name="connsiteY80" fmla="*/ 2816574 h 3134297"/>
              <a:gd name="connsiteX81" fmla="*/ 1612572 w 3033486"/>
              <a:gd name="connsiteY81" fmla="*/ 2836962 h 3134297"/>
              <a:gd name="connsiteX82" fmla="*/ 1617739 w 3033486"/>
              <a:gd name="connsiteY82" fmla="*/ 2855458 h 3134297"/>
              <a:gd name="connsiteX83" fmla="*/ 1615707 w 3033486"/>
              <a:gd name="connsiteY83" fmla="*/ 2970317 h 3134297"/>
              <a:gd name="connsiteX84" fmla="*/ 1499697 w 3033486"/>
              <a:gd name="connsiteY84" fmla="*/ 3110123 h 3134297"/>
              <a:gd name="connsiteX85" fmla="*/ 1452975 w 3033486"/>
              <a:gd name="connsiteY85" fmla="*/ 3128725 h 3134297"/>
              <a:gd name="connsiteX86" fmla="*/ 1365056 w 3033486"/>
              <a:gd name="connsiteY86" fmla="*/ 3132623 h 3134297"/>
              <a:gd name="connsiteX87" fmla="*/ 1450603 w 3033486"/>
              <a:gd name="connsiteY87" fmla="*/ 3016202 h 3134297"/>
              <a:gd name="connsiteX88" fmla="*/ 1506076 w 3033486"/>
              <a:gd name="connsiteY88" fmla="*/ 2960174 h 3134297"/>
              <a:gd name="connsiteX89" fmla="*/ 1515596 w 3033486"/>
              <a:gd name="connsiteY89" fmla="*/ 2911147 h 3134297"/>
              <a:gd name="connsiteX90" fmla="*/ 1504622 w 3033486"/>
              <a:gd name="connsiteY90" fmla="*/ 2856482 h 3134297"/>
              <a:gd name="connsiteX91" fmla="*/ 1530453 w 3033486"/>
              <a:gd name="connsiteY91" fmla="*/ 2764612 h 3134297"/>
              <a:gd name="connsiteX92" fmla="*/ 1582901 w 3033486"/>
              <a:gd name="connsiteY92" fmla="*/ 2587043 h 3134297"/>
              <a:gd name="connsiteX93" fmla="*/ 1638637 w 3033486"/>
              <a:gd name="connsiteY93" fmla="*/ 2508932 h 3134297"/>
              <a:gd name="connsiteX94" fmla="*/ 1691421 w 3033486"/>
              <a:gd name="connsiteY94" fmla="*/ 2511774 h 3134297"/>
              <a:gd name="connsiteX95" fmla="*/ 1743953 w 3033486"/>
              <a:gd name="connsiteY95" fmla="*/ 2502892 h 3134297"/>
              <a:gd name="connsiteX96" fmla="*/ 1804027 w 3033486"/>
              <a:gd name="connsiteY96" fmla="*/ 2450332 h 3134297"/>
              <a:gd name="connsiteX97" fmla="*/ 1849605 w 3033486"/>
              <a:gd name="connsiteY97" fmla="*/ 2416724 h 3134297"/>
              <a:gd name="connsiteX98" fmla="*/ 1883866 w 3033486"/>
              <a:gd name="connsiteY98" fmla="*/ 2423700 h 3134297"/>
              <a:gd name="connsiteX99" fmla="*/ 1964324 w 3033486"/>
              <a:gd name="connsiteY99" fmla="*/ 2436219 h 3134297"/>
              <a:gd name="connsiteX100" fmla="*/ 2047042 w 3033486"/>
              <a:gd name="connsiteY100" fmla="*/ 2221508 h 3134297"/>
              <a:gd name="connsiteX101" fmla="*/ 2049970 w 3033486"/>
              <a:gd name="connsiteY101" fmla="*/ 2145195 h 3134297"/>
              <a:gd name="connsiteX102" fmla="*/ 2062099 w 3033486"/>
              <a:gd name="connsiteY102" fmla="*/ 2133479 h 3134297"/>
              <a:gd name="connsiteX103" fmla="*/ 2106668 w 3033486"/>
              <a:gd name="connsiteY103" fmla="*/ 2134380 h 3134297"/>
              <a:gd name="connsiteX104" fmla="*/ 2171935 w 3033486"/>
              <a:gd name="connsiteY104" fmla="*/ 2125430 h 3134297"/>
              <a:gd name="connsiteX105" fmla="*/ 2251312 w 3033486"/>
              <a:gd name="connsiteY105" fmla="*/ 2049866 h 3134297"/>
              <a:gd name="connsiteX106" fmla="*/ 2262748 w 3033486"/>
              <a:gd name="connsiteY106" fmla="*/ 1999924 h 3134297"/>
              <a:gd name="connsiteX107" fmla="*/ 2252312 w 3033486"/>
              <a:gd name="connsiteY107" fmla="*/ 1949206 h 3134297"/>
              <a:gd name="connsiteX108" fmla="*/ 2224995 w 3033486"/>
              <a:gd name="connsiteY108" fmla="*/ 1908632 h 3134297"/>
              <a:gd name="connsiteX109" fmla="*/ 2200261 w 3033486"/>
              <a:gd name="connsiteY109" fmla="*/ 1860328 h 3134297"/>
              <a:gd name="connsiteX110" fmla="*/ 2234070 w 3033486"/>
              <a:gd name="connsiteY110" fmla="*/ 1810113 h 3134297"/>
              <a:gd name="connsiteX111" fmla="*/ 2296549 w 3033486"/>
              <a:gd name="connsiteY111" fmla="*/ 1738784 h 3134297"/>
              <a:gd name="connsiteX112" fmla="*/ 2314367 w 3033486"/>
              <a:gd name="connsiteY112" fmla="*/ 1676739 h 3134297"/>
              <a:gd name="connsiteX113" fmla="*/ 2279169 w 3033486"/>
              <a:gd name="connsiteY113" fmla="*/ 1679023 h 3134297"/>
              <a:gd name="connsiteX114" fmla="*/ 2097140 w 3033486"/>
              <a:gd name="connsiteY114" fmla="*/ 1678930 h 3134297"/>
              <a:gd name="connsiteX115" fmla="*/ 1743827 w 3033486"/>
              <a:gd name="connsiteY115" fmla="*/ 1553970 h 3134297"/>
              <a:gd name="connsiteX116" fmla="*/ 1709661 w 3033486"/>
              <a:gd name="connsiteY116" fmla="*/ 1564732 h 3134297"/>
              <a:gd name="connsiteX117" fmla="*/ 1771910 w 3033486"/>
              <a:gd name="connsiteY117" fmla="*/ 1660119 h 3134297"/>
              <a:gd name="connsiteX118" fmla="*/ 1792506 w 3033486"/>
              <a:gd name="connsiteY118" fmla="*/ 1711474 h 3134297"/>
              <a:gd name="connsiteX119" fmla="*/ 1770291 w 3033486"/>
              <a:gd name="connsiteY119" fmla="*/ 1745812 h 3134297"/>
              <a:gd name="connsiteX120" fmla="*/ 1740783 w 3033486"/>
              <a:gd name="connsiteY120" fmla="*/ 1896722 h 3134297"/>
              <a:gd name="connsiteX121" fmla="*/ 1743500 w 3033486"/>
              <a:gd name="connsiteY121" fmla="*/ 1961557 h 3134297"/>
              <a:gd name="connsiteX122" fmla="*/ 1694677 w 3033486"/>
              <a:gd name="connsiteY122" fmla="*/ 1989170 h 3134297"/>
              <a:gd name="connsiteX123" fmla="*/ 1602750 w 3033486"/>
              <a:gd name="connsiteY123" fmla="*/ 2079606 h 3134297"/>
              <a:gd name="connsiteX124" fmla="*/ 1562765 w 3033486"/>
              <a:gd name="connsiteY124" fmla="*/ 2124962 h 3134297"/>
              <a:gd name="connsiteX125" fmla="*/ 1500395 w 3033486"/>
              <a:gd name="connsiteY125" fmla="*/ 2102858 h 3134297"/>
              <a:gd name="connsiteX126" fmla="*/ 1375299 w 3033486"/>
              <a:gd name="connsiteY126" fmla="*/ 2057085 h 3134297"/>
              <a:gd name="connsiteX127" fmla="*/ 1252898 w 3033486"/>
              <a:gd name="connsiteY127" fmla="*/ 2104463 h 3134297"/>
              <a:gd name="connsiteX128" fmla="*/ 1191458 w 3033486"/>
              <a:gd name="connsiteY128" fmla="*/ 2241665 h 3134297"/>
              <a:gd name="connsiteX129" fmla="*/ 1278003 w 3033486"/>
              <a:gd name="connsiteY129" fmla="*/ 2403961 h 3134297"/>
              <a:gd name="connsiteX130" fmla="*/ 1295944 w 3033486"/>
              <a:gd name="connsiteY130" fmla="*/ 2430165 h 3134297"/>
              <a:gd name="connsiteX131" fmla="*/ 1266895 w 3033486"/>
              <a:gd name="connsiteY131" fmla="*/ 2495682 h 3134297"/>
              <a:gd name="connsiteX132" fmla="*/ 1209630 w 3033486"/>
              <a:gd name="connsiteY132" fmla="*/ 2629876 h 3134297"/>
              <a:gd name="connsiteX133" fmla="*/ 1268149 w 3033486"/>
              <a:gd name="connsiteY133" fmla="*/ 2765087 h 3134297"/>
              <a:gd name="connsiteX134" fmla="*/ 1293430 w 3033486"/>
              <a:gd name="connsiteY134" fmla="*/ 2855347 h 3134297"/>
              <a:gd name="connsiteX135" fmla="*/ 1282447 w 3033486"/>
              <a:gd name="connsiteY135" fmla="*/ 2909445 h 3134297"/>
              <a:gd name="connsiteX136" fmla="*/ 1311168 w 3033486"/>
              <a:gd name="connsiteY136" fmla="*/ 2988629 h 3134297"/>
              <a:gd name="connsiteX137" fmla="*/ 1404434 w 3033486"/>
              <a:gd name="connsiteY137" fmla="*/ 3026696 h 3134297"/>
              <a:gd name="connsiteX138" fmla="*/ 1450603 w 3033486"/>
              <a:gd name="connsiteY138" fmla="*/ 3016191 h 3134297"/>
              <a:gd name="connsiteX139" fmla="*/ 1098890 w 3033486"/>
              <a:gd name="connsiteY139" fmla="*/ 2636209 h 3134297"/>
              <a:gd name="connsiteX140" fmla="*/ 1147823 w 3033486"/>
              <a:gd name="connsiteY140" fmla="*/ 2472200 h 3134297"/>
              <a:gd name="connsiteX141" fmla="*/ 1165827 w 3033486"/>
              <a:gd name="connsiteY141" fmla="*/ 2445755 h 3134297"/>
              <a:gd name="connsiteX142" fmla="*/ 1151898 w 3033486"/>
              <a:gd name="connsiteY142" fmla="*/ 2429936 h 3134297"/>
              <a:gd name="connsiteX143" fmla="*/ 1094836 w 3033486"/>
              <a:gd name="connsiteY143" fmla="*/ 2321807 h 3134297"/>
              <a:gd name="connsiteX144" fmla="*/ 1019526 w 3033486"/>
              <a:gd name="connsiteY144" fmla="*/ 2338494 h 3134297"/>
              <a:gd name="connsiteX145" fmla="*/ 931620 w 3033486"/>
              <a:gd name="connsiteY145" fmla="*/ 2376116 h 3134297"/>
              <a:gd name="connsiteX146" fmla="*/ 900269 w 3033486"/>
              <a:gd name="connsiteY146" fmla="*/ 2387067 h 3134297"/>
              <a:gd name="connsiteX147" fmla="*/ 827578 w 3033486"/>
              <a:gd name="connsiteY147" fmla="*/ 2387063 h 3134297"/>
              <a:gd name="connsiteX148" fmla="*/ 728436 w 3033486"/>
              <a:gd name="connsiteY148" fmla="*/ 2379398 h 3134297"/>
              <a:gd name="connsiteX149" fmla="*/ 578335 w 3033486"/>
              <a:gd name="connsiteY149" fmla="*/ 2274737 h 3134297"/>
              <a:gd name="connsiteX150" fmla="*/ 521390 w 3033486"/>
              <a:gd name="connsiteY150" fmla="*/ 2178519 h 3134297"/>
              <a:gd name="connsiteX151" fmla="*/ 562148 w 3033486"/>
              <a:gd name="connsiteY151" fmla="*/ 2137488 h 3134297"/>
              <a:gd name="connsiteX152" fmla="*/ 607813 w 3033486"/>
              <a:gd name="connsiteY152" fmla="*/ 2026536 h 3134297"/>
              <a:gd name="connsiteX153" fmla="*/ 573800 w 3033486"/>
              <a:gd name="connsiteY153" fmla="*/ 1941074 h 3134297"/>
              <a:gd name="connsiteX154" fmla="*/ 546955 w 3033486"/>
              <a:gd name="connsiteY154" fmla="*/ 1889593 h 3134297"/>
              <a:gd name="connsiteX155" fmla="*/ 574214 w 3033486"/>
              <a:gd name="connsiteY155" fmla="*/ 1842043 h 3134297"/>
              <a:gd name="connsiteX156" fmla="*/ 624765 w 3033486"/>
              <a:gd name="connsiteY156" fmla="*/ 1768752 h 3134297"/>
              <a:gd name="connsiteX157" fmla="*/ 629477 w 3033486"/>
              <a:gd name="connsiteY157" fmla="*/ 1578501 h 3134297"/>
              <a:gd name="connsiteX158" fmla="*/ 617956 w 3033486"/>
              <a:gd name="connsiteY158" fmla="*/ 1536747 h 3134297"/>
              <a:gd name="connsiteX159" fmla="*/ 645252 w 3033486"/>
              <a:gd name="connsiteY159" fmla="*/ 1490876 h 3134297"/>
              <a:gd name="connsiteX160" fmla="*/ 675629 w 3033486"/>
              <a:gd name="connsiteY160" fmla="*/ 1301713 h 3134297"/>
              <a:gd name="connsiteX161" fmla="*/ 651203 w 3033486"/>
              <a:gd name="connsiteY161" fmla="*/ 1250995 h 3134297"/>
              <a:gd name="connsiteX162" fmla="*/ 698494 w 3033486"/>
              <a:gd name="connsiteY162" fmla="*/ 1196801 h 3134297"/>
              <a:gd name="connsiteX163" fmla="*/ 760326 w 3033486"/>
              <a:gd name="connsiteY163" fmla="*/ 1159859 h 3134297"/>
              <a:gd name="connsiteX164" fmla="*/ 797358 w 3033486"/>
              <a:gd name="connsiteY164" fmla="*/ 1049318 h 3134297"/>
              <a:gd name="connsiteX165" fmla="*/ 817090 w 3033486"/>
              <a:gd name="connsiteY165" fmla="*/ 976343 h 3134297"/>
              <a:gd name="connsiteX166" fmla="*/ 850161 w 3033486"/>
              <a:gd name="connsiteY166" fmla="*/ 968668 h 3134297"/>
              <a:gd name="connsiteX167" fmla="*/ 957585 w 3033486"/>
              <a:gd name="connsiteY167" fmla="*/ 916235 h 3134297"/>
              <a:gd name="connsiteX168" fmla="*/ 1004067 w 3033486"/>
              <a:gd name="connsiteY168" fmla="*/ 890922 h 3134297"/>
              <a:gd name="connsiteX169" fmla="*/ 1056090 w 3033486"/>
              <a:gd name="connsiteY169" fmla="*/ 921064 h 3134297"/>
              <a:gd name="connsiteX170" fmla="*/ 1174794 w 3033486"/>
              <a:gd name="connsiteY170" fmla="*/ 965432 h 3134297"/>
              <a:gd name="connsiteX171" fmla="*/ 1234804 w 3033486"/>
              <a:gd name="connsiteY171" fmla="*/ 942115 h 3134297"/>
              <a:gd name="connsiteX172" fmla="*/ 1308725 w 3033486"/>
              <a:gd name="connsiteY172" fmla="*/ 944987 h 3134297"/>
              <a:gd name="connsiteX173" fmla="*/ 1347859 w 3033486"/>
              <a:gd name="connsiteY173" fmla="*/ 960715 h 3134297"/>
              <a:gd name="connsiteX174" fmla="*/ 1359301 w 3033486"/>
              <a:gd name="connsiteY174" fmla="*/ 962932 h 3134297"/>
              <a:gd name="connsiteX175" fmla="*/ 1356671 w 3033486"/>
              <a:gd name="connsiteY175" fmla="*/ 942977 h 3134297"/>
              <a:gd name="connsiteX176" fmla="*/ 1352122 w 3033486"/>
              <a:gd name="connsiteY176" fmla="*/ 794537 h 3134297"/>
              <a:gd name="connsiteX177" fmla="*/ 1441677 w 3033486"/>
              <a:gd name="connsiteY177" fmla="*/ 461534 h 3134297"/>
              <a:gd name="connsiteX178" fmla="*/ 1429394 w 3033486"/>
              <a:gd name="connsiteY178" fmla="*/ 407854 h 3134297"/>
              <a:gd name="connsiteX179" fmla="*/ 1376918 w 3033486"/>
              <a:gd name="connsiteY179" fmla="*/ 398941 h 3134297"/>
              <a:gd name="connsiteX180" fmla="*/ 1321132 w 3033486"/>
              <a:gd name="connsiteY180" fmla="*/ 409754 h 3134297"/>
              <a:gd name="connsiteX181" fmla="*/ 1256217 w 3033486"/>
              <a:gd name="connsiteY181" fmla="*/ 473267 h 3134297"/>
              <a:gd name="connsiteX182" fmla="*/ 1202075 w 3033486"/>
              <a:gd name="connsiteY182" fmla="*/ 508071 h 3134297"/>
              <a:gd name="connsiteX183" fmla="*/ 1169955 w 3033486"/>
              <a:gd name="connsiteY183" fmla="*/ 495954 h 3134297"/>
              <a:gd name="connsiteX184" fmla="*/ 983707 w 3033486"/>
              <a:gd name="connsiteY184" fmla="*/ 493031 h 3134297"/>
              <a:gd name="connsiteX185" fmla="*/ 899102 w 3033486"/>
              <a:gd name="connsiteY185" fmla="*/ 490369 h 3134297"/>
              <a:gd name="connsiteX186" fmla="*/ 715446 w 3033486"/>
              <a:gd name="connsiteY186" fmla="*/ 500634 h 3134297"/>
              <a:gd name="connsiteX187" fmla="*/ 666593 w 3033486"/>
              <a:gd name="connsiteY187" fmla="*/ 525735 h 3134297"/>
              <a:gd name="connsiteX188" fmla="*/ 617553 w 3033486"/>
              <a:gd name="connsiteY188" fmla="*/ 500322 h 3134297"/>
              <a:gd name="connsiteX189" fmla="*/ 457708 w 3033486"/>
              <a:gd name="connsiteY189" fmla="*/ 448871 h 3134297"/>
              <a:gd name="connsiteX190" fmla="*/ 308463 w 3033486"/>
              <a:gd name="connsiteY190" fmla="*/ 513901 h 3134297"/>
              <a:gd name="connsiteX191" fmla="*/ 248810 w 3033486"/>
              <a:gd name="connsiteY191" fmla="*/ 608573 h 3134297"/>
              <a:gd name="connsiteX192" fmla="*/ 241174 w 3033486"/>
              <a:gd name="connsiteY192" fmla="*/ 681268 h 3134297"/>
              <a:gd name="connsiteX193" fmla="*/ 248781 w 3033486"/>
              <a:gd name="connsiteY193" fmla="*/ 750266 h 3134297"/>
              <a:gd name="connsiteX194" fmla="*/ 251528 w 3033486"/>
              <a:gd name="connsiteY194" fmla="*/ 804222 h 3134297"/>
              <a:gd name="connsiteX195" fmla="*/ 205857 w 3033486"/>
              <a:gd name="connsiteY195" fmla="*/ 836688 h 3134297"/>
              <a:gd name="connsiteX196" fmla="*/ 117993 w 3033486"/>
              <a:gd name="connsiteY196" fmla="*/ 911187 h 3134297"/>
              <a:gd name="connsiteX197" fmla="*/ 109117 w 3033486"/>
              <a:gd name="connsiteY197" fmla="*/ 965286 h 3134297"/>
              <a:gd name="connsiteX198" fmla="*/ 117858 w 3033486"/>
              <a:gd name="connsiteY198" fmla="*/ 1019385 h 3134297"/>
              <a:gd name="connsiteX199" fmla="*/ 148942 w 3033486"/>
              <a:gd name="connsiteY199" fmla="*/ 1062302 h 3134297"/>
              <a:gd name="connsiteX200" fmla="*/ 149173 w 3033486"/>
              <a:gd name="connsiteY200" fmla="*/ 1158322 h 3134297"/>
              <a:gd name="connsiteX201" fmla="*/ 108018 w 3033486"/>
              <a:gd name="connsiteY201" fmla="*/ 1249360 h 3134297"/>
              <a:gd name="connsiteX202" fmla="*/ 113655 w 3033486"/>
              <a:gd name="connsiteY202" fmla="*/ 1297626 h 3134297"/>
              <a:gd name="connsiteX203" fmla="*/ 209456 w 3033486"/>
              <a:gd name="connsiteY203" fmla="*/ 1383430 h 3134297"/>
              <a:gd name="connsiteX204" fmla="*/ 262952 w 3033486"/>
              <a:gd name="connsiteY204" fmla="*/ 1438703 h 3134297"/>
              <a:gd name="connsiteX205" fmla="*/ 227159 w 3033486"/>
              <a:gd name="connsiteY205" fmla="*/ 1496919 h 3134297"/>
              <a:gd name="connsiteX206" fmla="*/ 163091 w 3033486"/>
              <a:gd name="connsiteY206" fmla="*/ 1612837 h 3134297"/>
              <a:gd name="connsiteX207" fmla="*/ 169519 w 3033486"/>
              <a:gd name="connsiteY207" fmla="*/ 1745977 h 3134297"/>
              <a:gd name="connsiteX208" fmla="*/ 245451 w 3033486"/>
              <a:gd name="connsiteY208" fmla="*/ 1855756 h 3134297"/>
              <a:gd name="connsiteX209" fmla="*/ 269061 w 3033486"/>
              <a:gd name="connsiteY209" fmla="*/ 1928918 h 3134297"/>
              <a:gd name="connsiteX210" fmla="*/ 236071 w 3033486"/>
              <a:gd name="connsiteY210" fmla="*/ 1957330 h 3134297"/>
              <a:gd name="connsiteX211" fmla="*/ 158818 w 3033486"/>
              <a:gd name="connsiteY211" fmla="*/ 2071707 h 3134297"/>
              <a:gd name="connsiteX212" fmla="*/ 215961 w 3033486"/>
              <a:gd name="connsiteY212" fmla="*/ 2189283 h 3134297"/>
              <a:gd name="connsiteX213" fmla="*/ 249429 w 3033486"/>
              <a:gd name="connsiteY213" fmla="*/ 2240715 h 3134297"/>
              <a:gd name="connsiteX214" fmla="*/ 215322 w 3033486"/>
              <a:gd name="connsiteY214" fmla="*/ 2291605 h 3134297"/>
              <a:gd name="connsiteX215" fmla="*/ 166510 w 3033486"/>
              <a:gd name="connsiteY215" fmla="*/ 2338794 h 3134297"/>
              <a:gd name="connsiteX216" fmla="*/ 195087 w 3033486"/>
              <a:gd name="connsiteY216" fmla="*/ 2496708 h 3134297"/>
              <a:gd name="connsiteX217" fmla="*/ 376455 w 3033486"/>
              <a:gd name="connsiteY217" fmla="*/ 2505065 h 3134297"/>
              <a:gd name="connsiteX218" fmla="*/ 423550 w 3033486"/>
              <a:gd name="connsiteY218" fmla="*/ 2483429 h 3134297"/>
              <a:gd name="connsiteX219" fmla="*/ 481139 w 3033486"/>
              <a:gd name="connsiteY219" fmla="*/ 2515553 h 3134297"/>
              <a:gd name="connsiteX220" fmla="*/ 667930 w 3033486"/>
              <a:gd name="connsiteY220" fmla="*/ 2556265 h 3134297"/>
              <a:gd name="connsiteX221" fmla="*/ 795948 w 3033486"/>
              <a:gd name="connsiteY221" fmla="*/ 2537553 h 3134297"/>
              <a:gd name="connsiteX222" fmla="*/ 1003390 w 3033486"/>
              <a:gd name="connsiteY222" fmla="*/ 2616256 h 3134297"/>
              <a:gd name="connsiteX223" fmla="*/ 1100169 w 3033486"/>
              <a:gd name="connsiteY223" fmla="*/ 2665979 h 3134297"/>
              <a:gd name="connsiteX224" fmla="*/ 1098890 w 3033486"/>
              <a:gd name="connsiteY224" fmla="*/ 2636208 h 3134297"/>
              <a:gd name="connsiteX225" fmla="*/ 907031 w 3033486"/>
              <a:gd name="connsiteY225" fmla="*/ 2271387 h 3134297"/>
              <a:gd name="connsiteX226" fmla="*/ 984794 w 3033486"/>
              <a:gd name="connsiteY226" fmla="*/ 2237449 h 3134297"/>
              <a:gd name="connsiteX227" fmla="*/ 1078318 w 3033486"/>
              <a:gd name="connsiteY227" fmla="*/ 2201413 h 3134297"/>
              <a:gd name="connsiteX228" fmla="*/ 1089697 w 3033486"/>
              <a:gd name="connsiteY228" fmla="*/ 2185338 h 3134297"/>
              <a:gd name="connsiteX229" fmla="*/ 1099907 w 3033486"/>
              <a:gd name="connsiteY229" fmla="*/ 2148227 h 3134297"/>
              <a:gd name="connsiteX230" fmla="*/ 1245130 w 3033486"/>
              <a:gd name="connsiteY230" fmla="*/ 1981394 h 3134297"/>
              <a:gd name="connsiteX231" fmla="*/ 1378679 w 3033486"/>
              <a:gd name="connsiteY231" fmla="*/ 1951476 h 3134297"/>
              <a:gd name="connsiteX232" fmla="*/ 1457445 w 3033486"/>
              <a:gd name="connsiteY232" fmla="*/ 1960499 h 3134297"/>
              <a:gd name="connsiteX233" fmla="*/ 1507079 w 3033486"/>
              <a:gd name="connsiteY233" fmla="*/ 1979597 h 3134297"/>
              <a:gd name="connsiteX234" fmla="*/ 1526971 w 3033486"/>
              <a:gd name="connsiteY234" fmla="*/ 1989639 h 3134297"/>
              <a:gd name="connsiteX235" fmla="*/ 1539278 w 3033486"/>
              <a:gd name="connsiteY235" fmla="*/ 1972872 h 3134297"/>
              <a:gd name="connsiteX236" fmla="*/ 1610690 w 3033486"/>
              <a:gd name="connsiteY236" fmla="*/ 1909745 h 3134297"/>
              <a:gd name="connsiteX237" fmla="*/ 1627195 w 3033486"/>
              <a:gd name="connsiteY237" fmla="*/ 1893417 h 3134297"/>
              <a:gd name="connsiteX238" fmla="*/ 1623229 w 3033486"/>
              <a:gd name="connsiteY238" fmla="*/ 1856105 h 3134297"/>
              <a:gd name="connsiteX239" fmla="*/ 1647741 w 3033486"/>
              <a:gd name="connsiteY239" fmla="*/ 1737010 h 3134297"/>
              <a:gd name="connsiteX240" fmla="*/ 1662860 w 3033486"/>
              <a:gd name="connsiteY240" fmla="*/ 1705707 h 3134297"/>
              <a:gd name="connsiteX241" fmla="*/ 1649321 w 3033486"/>
              <a:gd name="connsiteY241" fmla="*/ 1687774 h 3134297"/>
              <a:gd name="connsiteX242" fmla="*/ 1606681 w 3033486"/>
              <a:gd name="connsiteY242" fmla="*/ 1499511 h 3134297"/>
              <a:gd name="connsiteX243" fmla="*/ 1611396 w 3033486"/>
              <a:gd name="connsiteY243" fmla="*/ 1477533 h 3134297"/>
              <a:gd name="connsiteX244" fmla="*/ 1591194 w 3033486"/>
              <a:gd name="connsiteY244" fmla="*/ 1457609 h 3134297"/>
              <a:gd name="connsiteX245" fmla="*/ 1535138 w 3033486"/>
              <a:gd name="connsiteY245" fmla="*/ 1376575 h 3134297"/>
              <a:gd name="connsiteX246" fmla="*/ 1517387 w 3033486"/>
              <a:gd name="connsiteY246" fmla="*/ 1344015 h 3134297"/>
              <a:gd name="connsiteX247" fmla="*/ 1448210 w 3033486"/>
              <a:gd name="connsiteY247" fmla="*/ 1234445 h 3134297"/>
              <a:gd name="connsiteX248" fmla="*/ 1397124 w 3033486"/>
              <a:gd name="connsiteY248" fmla="*/ 1115749 h 3134297"/>
              <a:gd name="connsiteX249" fmla="*/ 1374857 w 3033486"/>
              <a:gd name="connsiteY249" fmla="*/ 1074221 h 3134297"/>
              <a:gd name="connsiteX250" fmla="*/ 1291439 w 3033486"/>
              <a:gd name="connsiteY250" fmla="*/ 1054330 h 3134297"/>
              <a:gd name="connsiteX251" fmla="*/ 1270128 w 3033486"/>
              <a:gd name="connsiteY251" fmla="*/ 1045827 h 3134297"/>
              <a:gd name="connsiteX252" fmla="*/ 1249177 w 3033486"/>
              <a:gd name="connsiteY252" fmla="*/ 1054653 h 3134297"/>
              <a:gd name="connsiteX253" fmla="*/ 1157927 w 3033486"/>
              <a:gd name="connsiteY253" fmla="*/ 1073425 h 3134297"/>
              <a:gd name="connsiteX254" fmla="*/ 1020326 w 3033486"/>
              <a:gd name="connsiteY254" fmla="*/ 1031745 h 3134297"/>
              <a:gd name="connsiteX255" fmla="*/ 1005142 w 3033486"/>
              <a:gd name="connsiteY255" fmla="*/ 1020575 h 3134297"/>
              <a:gd name="connsiteX256" fmla="*/ 982022 w 3033486"/>
              <a:gd name="connsiteY256" fmla="*/ 1035533 h 3134297"/>
              <a:gd name="connsiteX257" fmla="*/ 933084 w 3033486"/>
              <a:gd name="connsiteY257" fmla="*/ 1059903 h 3134297"/>
              <a:gd name="connsiteX258" fmla="*/ 907268 w 3033486"/>
              <a:gd name="connsiteY258" fmla="*/ 1069316 h 3134297"/>
              <a:gd name="connsiteX259" fmla="*/ 903179 w 3033486"/>
              <a:gd name="connsiteY259" fmla="*/ 1097604 h 3134297"/>
              <a:gd name="connsiteX260" fmla="*/ 805628 w 3033486"/>
              <a:gd name="connsiteY260" fmla="*/ 1261271 h 3134297"/>
              <a:gd name="connsiteX261" fmla="*/ 788346 w 3033486"/>
              <a:gd name="connsiteY261" fmla="*/ 1279596 h 3134297"/>
              <a:gd name="connsiteX262" fmla="*/ 808114 w 3033486"/>
              <a:gd name="connsiteY262" fmla="*/ 1377789 h 3134297"/>
              <a:gd name="connsiteX263" fmla="*/ 802627 w 3033486"/>
              <a:gd name="connsiteY263" fmla="*/ 1436960 h 3134297"/>
              <a:gd name="connsiteX264" fmla="*/ 752900 w 3033486"/>
              <a:gd name="connsiteY264" fmla="*/ 1534367 h 3134297"/>
              <a:gd name="connsiteX265" fmla="*/ 735796 w 3033486"/>
              <a:gd name="connsiteY265" fmla="*/ 1553557 h 3134297"/>
              <a:gd name="connsiteX266" fmla="*/ 743015 w 3033486"/>
              <a:gd name="connsiteY266" fmla="*/ 1581478 h 3134297"/>
              <a:gd name="connsiteX267" fmla="*/ 749990 w 3033486"/>
              <a:gd name="connsiteY267" fmla="*/ 1716106 h 3134297"/>
              <a:gd name="connsiteX268" fmla="*/ 686985 w 3033486"/>
              <a:gd name="connsiteY268" fmla="*/ 1872810 h 3134297"/>
              <a:gd name="connsiteX269" fmla="*/ 675433 w 3033486"/>
              <a:gd name="connsiteY269" fmla="*/ 1891299 h 3134297"/>
              <a:gd name="connsiteX270" fmla="*/ 685423 w 3033486"/>
              <a:gd name="connsiteY270" fmla="*/ 1910943 h 3134297"/>
              <a:gd name="connsiteX271" fmla="*/ 703885 w 3033486"/>
              <a:gd name="connsiteY271" fmla="*/ 1952787 h 3134297"/>
              <a:gd name="connsiteX272" fmla="*/ 662413 w 3033486"/>
              <a:gd name="connsiteY272" fmla="*/ 2190359 h 3134297"/>
              <a:gd name="connsiteX273" fmla="*/ 653457 w 3033486"/>
              <a:gd name="connsiteY273" fmla="*/ 2199902 h 3134297"/>
              <a:gd name="connsiteX274" fmla="*/ 683886 w 3033486"/>
              <a:gd name="connsiteY274" fmla="*/ 2229443 h 3134297"/>
              <a:gd name="connsiteX275" fmla="*/ 836030 w 3033486"/>
              <a:gd name="connsiteY275" fmla="*/ 2282561 h 3134297"/>
              <a:gd name="connsiteX276" fmla="*/ 907031 w 3033486"/>
              <a:gd name="connsiteY276" fmla="*/ 2271387 h 3134297"/>
              <a:gd name="connsiteX277" fmla="*/ 2308452 w 3033486"/>
              <a:gd name="connsiteY277" fmla="*/ 1569009 h 3134297"/>
              <a:gd name="connsiteX278" fmla="*/ 2524836 w 3033486"/>
              <a:gd name="connsiteY278" fmla="*/ 1497560 h 3134297"/>
              <a:gd name="connsiteX279" fmla="*/ 2921986 w 3033486"/>
              <a:gd name="connsiteY279" fmla="*/ 936894 h 3134297"/>
              <a:gd name="connsiteX280" fmla="*/ 2921778 w 3033486"/>
              <a:gd name="connsiteY280" fmla="*/ 744976 h 3134297"/>
              <a:gd name="connsiteX281" fmla="*/ 2596422 w 3033486"/>
              <a:gd name="connsiteY281" fmla="*/ 227126 h 3134297"/>
              <a:gd name="connsiteX282" fmla="*/ 2343851 w 3033486"/>
              <a:gd name="connsiteY282" fmla="*/ 121736 h 3134297"/>
              <a:gd name="connsiteX283" fmla="*/ 2068402 w 3033486"/>
              <a:gd name="connsiteY283" fmla="*/ 116272 h 3134297"/>
              <a:gd name="connsiteX284" fmla="*/ 1461456 w 3033486"/>
              <a:gd name="connsiteY284" fmla="*/ 758391 h 3134297"/>
              <a:gd name="connsiteX285" fmla="*/ 1784235 w 3033486"/>
              <a:gd name="connsiteY285" fmla="*/ 1453576 h 3134297"/>
              <a:gd name="connsiteX286" fmla="*/ 2110664 w 3033486"/>
              <a:gd name="connsiteY286" fmla="*/ 1573742 h 3134297"/>
              <a:gd name="connsiteX287" fmla="*/ 2308452 w 3033486"/>
              <a:gd name="connsiteY287" fmla="*/ 1569009 h 3134297"/>
              <a:gd name="connsiteX288" fmla="*/ 2012152 w 3033486"/>
              <a:gd name="connsiteY288" fmla="*/ 1465962 h 3134297"/>
              <a:gd name="connsiteX289" fmla="*/ 1961823 w 3033486"/>
              <a:gd name="connsiteY289" fmla="*/ 1416010 h 3134297"/>
              <a:gd name="connsiteX290" fmla="*/ 1952064 w 3033486"/>
              <a:gd name="connsiteY290" fmla="*/ 1365955 h 3134297"/>
              <a:gd name="connsiteX291" fmla="*/ 1991661 w 3033486"/>
              <a:gd name="connsiteY291" fmla="*/ 1192491 h 3134297"/>
              <a:gd name="connsiteX292" fmla="*/ 2031211 w 3033486"/>
              <a:gd name="connsiteY292" fmla="*/ 1047946 h 3134297"/>
              <a:gd name="connsiteX293" fmla="*/ 1951649 w 3033486"/>
              <a:gd name="connsiteY293" fmla="*/ 1046436 h 3134297"/>
              <a:gd name="connsiteX294" fmla="*/ 1841189 w 3033486"/>
              <a:gd name="connsiteY294" fmla="*/ 1026726 h 3134297"/>
              <a:gd name="connsiteX295" fmla="*/ 1920887 w 3033486"/>
              <a:gd name="connsiteY295" fmla="*/ 642124 h 3134297"/>
              <a:gd name="connsiteX296" fmla="*/ 2017119 w 3033486"/>
              <a:gd name="connsiteY296" fmla="*/ 285465 h 3134297"/>
              <a:gd name="connsiteX297" fmla="*/ 2062299 w 3033486"/>
              <a:gd name="connsiteY297" fmla="*/ 253616 h 3134297"/>
              <a:gd name="connsiteX298" fmla="*/ 2245904 w 3033486"/>
              <a:gd name="connsiteY298" fmla="*/ 252503 h 3134297"/>
              <a:gd name="connsiteX299" fmla="*/ 2423052 w 3033486"/>
              <a:gd name="connsiteY299" fmla="*/ 260314 h 3134297"/>
              <a:gd name="connsiteX300" fmla="*/ 2449475 w 3033486"/>
              <a:gd name="connsiteY300" fmla="*/ 301481 h 3134297"/>
              <a:gd name="connsiteX301" fmla="*/ 2381383 w 3033486"/>
              <a:gd name="connsiteY301" fmla="*/ 494933 h 3134297"/>
              <a:gd name="connsiteX302" fmla="*/ 2311833 w 3033486"/>
              <a:gd name="connsiteY302" fmla="*/ 676555 h 3134297"/>
              <a:gd name="connsiteX303" fmla="*/ 2441156 w 3033486"/>
              <a:gd name="connsiteY303" fmla="*/ 681999 h 3134297"/>
              <a:gd name="connsiteX304" fmla="*/ 2579491 w 3033486"/>
              <a:gd name="connsiteY304" fmla="*/ 689722 h 3134297"/>
              <a:gd name="connsiteX305" fmla="*/ 2595186 w 3033486"/>
              <a:gd name="connsiteY305" fmla="*/ 755655 h 3134297"/>
              <a:gd name="connsiteX306" fmla="*/ 2114577 w 3033486"/>
              <a:gd name="connsiteY306" fmla="*/ 1444981 h 3134297"/>
              <a:gd name="connsiteX307" fmla="*/ 2012152 w 3033486"/>
              <a:gd name="connsiteY307" fmla="*/ 1465961 h 3134297"/>
              <a:gd name="connsiteX308" fmla="*/ 2257257 w 3033486"/>
              <a:gd name="connsiteY308" fmla="*/ 1057812 h 3134297"/>
              <a:gd name="connsiteX309" fmla="*/ 2443692 w 3033486"/>
              <a:gd name="connsiteY309" fmla="*/ 788291 h 3134297"/>
              <a:gd name="connsiteX310" fmla="*/ 2327893 w 3033486"/>
              <a:gd name="connsiteY310" fmla="*/ 785366 h 3134297"/>
              <a:gd name="connsiteX311" fmla="*/ 2201055 w 3033486"/>
              <a:gd name="connsiteY311" fmla="*/ 776521 h 3134297"/>
              <a:gd name="connsiteX312" fmla="*/ 2178711 w 3033486"/>
              <a:gd name="connsiteY312" fmla="*/ 733677 h 3134297"/>
              <a:gd name="connsiteX313" fmla="*/ 2248555 w 3033486"/>
              <a:gd name="connsiteY313" fmla="*/ 541734 h 3134297"/>
              <a:gd name="connsiteX314" fmla="*/ 2318595 w 3033486"/>
              <a:gd name="connsiteY314" fmla="*/ 361687 h 3134297"/>
              <a:gd name="connsiteX315" fmla="*/ 2212094 w 3033486"/>
              <a:gd name="connsiteY315" fmla="*/ 360059 h 3134297"/>
              <a:gd name="connsiteX316" fmla="*/ 2105593 w 3033486"/>
              <a:gd name="connsiteY316" fmla="*/ 361511 h 3134297"/>
              <a:gd name="connsiteX317" fmla="*/ 2029520 w 3033486"/>
              <a:gd name="connsiteY317" fmla="*/ 647608 h 3134297"/>
              <a:gd name="connsiteX318" fmla="*/ 1953448 w 3033486"/>
              <a:gd name="connsiteY318" fmla="*/ 936935 h 3134297"/>
              <a:gd name="connsiteX319" fmla="*/ 2035782 w 3033486"/>
              <a:gd name="connsiteY319" fmla="*/ 941619 h 3134297"/>
              <a:gd name="connsiteX320" fmla="*/ 2129422 w 3033486"/>
              <a:gd name="connsiteY320" fmla="*/ 949238 h 3134297"/>
              <a:gd name="connsiteX321" fmla="*/ 2153369 w 3033486"/>
              <a:gd name="connsiteY321" fmla="*/ 993131 h 3134297"/>
              <a:gd name="connsiteX322" fmla="*/ 2109134 w 3033486"/>
              <a:gd name="connsiteY322" fmla="*/ 1168050 h 3134297"/>
              <a:gd name="connsiteX323" fmla="*/ 2065021 w 3033486"/>
              <a:gd name="connsiteY323" fmla="*/ 1330177 h 3134297"/>
              <a:gd name="connsiteX324" fmla="*/ 2257257 w 3033486"/>
              <a:gd name="connsiteY324" fmla="*/ 1057813 h 3134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</a:cxnLst>
            <a:rect l="l" t="t" r="r" b="b"/>
            <a:pathLst>
              <a:path w="3033486" h="3134297">
                <a:moveTo>
                  <a:pt x="1365056" y="3132623"/>
                </a:moveTo>
                <a:cubicBezTo>
                  <a:pt x="1284929" y="3119930"/>
                  <a:pt x="1215161" y="3062323"/>
                  <a:pt x="1187448" y="2985970"/>
                </a:cubicBezTo>
                <a:cubicBezTo>
                  <a:pt x="1172218" y="2944008"/>
                  <a:pt x="1170230" y="2890150"/>
                  <a:pt x="1182391" y="2848930"/>
                </a:cubicBezTo>
                <a:cubicBezTo>
                  <a:pt x="1185143" y="2839604"/>
                  <a:pt x="1184683" y="2836026"/>
                  <a:pt x="1179956" y="2829992"/>
                </a:cubicBezTo>
                <a:cubicBezTo>
                  <a:pt x="1176752" y="2825899"/>
                  <a:pt x="1168099" y="2814718"/>
                  <a:pt x="1160729" y="2805143"/>
                </a:cubicBezTo>
                <a:cubicBezTo>
                  <a:pt x="1149262" y="2790247"/>
                  <a:pt x="1145675" y="2787735"/>
                  <a:pt x="1135870" y="2787735"/>
                </a:cubicBezTo>
                <a:cubicBezTo>
                  <a:pt x="1120292" y="2787735"/>
                  <a:pt x="1070640" y="2770715"/>
                  <a:pt x="1036513" y="2753679"/>
                </a:cubicBezTo>
                <a:cubicBezTo>
                  <a:pt x="1021084" y="2745976"/>
                  <a:pt x="973202" y="2720743"/>
                  <a:pt x="930108" y="2697605"/>
                </a:cubicBezTo>
                <a:cubicBezTo>
                  <a:pt x="887014" y="2674468"/>
                  <a:pt x="842892" y="2652390"/>
                  <a:pt x="832059" y="2648544"/>
                </a:cubicBezTo>
                <a:cubicBezTo>
                  <a:pt x="803564" y="2638427"/>
                  <a:pt x="763754" y="2641585"/>
                  <a:pt x="694029" y="2659493"/>
                </a:cubicBezTo>
                <a:cubicBezTo>
                  <a:pt x="646084" y="2671806"/>
                  <a:pt x="635511" y="2673389"/>
                  <a:pt x="601051" y="2673409"/>
                </a:cubicBezTo>
                <a:cubicBezTo>
                  <a:pt x="540051" y="2673455"/>
                  <a:pt x="486276" y="2656001"/>
                  <a:pt x="440810" y="2621429"/>
                </a:cubicBezTo>
                <a:lnTo>
                  <a:pt x="420880" y="2606275"/>
                </a:lnTo>
                <a:lnTo>
                  <a:pt x="398548" y="2617590"/>
                </a:lnTo>
                <a:cubicBezTo>
                  <a:pt x="330781" y="2651926"/>
                  <a:pt x="247350" y="2650824"/>
                  <a:pt x="177458" y="2614668"/>
                </a:cubicBezTo>
                <a:cubicBezTo>
                  <a:pt x="145010" y="2597882"/>
                  <a:pt x="102627" y="2557813"/>
                  <a:pt x="84215" y="2526515"/>
                </a:cubicBezTo>
                <a:cubicBezTo>
                  <a:pt x="48231" y="2465347"/>
                  <a:pt x="38051" y="2375751"/>
                  <a:pt x="60322" y="2316224"/>
                </a:cubicBezTo>
                <a:cubicBezTo>
                  <a:pt x="68098" y="2295441"/>
                  <a:pt x="87702" y="2262020"/>
                  <a:pt x="99201" y="2249944"/>
                </a:cubicBezTo>
                <a:cubicBezTo>
                  <a:pt x="103725" y="2245194"/>
                  <a:pt x="107426" y="2240072"/>
                  <a:pt x="107426" y="2238564"/>
                </a:cubicBezTo>
                <a:cubicBezTo>
                  <a:pt x="107426" y="2237056"/>
                  <a:pt x="102289" y="2228770"/>
                  <a:pt x="96009" y="2220152"/>
                </a:cubicBezTo>
                <a:cubicBezTo>
                  <a:pt x="80358" y="2198672"/>
                  <a:pt x="68958" y="2175168"/>
                  <a:pt x="59671" y="2145228"/>
                </a:cubicBezTo>
                <a:cubicBezTo>
                  <a:pt x="49622" y="2112832"/>
                  <a:pt x="48670" y="2053905"/>
                  <a:pt x="57650" y="2020210"/>
                </a:cubicBezTo>
                <a:cubicBezTo>
                  <a:pt x="67396" y="1983645"/>
                  <a:pt x="88672" y="1944531"/>
                  <a:pt x="112633" y="1919130"/>
                </a:cubicBezTo>
                <a:lnTo>
                  <a:pt x="134187" y="1896280"/>
                </a:lnTo>
                <a:lnTo>
                  <a:pt x="118960" y="1876252"/>
                </a:lnTo>
                <a:cubicBezTo>
                  <a:pt x="68166" y="1809442"/>
                  <a:pt x="41623" y="1707190"/>
                  <a:pt x="53192" y="1622889"/>
                </a:cubicBezTo>
                <a:cubicBezTo>
                  <a:pt x="59134" y="1579592"/>
                  <a:pt x="78100" y="1524578"/>
                  <a:pt x="99068" y="1489818"/>
                </a:cubicBezTo>
                <a:lnTo>
                  <a:pt x="116671" y="1460635"/>
                </a:lnTo>
                <a:lnTo>
                  <a:pt x="100835" y="1449970"/>
                </a:lnTo>
                <a:cubicBezTo>
                  <a:pt x="92125" y="1444105"/>
                  <a:pt x="75042" y="1428550"/>
                  <a:pt x="62871" y="1415404"/>
                </a:cubicBezTo>
                <a:cubicBezTo>
                  <a:pt x="-9279" y="1337471"/>
                  <a:pt x="-20530" y="1220682"/>
                  <a:pt x="35343" y="1129648"/>
                </a:cubicBezTo>
                <a:cubicBezTo>
                  <a:pt x="47298" y="1110168"/>
                  <a:pt x="47438" y="1109544"/>
                  <a:pt x="41770" y="1100908"/>
                </a:cubicBezTo>
                <a:cubicBezTo>
                  <a:pt x="30536" y="1083793"/>
                  <a:pt x="10119" y="1037761"/>
                  <a:pt x="5610" y="1019386"/>
                </a:cubicBezTo>
                <a:cubicBezTo>
                  <a:pt x="-261" y="995452"/>
                  <a:pt x="-261" y="935122"/>
                  <a:pt x="5610" y="911188"/>
                </a:cubicBezTo>
                <a:cubicBezTo>
                  <a:pt x="12221" y="884242"/>
                  <a:pt x="32974" y="841692"/>
                  <a:pt x="51295" y="817518"/>
                </a:cubicBezTo>
                <a:cubicBezTo>
                  <a:pt x="68491" y="794829"/>
                  <a:pt x="100324" y="767769"/>
                  <a:pt x="123833" y="755857"/>
                </a:cubicBezTo>
                <a:cubicBezTo>
                  <a:pt x="136926" y="749223"/>
                  <a:pt x="138326" y="747402"/>
                  <a:pt x="136521" y="739349"/>
                </a:cubicBezTo>
                <a:cubicBezTo>
                  <a:pt x="135405" y="734370"/>
                  <a:pt x="133572" y="714320"/>
                  <a:pt x="132447" y="694794"/>
                </a:cubicBezTo>
                <a:cubicBezTo>
                  <a:pt x="127038" y="600916"/>
                  <a:pt x="163043" y="507854"/>
                  <a:pt x="231105" y="439789"/>
                </a:cubicBezTo>
                <a:cubicBezTo>
                  <a:pt x="339948" y="330941"/>
                  <a:pt x="508678" y="309460"/>
                  <a:pt x="642211" y="387451"/>
                </a:cubicBezTo>
                <a:lnTo>
                  <a:pt x="665415" y="401004"/>
                </a:lnTo>
                <a:lnTo>
                  <a:pt x="675228" y="394016"/>
                </a:lnTo>
                <a:cubicBezTo>
                  <a:pt x="680624" y="390173"/>
                  <a:pt x="696235" y="381713"/>
                  <a:pt x="709917" y="375215"/>
                </a:cubicBezTo>
                <a:cubicBezTo>
                  <a:pt x="773998" y="344781"/>
                  <a:pt x="858464" y="345884"/>
                  <a:pt x="921861" y="377982"/>
                </a:cubicBezTo>
                <a:lnTo>
                  <a:pt x="943747" y="389063"/>
                </a:lnTo>
                <a:lnTo>
                  <a:pt x="964797" y="377885"/>
                </a:lnTo>
                <a:cubicBezTo>
                  <a:pt x="1025245" y="345786"/>
                  <a:pt x="1117522" y="343840"/>
                  <a:pt x="1175544" y="373443"/>
                </a:cubicBezTo>
                <a:lnTo>
                  <a:pt x="1188298" y="379949"/>
                </a:lnTo>
                <a:lnTo>
                  <a:pt x="1204881" y="363011"/>
                </a:lnTo>
                <a:cubicBezTo>
                  <a:pt x="1282828" y="283394"/>
                  <a:pt x="1403804" y="267550"/>
                  <a:pt x="1498473" y="324559"/>
                </a:cubicBezTo>
                <a:cubicBezTo>
                  <a:pt x="1509279" y="331066"/>
                  <a:pt x="1518472" y="336390"/>
                  <a:pt x="1518902" y="336390"/>
                </a:cubicBezTo>
                <a:cubicBezTo>
                  <a:pt x="1519331" y="336390"/>
                  <a:pt x="1527135" y="326887"/>
                  <a:pt x="1536242" y="315272"/>
                </a:cubicBezTo>
                <a:cubicBezTo>
                  <a:pt x="1562475" y="281816"/>
                  <a:pt x="1620719" y="223038"/>
                  <a:pt x="1658361" y="192034"/>
                </a:cubicBezTo>
                <a:cubicBezTo>
                  <a:pt x="1753677" y="113528"/>
                  <a:pt x="1866096" y="56326"/>
                  <a:pt x="1986254" y="25193"/>
                </a:cubicBezTo>
                <a:cubicBezTo>
                  <a:pt x="2080875" y="677"/>
                  <a:pt x="2205991" y="-6724"/>
                  <a:pt x="2303381" y="6433"/>
                </a:cubicBezTo>
                <a:cubicBezTo>
                  <a:pt x="2355360" y="13455"/>
                  <a:pt x="2435801" y="33306"/>
                  <a:pt x="2482794" y="50708"/>
                </a:cubicBezTo>
                <a:cubicBezTo>
                  <a:pt x="2730044" y="142267"/>
                  <a:pt x="2922899" y="347429"/>
                  <a:pt x="2999250" y="600121"/>
                </a:cubicBezTo>
                <a:cubicBezTo>
                  <a:pt x="3024200" y="682697"/>
                  <a:pt x="3033573" y="748883"/>
                  <a:pt x="3033486" y="841874"/>
                </a:cubicBezTo>
                <a:cubicBezTo>
                  <a:pt x="3033393" y="935699"/>
                  <a:pt x="3024093" y="1001406"/>
                  <a:pt x="2999250" y="1083628"/>
                </a:cubicBezTo>
                <a:cubicBezTo>
                  <a:pt x="2942159" y="1272578"/>
                  <a:pt x="2822217" y="1433324"/>
                  <a:pt x="2655004" y="1544987"/>
                </a:cubicBezTo>
                <a:cubicBezTo>
                  <a:pt x="2609392" y="1575447"/>
                  <a:pt x="2519099" y="1619929"/>
                  <a:pt x="2467002" y="1637606"/>
                </a:cubicBezTo>
                <a:lnTo>
                  <a:pt x="2424382" y="1652067"/>
                </a:lnTo>
                <a:lnTo>
                  <a:pt x="2422336" y="1679760"/>
                </a:lnTo>
                <a:cubicBezTo>
                  <a:pt x="2417712" y="1742357"/>
                  <a:pt x="2394960" y="1796360"/>
                  <a:pt x="2351655" y="1847522"/>
                </a:cubicBezTo>
                <a:lnTo>
                  <a:pt x="2332309" y="1870378"/>
                </a:lnTo>
                <a:lnTo>
                  <a:pt x="2343783" y="1893732"/>
                </a:lnTo>
                <a:cubicBezTo>
                  <a:pt x="2363141" y="1933131"/>
                  <a:pt x="2366798" y="1947700"/>
                  <a:pt x="2368523" y="1992287"/>
                </a:cubicBezTo>
                <a:cubicBezTo>
                  <a:pt x="2369980" y="2029950"/>
                  <a:pt x="2369336" y="2036194"/>
                  <a:pt x="2361371" y="2061601"/>
                </a:cubicBezTo>
                <a:cubicBezTo>
                  <a:pt x="2346148" y="2110156"/>
                  <a:pt x="2315830" y="2152470"/>
                  <a:pt x="2270344" y="2188643"/>
                </a:cubicBezTo>
                <a:cubicBezTo>
                  <a:pt x="2245831" y="2208137"/>
                  <a:pt x="2211568" y="2227456"/>
                  <a:pt x="2190671" y="2233564"/>
                </a:cubicBezTo>
                <a:cubicBezTo>
                  <a:pt x="2176766" y="2237629"/>
                  <a:pt x="2176110" y="2238386"/>
                  <a:pt x="2177948" y="2248217"/>
                </a:cubicBezTo>
                <a:cubicBezTo>
                  <a:pt x="2179015" y="2253918"/>
                  <a:pt x="2180871" y="2273094"/>
                  <a:pt x="2182073" y="2290829"/>
                </a:cubicBezTo>
                <a:cubicBezTo>
                  <a:pt x="2191358" y="2427753"/>
                  <a:pt x="2079724" y="2545422"/>
                  <a:pt x="1941919" y="2543966"/>
                </a:cubicBezTo>
                <a:cubicBezTo>
                  <a:pt x="1925016" y="2543781"/>
                  <a:pt x="1903579" y="2541816"/>
                  <a:pt x="1894281" y="2539588"/>
                </a:cubicBezTo>
                <a:lnTo>
                  <a:pt x="1877376" y="2535534"/>
                </a:lnTo>
                <a:lnTo>
                  <a:pt x="1855012" y="2555973"/>
                </a:lnTo>
                <a:cubicBezTo>
                  <a:pt x="1815280" y="2592283"/>
                  <a:pt x="1766953" y="2614959"/>
                  <a:pt x="1717335" y="2620573"/>
                </a:cubicBezTo>
                <a:lnTo>
                  <a:pt x="1696493" y="2622931"/>
                </a:lnTo>
                <a:lnTo>
                  <a:pt x="1696493" y="2635576"/>
                </a:lnTo>
                <a:cubicBezTo>
                  <a:pt x="1696493" y="2657655"/>
                  <a:pt x="1686694" y="2705449"/>
                  <a:pt x="1676364" y="2733755"/>
                </a:cubicBezTo>
                <a:cubicBezTo>
                  <a:pt x="1665111" y="2764591"/>
                  <a:pt x="1652332" y="2786812"/>
                  <a:pt x="1628736" y="2816574"/>
                </a:cubicBezTo>
                <a:lnTo>
                  <a:pt x="1612572" y="2836962"/>
                </a:lnTo>
                <a:lnTo>
                  <a:pt x="1617739" y="2855458"/>
                </a:lnTo>
                <a:cubicBezTo>
                  <a:pt x="1626021" y="2885102"/>
                  <a:pt x="1625055" y="2939696"/>
                  <a:pt x="1615707" y="2970317"/>
                </a:cubicBezTo>
                <a:cubicBezTo>
                  <a:pt x="1595982" y="3034935"/>
                  <a:pt x="1555817" y="3083339"/>
                  <a:pt x="1499697" y="3110123"/>
                </a:cubicBezTo>
                <a:cubicBezTo>
                  <a:pt x="1482416" y="3118372"/>
                  <a:pt x="1461391" y="3126742"/>
                  <a:pt x="1452975" y="3128725"/>
                </a:cubicBezTo>
                <a:cubicBezTo>
                  <a:pt x="1430364" y="3134050"/>
                  <a:pt x="1386380" y="3136001"/>
                  <a:pt x="1365056" y="3132623"/>
                </a:cubicBezTo>
                <a:close/>
                <a:moveTo>
                  <a:pt x="1450603" y="3016202"/>
                </a:moveTo>
                <a:cubicBezTo>
                  <a:pt x="1473874" y="3004428"/>
                  <a:pt x="1493677" y="2984426"/>
                  <a:pt x="1506076" y="2960174"/>
                </a:cubicBezTo>
                <a:cubicBezTo>
                  <a:pt x="1514412" y="2943869"/>
                  <a:pt x="1515585" y="2937829"/>
                  <a:pt x="1515596" y="2911147"/>
                </a:cubicBezTo>
                <a:cubicBezTo>
                  <a:pt x="1515608" y="2884025"/>
                  <a:pt x="1514414" y="2878082"/>
                  <a:pt x="1504622" y="2856482"/>
                </a:cubicBezTo>
                <a:cubicBezTo>
                  <a:pt x="1486331" y="2816142"/>
                  <a:pt x="1489406" y="2805207"/>
                  <a:pt x="1530453" y="2764612"/>
                </a:cubicBezTo>
                <a:cubicBezTo>
                  <a:pt x="1580501" y="2715117"/>
                  <a:pt x="1599485" y="2650845"/>
                  <a:pt x="1582901" y="2587043"/>
                </a:cubicBezTo>
                <a:cubicBezTo>
                  <a:pt x="1569591" y="2535837"/>
                  <a:pt x="1593220" y="2502723"/>
                  <a:pt x="1638637" y="2508932"/>
                </a:cubicBezTo>
                <a:cubicBezTo>
                  <a:pt x="1649073" y="2510359"/>
                  <a:pt x="1672826" y="2511637"/>
                  <a:pt x="1691421" y="2511774"/>
                </a:cubicBezTo>
                <a:cubicBezTo>
                  <a:pt x="1721563" y="2512005"/>
                  <a:pt x="1727262" y="2511030"/>
                  <a:pt x="1743953" y="2502892"/>
                </a:cubicBezTo>
                <a:cubicBezTo>
                  <a:pt x="1768646" y="2490850"/>
                  <a:pt x="1788705" y="2473300"/>
                  <a:pt x="1804027" y="2450332"/>
                </a:cubicBezTo>
                <a:cubicBezTo>
                  <a:pt x="1819793" y="2426697"/>
                  <a:pt x="1830380" y="2418890"/>
                  <a:pt x="1849605" y="2416724"/>
                </a:cubicBezTo>
                <a:cubicBezTo>
                  <a:pt x="1861382" y="2415396"/>
                  <a:pt x="1869210" y="2416989"/>
                  <a:pt x="1883866" y="2423700"/>
                </a:cubicBezTo>
                <a:cubicBezTo>
                  <a:pt x="1913221" y="2437140"/>
                  <a:pt x="1939144" y="2441173"/>
                  <a:pt x="1964324" y="2436219"/>
                </a:cubicBezTo>
                <a:cubicBezTo>
                  <a:pt x="2066502" y="2416116"/>
                  <a:pt x="2109806" y="2303712"/>
                  <a:pt x="2047042" y="2221508"/>
                </a:cubicBezTo>
                <a:cubicBezTo>
                  <a:pt x="2026548" y="2194667"/>
                  <a:pt x="2027618" y="2166786"/>
                  <a:pt x="2049970" y="2145195"/>
                </a:cubicBezTo>
                <a:lnTo>
                  <a:pt x="2062099" y="2133479"/>
                </a:lnTo>
                <a:lnTo>
                  <a:pt x="2106668" y="2134380"/>
                </a:lnTo>
                <a:cubicBezTo>
                  <a:pt x="2149800" y="2135250"/>
                  <a:pt x="2151903" y="2134962"/>
                  <a:pt x="2171935" y="2125430"/>
                </a:cubicBezTo>
                <a:cubicBezTo>
                  <a:pt x="2199548" y="2112289"/>
                  <a:pt x="2236579" y="2077037"/>
                  <a:pt x="2251312" y="2049866"/>
                </a:cubicBezTo>
                <a:cubicBezTo>
                  <a:pt x="2261846" y="2030439"/>
                  <a:pt x="2262804" y="2026257"/>
                  <a:pt x="2262748" y="1999924"/>
                </a:cubicBezTo>
                <a:cubicBezTo>
                  <a:pt x="2262701" y="1974952"/>
                  <a:pt x="2261325" y="1968302"/>
                  <a:pt x="2252312" y="1949206"/>
                </a:cubicBezTo>
                <a:cubicBezTo>
                  <a:pt x="2246607" y="1937119"/>
                  <a:pt x="2234314" y="1918860"/>
                  <a:pt x="2224995" y="1908632"/>
                </a:cubicBezTo>
                <a:cubicBezTo>
                  <a:pt x="2203505" y="1885046"/>
                  <a:pt x="2200261" y="1878710"/>
                  <a:pt x="2200261" y="1860328"/>
                </a:cubicBezTo>
                <a:cubicBezTo>
                  <a:pt x="2200261" y="1841021"/>
                  <a:pt x="2209941" y="1826643"/>
                  <a:pt x="2234070" y="1810113"/>
                </a:cubicBezTo>
                <a:cubicBezTo>
                  <a:pt x="2259568" y="1792645"/>
                  <a:pt x="2282961" y="1765939"/>
                  <a:pt x="2296549" y="1738784"/>
                </a:cubicBezTo>
                <a:cubicBezTo>
                  <a:pt x="2307825" y="1716252"/>
                  <a:pt x="2318100" y="1680472"/>
                  <a:pt x="2314367" y="1676739"/>
                </a:cubicBezTo>
                <a:cubicBezTo>
                  <a:pt x="2313305" y="1675676"/>
                  <a:pt x="2297465" y="1676693"/>
                  <a:pt x="2279169" y="1679023"/>
                </a:cubicBezTo>
                <a:cubicBezTo>
                  <a:pt x="2236751" y="1684399"/>
                  <a:pt x="2140927" y="1684357"/>
                  <a:pt x="2097140" y="1678930"/>
                </a:cubicBezTo>
                <a:cubicBezTo>
                  <a:pt x="1969161" y="1663102"/>
                  <a:pt x="1851185" y="1621376"/>
                  <a:pt x="1743827" y="1553970"/>
                </a:cubicBezTo>
                <a:cubicBezTo>
                  <a:pt x="1706551" y="1530567"/>
                  <a:pt x="1703796" y="1531434"/>
                  <a:pt x="1709661" y="1564732"/>
                </a:cubicBezTo>
                <a:cubicBezTo>
                  <a:pt x="1716234" y="1602051"/>
                  <a:pt x="1735348" y="1631340"/>
                  <a:pt x="1771910" y="1660119"/>
                </a:cubicBezTo>
                <a:cubicBezTo>
                  <a:pt x="1787213" y="1672164"/>
                  <a:pt x="1795843" y="1693683"/>
                  <a:pt x="1792506" y="1711474"/>
                </a:cubicBezTo>
                <a:cubicBezTo>
                  <a:pt x="1791058" y="1719189"/>
                  <a:pt x="1783310" y="1731166"/>
                  <a:pt x="1770291" y="1745812"/>
                </a:cubicBezTo>
                <a:cubicBezTo>
                  <a:pt x="1726378" y="1795212"/>
                  <a:pt x="1717492" y="1840657"/>
                  <a:pt x="1740783" y="1896722"/>
                </a:cubicBezTo>
                <a:cubicBezTo>
                  <a:pt x="1752611" y="1925193"/>
                  <a:pt x="1753459" y="1945442"/>
                  <a:pt x="1743500" y="1961557"/>
                </a:cubicBezTo>
                <a:cubicBezTo>
                  <a:pt x="1735260" y="1974891"/>
                  <a:pt x="1727233" y="1979430"/>
                  <a:pt x="1694677" y="1989170"/>
                </a:cubicBezTo>
                <a:cubicBezTo>
                  <a:pt x="1649820" y="2002590"/>
                  <a:pt x="1616172" y="2035692"/>
                  <a:pt x="1602750" y="2079606"/>
                </a:cubicBezTo>
                <a:cubicBezTo>
                  <a:pt x="1595536" y="2103206"/>
                  <a:pt x="1581236" y="2119427"/>
                  <a:pt x="1562765" y="2124962"/>
                </a:cubicBezTo>
                <a:cubicBezTo>
                  <a:pt x="1542796" y="2130945"/>
                  <a:pt x="1526465" y="2125146"/>
                  <a:pt x="1500395" y="2102858"/>
                </a:cubicBezTo>
                <a:cubicBezTo>
                  <a:pt x="1461823" y="2069866"/>
                  <a:pt x="1425889" y="2056718"/>
                  <a:pt x="1375299" y="2057085"/>
                </a:cubicBezTo>
                <a:cubicBezTo>
                  <a:pt x="1326607" y="2057438"/>
                  <a:pt x="1288604" y="2072148"/>
                  <a:pt x="1252898" y="2104463"/>
                </a:cubicBezTo>
                <a:cubicBezTo>
                  <a:pt x="1211474" y="2141951"/>
                  <a:pt x="1191602" y="2186329"/>
                  <a:pt x="1191458" y="2241665"/>
                </a:cubicBezTo>
                <a:cubicBezTo>
                  <a:pt x="1191299" y="2303225"/>
                  <a:pt x="1216641" y="2350748"/>
                  <a:pt x="1278003" y="2403961"/>
                </a:cubicBezTo>
                <a:cubicBezTo>
                  <a:pt x="1289451" y="2413889"/>
                  <a:pt x="1294223" y="2420858"/>
                  <a:pt x="1295944" y="2430165"/>
                </a:cubicBezTo>
                <a:cubicBezTo>
                  <a:pt x="1300423" y="2454390"/>
                  <a:pt x="1295652" y="2465151"/>
                  <a:pt x="1266895" y="2495682"/>
                </a:cubicBezTo>
                <a:cubicBezTo>
                  <a:pt x="1226002" y="2539098"/>
                  <a:pt x="1209630" y="2577464"/>
                  <a:pt x="1209630" y="2629876"/>
                </a:cubicBezTo>
                <a:cubicBezTo>
                  <a:pt x="1209630" y="2684042"/>
                  <a:pt x="1226955" y="2724073"/>
                  <a:pt x="1268149" y="2765087"/>
                </a:cubicBezTo>
                <a:cubicBezTo>
                  <a:pt x="1307613" y="2804379"/>
                  <a:pt x="1311594" y="2818594"/>
                  <a:pt x="1293430" y="2855347"/>
                </a:cubicBezTo>
                <a:cubicBezTo>
                  <a:pt x="1283549" y="2875339"/>
                  <a:pt x="1282557" y="2880226"/>
                  <a:pt x="1282447" y="2909445"/>
                </a:cubicBezTo>
                <a:cubicBezTo>
                  <a:pt x="1282306" y="2947176"/>
                  <a:pt x="1288368" y="2963892"/>
                  <a:pt x="1311168" y="2988629"/>
                </a:cubicBezTo>
                <a:cubicBezTo>
                  <a:pt x="1338446" y="3018223"/>
                  <a:pt x="1363020" y="3028253"/>
                  <a:pt x="1404434" y="3026696"/>
                </a:cubicBezTo>
                <a:cubicBezTo>
                  <a:pt x="1426461" y="3025867"/>
                  <a:pt x="1435577" y="3023794"/>
                  <a:pt x="1450603" y="3016191"/>
                </a:cubicBezTo>
                <a:close/>
                <a:moveTo>
                  <a:pt x="1098890" y="2636209"/>
                </a:moveTo>
                <a:cubicBezTo>
                  <a:pt x="1095759" y="2581294"/>
                  <a:pt x="1113084" y="2523224"/>
                  <a:pt x="1147823" y="2472200"/>
                </a:cubicBezTo>
                <a:lnTo>
                  <a:pt x="1165827" y="2445755"/>
                </a:lnTo>
                <a:lnTo>
                  <a:pt x="1151898" y="2429936"/>
                </a:lnTo>
                <a:cubicBezTo>
                  <a:pt x="1128560" y="2403429"/>
                  <a:pt x="1104468" y="2357778"/>
                  <a:pt x="1094836" y="2321807"/>
                </a:cubicBezTo>
                <a:cubicBezTo>
                  <a:pt x="1090083" y="2304058"/>
                  <a:pt x="1094716" y="2303031"/>
                  <a:pt x="1019526" y="2338494"/>
                </a:cubicBezTo>
                <a:cubicBezTo>
                  <a:pt x="988421" y="2353164"/>
                  <a:pt x="948863" y="2370094"/>
                  <a:pt x="931620" y="2376116"/>
                </a:cubicBezTo>
                <a:lnTo>
                  <a:pt x="900269" y="2387067"/>
                </a:lnTo>
                <a:lnTo>
                  <a:pt x="827578" y="2387063"/>
                </a:lnTo>
                <a:cubicBezTo>
                  <a:pt x="762084" y="2387060"/>
                  <a:pt x="752267" y="2386301"/>
                  <a:pt x="728436" y="2379398"/>
                </a:cubicBezTo>
                <a:cubicBezTo>
                  <a:pt x="675232" y="2363986"/>
                  <a:pt x="648341" y="2345236"/>
                  <a:pt x="578335" y="2274737"/>
                </a:cubicBezTo>
                <a:cubicBezTo>
                  <a:pt x="516710" y="2212677"/>
                  <a:pt x="512273" y="2205182"/>
                  <a:pt x="521390" y="2178519"/>
                </a:cubicBezTo>
                <a:cubicBezTo>
                  <a:pt x="526668" y="2163083"/>
                  <a:pt x="534696" y="2155002"/>
                  <a:pt x="562148" y="2137488"/>
                </a:cubicBezTo>
                <a:cubicBezTo>
                  <a:pt x="592926" y="2117853"/>
                  <a:pt x="607813" y="2081682"/>
                  <a:pt x="607813" y="2026536"/>
                </a:cubicBezTo>
                <a:cubicBezTo>
                  <a:pt x="607813" y="1989971"/>
                  <a:pt x="599129" y="1968152"/>
                  <a:pt x="573800" y="1941074"/>
                </a:cubicBezTo>
                <a:cubicBezTo>
                  <a:pt x="552293" y="1918081"/>
                  <a:pt x="546955" y="1907845"/>
                  <a:pt x="546955" y="1889593"/>
                </a:cubicBezTo>
                <a:cubicBezTo>
                  <a:pt x="546955" y="1874004"/>
                  <a:pt x="550944" y="1867047"/>
                  <a:pt x="574214" y="1842043"/>
                </a:cubicBezTo>
                <a:cubicBezTo>
                  <a:pt x="598738" y="1815691"/>
                  <a:pt x="612587" y="1795613"/>
                  <a:pt x="624765" y="1768752"/>
                </a:cubicBezTo>
                <a:cubicBezTo>
                  <a:pt x="652957" y="1706574"/>
                  <a:pt x="654468" y="1645529"/>
                  <a:pt x="629477" y="1578501"/>
                </a:cubicBezTo>
                <a:cubicBezTo>
                  <a:pt x="623140" y="1561507"/>
                  <a:pt x="617956" y="1542717"/>
                  <a:pt x="617956" y="1536747"/>
                </a:cubicBezTo>
                <a:cubicBezTo>
                  <a:pt x="617956" y="1519829"/>
                  <a:pt x="627376" y="1503999"/>
                  <a:pt x="645252" y="1490876"/>
                </a:cubicBezTo>
                <a:cubicBezTo>
                  <a:pt x="706796" y="1445696"/>
                  <a:pt x="720817" y="1358385"/>
                  <a:pt x="675629" y="1301713"/>
                </a:cubicBezTo>
                <a:cubicBezTo>
                  <a:pt x="655959" y="1277044"/>
                  <a:pt x="651203" y="1267168"/>
                  <a:pt x="651203" y="1250995"/>
                </a:cubicBezTo>
                <a:cubicBezTo>
                  <a:pt x="651203" y="1223222"/>
                  <a:pt x="666165" y="1206075"/>
                  <a:pt x="698494" y="1196801"/>
                </a:cubicBezTo>
                <a:cubicBezTo>
                  <a:pt x="723603" y="1189598"/>
                  <a:pt x="741192" y="1179090"/>
                  <a:pt x="760326" y="1159859"/>
                </a:cubicBezTo>
                <a:cubicBezTo>
                  <a:pt x="788936" y="1131105"/>
                  <a:pt x="804764" y="1083855"/>
                  <a:pt x="797358" y="1049318"/>
                </a:cubicBezTo>
                <a:cubicBezTo>
                  <a:pt x="789641" y="1013332"/>
                  <a:pt x="795795" y="990569"/>
                  <a:pt x="817090" y="976343"/>
                </a:cubicBezTo>
                <a:cubicBezTo>
                  <a:pt x="826037" y="970365"/>
                  <a:pt x="833350" y="968668"/>
                  <a:pt x="850161" y="968668"/>
                </a:cubicBezTo>
                <a:cubicBezTo>
                  <a:pt x="890784" y="968668"/>
                  <a:pt x="930511" y="949278"/>
                  <a:pt x="957585" y="916235"/>
                </a:cubicBezTo>
                <a:cubicBezTo>
                  <a:pt x="972933" y="897505"/>
                  <a:pt x="985071" y="890895"/>
                  <a:pt x="1004067" y="890922"/>
                </a:cubicBezTo>
                <a:cubicBezTo>
                  <a:pt x="1023531" y="890945"/>
                  <a:pt x="1033625" y="896799"/>
                  <a:pt x="1056090" y="921064"/>
                </a:cubicBezTo>
                <a:cubicBezTo>
                  <a:pt x="1087717" y="955227"/>
                  <a:pt x="1131423" y="971563"/>
                  <a:pt x="1174794" y="965432"/>
                </a:cubicBezTo>
                <a:cubicBezTo>
                  <a:pt x="1197892" y="962167"/>
                  <a:pt x="1211759" y="956779"/>
                  <a:pt x="1234804" y="942115"/>
                </a:cubicBezTo>
                <a:cubicBezTo>
                  <a:pt x="1258304" y="927162"/>
                  <a:pt x="1273393" y="927748"/>
                  <a:pt x="1308725" y="944987"/>
                </a:cubicBezTo>
                <a:cubicBezTo>
                  <a:pt x="1323955" y="952418"/>
                  <a:pt x="1341566" y="959496"/>
                  <a:pt x="1347859" y="960715"/>
                </a:cubicBezTo>
                <a:lnTo>
                  <a:pt x="1359301" y="962932"/>
                </a:lnTo>
                <a:lnTo>
                  <a:pt x="1356671" y="942977"/>
                </a:lnTo>
                <a:cubicBezTo>
                  <a:pt x="1351876" y="906595"/>
                  <a:pt x="1349912" y="842508"/>
                  <a:pt x="1352122" y="794537"/>
                </a:cubicBezTo>
                <a:cubicBezTo>
                  <a:pt x="1357300" y="682120"/>
                  <a:pt x="1389618" y="561950"/>
                  <a:pt x="1441677" y="461534"/>
                </a:cubicBezTo>
                <a:cubicBezTo>
                  <a:pt x="1462642" y="421095"/>
                  <a:pt x="1463334" y="424122"/>
                  <a:pt x="1429394" y="407854"/>
                </a:cubicBezTo>
                <a:cubicBezTo>
                  <a:pt x="1413121" y="400054"/>
                  <a:pt x="1406567" y="398941"/>
                  <a:pt x="1376918" y="398941"/>
                </a:cubicBezTo>
                <a:cubicBezTo>
                  <a:pt x="1345627" y="398941"/>
                  <a:pt x="1341363" y="399768"/>
                  <a:pt x="1321132" y="409754"/>
                </a:cubicBezTo>
                <a:cubicBezTo>
                  <a:pt x="1295121" y="422593"/>
                  <a:pt x="1271778" y="445433"/>
                  <a:pt x="1256217" y="473267"/>
                </a:cubicBezTo>
                <a:cubicBezTo>
                  <a:pt x="1240609" y="501184"/>
                  <a:pt x="1227165" y="509826"/>
                  <a:pt x="1202075" y="508071"/>
                </a:cubicBezTo>
                <a:cubicBezTo>
                  <a:pt x="1186326" y="506969"/>
                  <a:pt x="1180296" y="504694"/>
                  <a:pt x="1169955" y="495954"/>
                </a:cubicBezTo>
                <a:cubicBezTo>
                  <a:pt x="1112407" y="447315"/>
                  <a:pt x="1039437" y="446170"/>
                  <a:pt x="983707" y="493031"/>
                </a:cubicBezTo>
                <a:cubicBezTo>
                  <a:pt x="954785" y="517351"/>
                  <a:pt x="932553" y="516651"/>
                  <a:pt x="899102" y="490369"/>
                </a:cubicBezTo>
                <a:cubicBezTo>
                  <a:pt x="841026" y="444740"/>
                  <a:pt x="769873" y="448717"/>
                  <a:pt x="715446" y="500634"/>
                </a:cubicBezTo>
                <a:cubicBezTo>
                  <a:pt x="694496" y="520618"/>
                  <a:pt x="684537" y="525735"/>
                  <a:pt x="666593" y="525735"/>
                </a:cubicBezTo>
                <a:cubicBezTo>
                  <a:pt x="651716" y="525735"/>
                  <a:pt x="640449" y="519896"/>
                  <a:pt x="617553" y="500322"/>
                </a:cubicBezTo>
                <a:cubicBezTo>
                  <a:pt x="574404" y="463432"/>
                  <a:pt x="519891" y="445885"/>
                  <a:pt x="457708" y="448871"/>
                </a:cubicBezTo>
                <a:cubicBezTo>
                  <a:pt x="395456" y="451859"/>
                  <a:pt x="352768" y="470459"/>
                  <a:pt x="308463" y="513901"/>
                </a:cubicBezTo>
                <a:cubicBezTo>
                  <a:pt x="281194" y="540637"/>
                  <a:pt x="260346" y="573725"/>
                  <a:pt x="248810" y="608573"/>
                </a:cubicBezTo>
                <a:cubicBezTo>
                  <a:pt x="242013" y="629108"/>
                  <a:pt x="241002" y="638731"/>
                  <a:pt x="241174" y="681268"/>
                </a:cubicBezTo>
                <a:cubicBezTo>
                  <a:pt x="241342" y="723075"/>
                  <a:pt x="242463" y="733236"/>
                  <a:pt x="248781" y="750266"/>
                </a:cubicBezTo>
                <a:cubicBezTo>
                  <a:pt x="257336" y="773327"/>
                  <a:pt x="258107" y="788475"/>
                  <a:pt x="251528" y="804222"/>
                </a:cubicBezTo>
                <a:cubicBezTo>
                  <a:pt x="245081" y="819654"/>
                  <a:pt x="232122" y="828866"/>
                  <a:pt x="205857" y="836688"/>
                </a:cubicBezTo>
                <a:cubicBezTo>
                  <a:pt x="165165" y="848807"/>
                  <a:pt x="135941" y="873586"/>
                  <a:pt x="117993" y="911187"/>
                </a:cubicBezTo>
                <a:cubicBezTo>
                  <a:pt x="110156" y="927606"/>
                  <a:pt x="109117" y="933941"/>
                  <a:pt x="109117" y="965286"/>
                </a:cubicBezTo>
                <a:cubicBezTo>
                  <a:pt x="109117" y="996417"/>
                  <a:pt x="110193" y="1003078"/>
                  <a:pt x="117858" y="1019385"/>
                </a:cubicBezTo>
                <a:cubicBezTo>
                  <a:pt x="122665" y="1029613"/>
                  <a:pt x="136653" y="1048926"/>
                  <a:pt x="148942" y="1062302"/>
                </a:cubicBezTo>
                <a:cubicBezTo>
                  <a:pt x="184321" y="1100811"/>
                  <a:pt x="184367" y="1119970"/>
                  <a:pt x="149173" y="1158322"/>
                </a:cubicBezTo>
                <a:cubicBezTo>
                  <a:pt x="119204" y="1190981"/>
                  <a:pt x="109569" y="1212294"/>
                  <a:pt x="108018" y="1249360"/>
                </a:cubicBezTo>
                <a:cubicBezTo>
                  <a:pt x="107075" y="1271889"/>
                  <a:pt x="108302" y="1282394"/>
                  <a:pt x="113655" y="1297626"/>
                </a:cubicBezTo>
                <a:cubicBezTo>
                  <a:pt x="128692" y="1340411"/>
                  <a:pt x="161078" y="1369417"/>
                  <a:pt x="209456" y="1383430"/>
                </a:cubicBezTo>
                <a:cubicBezTo>
                  <a:pt x="248066" y="1394614"/>
                  <a:pt x="262952" y="1409994"/>
                  <a:pt x="262952" y="1438703"/>
                </a:cubicBezTo>
                <a:cubicBezTo>
                  <a:pt x="262952" y="1457368"/>
                  <a:pt x="259779" y="1462529"/>
                  <a:pt x="227159" y="1496919"/>
                </a:cubicBezTo>
                <a:cubicBezTo>
                  <a:pt x="194409" y="1531447"/>
                  <a:pt x="172298" y="1571452"/>
                  <a:pt x="163091" y="1612837"/>
                </a:cubicBezTo>
                <a:cubicBezTo>
                  <a:pt x="154607" y="1650975"/>
                  <a:pt x="157560" y="1712143"/>
                  <a:pt x="169519" y="1745977"/>
                </a:cubicBezTo>
                <a:cubicBezTo>
                  <a:pt x="184693" y="1788905"/>
                  <a:pt x="213352" y="1830339"/>
                  <a:pt x="245451" y="1855756"/>
                </a:cubicBezTo>
                <a:cubicBezTo>
                  <a:pt x="274836" y="1879024"/>
                  <a:pt x="282485" y="1902726"/>
                  <a:pt x="269061" y="1928918"/>
                </a:cubicBezTo>
                <a:cubicBezTo>
                  <a:pt x="262512" y="1941694"/>
                  <a:pt x="257223" y="1946249"/>
                  <a:pt x="236071" y="1957330"/>
                </a:cubicBezTo>
                <a:cubicBezTo>
                  <a:pt x="185815" y="1983658"/>
                  <a:pt x="161454" y="2019725"/>
                  <a:pt x="158818" y="2071707"/>
                </a:cubicBezTo>
                <a:cubicBezTo>
                  <a:pt x="156242" y="2122491"/>
                  <a:pt x="173799" y="2158616"/>
                  <a:pt x="215961" y="2189283"/>
                </a:cubicBezTo>
                <a:cubicBezTo>
                  <a:pt x="242029" y="2208244"/>
                  <a:pt x="249429" y="2219616"/>
                  <a:pt x="249429" y="2240715"/>
                </a:cubicBezTo>
                <a:cubicBezTo>
                  <a:pt x="249429" y="2262722"/>
                  <a:pt x="240145" y="2276574"/>
                  <a:pt x="215322" y="2291605"/>
                </a:cubicBezTo>
                <a:cubicBezTo>
                  <a:pt x="187540" y="2308429"/>
                  <a:pt x="178034" y="2317619"/>
                  <a:pt x="166510" y="2338794"/>
                </a:cubicBezTo>
                <a:cubicBezTo>
                  <a:pt x="143003" y="2381985"/>
                  <a:pt x="156843" y="2458462"/>
                  <a:pt x="195087" y="2496708"/>
                </a:cubicBezTo>
                <a:cubicBezTo>
                  <a:pt x="245330" y="2546953"/>
                  <a:pt x="320763" y="2550429"/>
                  <a:pt x="376455" y="2505065"/>
                </a:cubicBezTo>
                <a:cubicBezTo>
                  <a:pt x="399910" y="2485960"/>
                  <a:pt x="405420" y="2483429"/>
                  <a:pt x="423550" y="2483429"/>
                </a:cubicBezTo>
                <a:cubicBezTo>
                  <a:pt x="443364" y="2483429"/>
                  <a:pt x="447841" y="2485926"/>
                  <a:pt x="481139" y="2515553"/>
                </a:cubicBezTo>
                <a:cubicBezTo>
                  <a:pt x="542657" y="2570289"/>
                  <a:pt x="580005" y="2578429"/>
                  <a:pt x="667930" y="2556265"/>
                </a:cubicBezTo>
                <a:cubicBezTo>
                  <a:pt x="729539" y="2540735"/>
                  <a:pt x="751101" y="2537583"/>
                  <a:pt x="795948" y="2537553"/>
                </a:cubicBezTo>
                <a:cubicBezTo>
                  <a:pt x="853481" y="2537507"/>
                  <a:pt x="868688" y="2543284"/>
                  <a:pt x="1003390" y="2616256"/>
                </a:cubicBezTo>
                <a:cubicBezTo>
                  <a:pt x="1053274" y="2643280"/>
                  <a:pt x="1096965" y="2665727"/>
                  <a:pt x="1100169" y="2665979"/>
                </a:cubicBezTo>
                <a:cubicBezTo>
                  <a:pt x="1100400" y="2665997"/>
                  <a:pt x="1099825" y="2652600"/>
                  <a:pt x="1098890" y="2636208"/>
                </a:cubicBezTo>
                <a:close/>
                <a:moveTo>
                  <a:pt x="907031" y="2271387"/>
                </a:moveTo>
                <a:cubicBezTo>
                  <a:pt x="921907" y="2265750"/>
                  <a:pt x="956901" y="2250478"/>
                  <a:pt x="984794" y="2237449"/>
                </a:cubicBezTo>
                <a:cubicBezTo>
                  <a:pt x="1031612" y="2215582"/>
                  <a:pt x="1055158" y="2206509"/>
                  <a:pt x="1078318" y="2201413"/>
                </a:cubicBezTo>
                <a:cubicBezTo>
                  <a:pt x="1085756" y="2199776"/>
                  <a:pt x="1087729" y="2196989"/>
                  <a:pt x="1089697" y="2185338"/>
                </a:cubicBezTo>
                <a:cubicBezTo>
                  <a:pt x="1091007" y="2177586"/>
                  <a:pt x="1095601" y="2160886"/>
                  <a:pt x="1099907" y="2148227"/>
                </a:cubicBezTo>
                <a:cubicBezTo>
                  <a:pt x="1124936" y="2074633"/>
                  <a:pt x="1176118" y="2015836"/>
                  <a:pt x="1245130" y="1981394"/>
                </a:cubicBezTo>
                <a:cubicBezTo>
                  <a:pt x="1292515" y="1957745"/>
                  <a:pt x="1320333" y="1951513"/>
                  <a:pt x="1378679" y="1951476"/>
                </a:cubicBezTo>
                <a:cubicBezTo>
                  <a:pt x="1422238" y="1951453"/>
                  <a:pt x="1431020" y="1952455"/>
                  <a:pt x="1457445" y="1960499"/>
                </a:cubicBezTo>
                <a:cubicBezTo>
                  <a:pt x="1473803" y="1965480"/>
                  <a:pt x="1496138" y="1974074"/>
                  <a:pt x="1507079" y="1979597"/>
                </a:cubicBezTo>
                <a:lnTo>
                  <a:pt x="1526971" y="1989639"/>
                </a:lnTo>
                <a:lnTo>
                  <a:pt x="1539278" y="1972872"/>
                </a:lnTo>
                <a:cubicBezTo>
                  <a:pt x="1556192" y="1949830"/>
                  <a:pt x="1588550" y="1921226"/>
                  <a:pt x="1610690" y="1909745"/>
                </a:cubicBezTo>
                <a:cubicBezTo>
                  <a:pt x="1625762" y="1901930"/>
                  <a:pt x="1628782" y="1898941"/>
                  <a:pt x="1627195" y="1893417"/>
                </a:cubicBezTo>
                <a:cubicBezTo>
                  <a:pt x="1626127" y="1889697"/>
                  <a:pt x="1624342" y="1872907"/>
                  <a:pt x="1623229" y="1856105"/>
                </a:cubicBezTo>
                <a:cubicBezTo>
                  <a:pt x="1620477" y="1814575"/>
                  <a:pt x="1628050" y="1777777"/>
                  <a:pt x="1647741" y="1737010"/>
                </a:cubicBezTo>
                <a:lnTo>
                  <a:pt x="1662860" y="1705707"/>
                </a:lnTo>
                <a:lnTo>
                  <a:pt x="1649321" y="1687774"/>
                </a:lnTo>
                <a:cubicBezTo>
                  <a:pt x="1610284" y="1636067"/>
                  <a:pt x="1593388" y="1561470"/>
                  <a:pt x="1606681" y="1499511"/>
                </a:cubicBezTo>
                <a:lnTo>
                  <a:pt x="1611396" y="1477533"/>
                </a:lnTo>
                <a:lnTo>
                  <a:pt x="1591194" y="1457609"/>
                </a:lnTo>
                <a:cubicBezTo>
                  <a:pt x="1566496" y="1433250"/>
                  <a:pt x="1546308" y="1404067"/>
                  <a:pt x="1535138" y="1376575"/>
                </a:cubicBezTo>
                <a:cubicBezTo>
                  <a:pt x="1530515" y="1365197"/>
                  <a:pt x="1522527" y="1350545"/>
                  <a:pt x="1517387" y="1344015"/>
                </a:cubicBezTo>
                <a:cubicBezTo>
                  <a:pt x="1500249" y="1322243"/>
                  <a:pt x="1466637" y="1269005"/>
                  <a:pt x="1448210" y="1234445"/>
                </a:cubicBezTo>
                <a:cubicBezTo>
                  <a:pt x="1426275" y="1193306"/>
                  <a:pt x="1415922" y="1169251"/>
                  <a:pt x="1397124" y="1115749"/>
                </a:cubicBezTo>
                <a:cubicBezTo>
                  <a:pt x="1384698" y="1080384"/>
                  <a:pt x="1381839" y="1075052"/>
                  <a:pt x="1374857" y="1074221"/>
                </a:cubicBezTo>
                <a:cubicBezTo>
                  <a:pt x="1349906" y="1071251"/>
                  <a:pt x="1309996" y="1061735"/>
                  <a:pt x="1291439" y="1054330"/>
                </a:cubicBezTo>
                <a:lnTo>
                  <a:pt x="1270128" y="1045827"/>
                </a:lnTo>
                <a:lnTo>
                  <a:pt x="1249177" y="1054653"/>
                </a:lnTo>
                <a:cubicBezTo>
                  <a:pt x="1222019" y="1066094"/>
                  <a:pt x="1186739" y="1073352"/>
                  <a:pt x="1157927" y="1073425"/>
                </a:cubicBezTo>
                <a:cubicBezTo>
                  <a:pt x="1112175" y="1073541"/>
                  <a:pt x="1052620" y="1055503"/>
                  <a:pt x="1020326" y="1031745"/>
                </a:cubicBezTo>
                <a:lnTo>
                  <a:pt x="1005142" y="1020575"/>
                </a:lnTo>
                <a:lnTo>
                  <a:pt x="982022" y="1035533"/>
                </a:lnTo>
                <a:cubicBezTo>
                  <a:pt x="969305" y="1043759"/>
                  <a:pt x="947284" y="1054726"/>
                  <a:pt x="933084" y="1059903"/>
                </a:cubicBezTo>
                <a:lnTo>
                  <a:pt x="907268" y="1069316"/>
                </a:lnTo>
                <a:lnTo>
                  <a:pt x="903179" y="1097604"/>
                </a:lnTo>
                <a:cubicBezTo>
                  <a:pt x="893437" y="1165017"/>
                  <a:pt x="857264" y="1225706"/>
                  <a:pt x="805628" y="1261271"/>
                </a:cubicBezTo>
                <a:cubicBezTo>
                  <a:pt x="792736" y="1270150"/>
                  <a:pt x="787155" y="1276069"/>
                  <a:pt x="788346" y="1279596"/>
                </a:cubicBezTo>
                <a:cubicBezTo>
                  <a:pt x="804722" y="1328086"/>
                  <a:pt x="807915" y="1343947"/>
                  <a:pt x="808114" y="1377789"/>
                </a:cubicBezTo>
                <a:cubicBezTo>
                  <a:pt x="808246" y="1400148"/>
                  <a:pt x="806215" y="1422053"/>
                  <a:pt x="802627" y="1436960"/>
                </a:cubicBezTo>
                <a:cubicBezTo>
                  <a:pt x="794814" y="1469428"/>
                  <a:pt x="773411" y="1511353"/>
                  <a:pt x="752900" y="1534367"/>
                </a:cubicBezTo>
                <a:lnTo>
                  <a:pt x="735796" y="1553557"/>
                </a:lnTo>
                <a:lnTo>
                  <a:pt x="743015" y="1581478"/>
                </a:lnTo>
                <a:cubicBezTo>
                  <a:pt x="752323" y="1617485"/>
                  <a:pt x="755485" y="1678519"/>
                  <a:pt x="749990" y="1716106"/>
                </a:cubicBezTo>
                <a:cubicBezTo>
                  <a:pt x="742170" y="1769590"/>
                  <a:pt x="715890" y="1834952"/>
                  <a:pt x="686985" y="1872810"/>
                </a:cubicBezTo>
                <a:cubicBezTo>
                  <a:pt x="680631" y="1881131"/>
                  <a:pt x="675433" y="1889451"/>
                  <a:pt x="675433" y="1891299"/>
                </a:cubicBezTo>
                <a:cubicBezTo>
                  <a:pt x="675433" y="1893146"/>
                  <a:pt x="679929" y="1901986"/>
                  <a:pt x="685423" y="1910943"/>
                </a:cubicBezTo>
                <a:cubicBezTo>
                  <a:pt x="690917" y="1919900"/>
                  <a:pt x="699226" y="1938730"/>
                  <a:pt x="703885" y="1952787"/>
                </a:cubicBezTo>
                <a:cubicBezTo>
                  <a:pt x="729150" y="2028999"/>
                  <a:pt x="709795" y="2139872"/>
                  <a:pt x="662413" y="2190359"/>
                </a:cubicBezTo>
                <a:lnTo>
                  <a:pt x="653457" y="2199902"/>
                </a:lnTo>
                <a:lnTo>
                  <a:pt x="683886" y="2229443"/>
                </a:lnTo>
                <a:cubicBezTo>
                  <a:pt x="731768" y="2275924"/>
                  <a:pt x="755622" y="2284252"/>
                  <a:pt x="836030" y="2282561"/>
                </a:cubicBezTo>
                <a:cubicBezTo>
                  <a:pt x="875501" y="2281733"/>
                  <a:pt x="882742" y="2280592"/>
                  <a:pt x="907031" y="2271387"/>
                </a:cubicBezTo>
                <a:close/>
                <a:moveTo>
                  <a:pt x="2308452" y="1569009"/>
                </a:moveTo>
                <a:cubicBezTo>
                  <a:pt x="2385320" y="1555906"/>
                  <a:pt x="2455746" y="1532652"/>
                  <a:pt x="2524836" y="1497560"/>
                </a:cubicBezTo>
                <a:cubicBezTo>
                  <a:pt x="2741318" y="1387608"/>
                  <a:pt x="2890515" y="1176983"/>
                  <a:pt x="2921986" y="936894"/>
                </a:cubicBezTo>
                <a:cubicBezTo>
                  <a:pt x="2928719" y="885529"/>
                  <a:pt x="2928624" y="797925"/>
                  <a:pt x="2921778" y="744976"/>
                </a:cubicBezTo>
                <a:cubicBezTo>
                  <a:pt x="2894791" y="536249"/>
                  <a:pt x="2776399" y="347811"/>
                  <a:pt x="2596422" y="227126"/>
                </a:cubicBezTo>
                <a:cubicBezTo>
                  <a:pt x="2528216" y="181390"/>
                  <a:pt x="2426160" y="138805"/>
                  <a:pt x="2343851" y="121736"/>
                </a:cubicBezTo>
                <a:cubicBezTo>
                  <a:pt x="2258410" y="104017"/>
                  <a:pt x="2149084" y="101849"/>
                  <a:pt x="2068402" y="116272"/>
                </a:cubicBezTo>
                <a:cubicBezTo>
                  <a:pt x="1744042" y="174258"/>
                  <a:pt x="1499524" y="432947"/>
                  <a:pt x="1461456" y="758391"/>
                </a:cubicBezTo>
                <a:cubicBezTo>
                  <a:pt x="1429656" y="1030262"/>
                  <a:pt x="1555565" y="1301440"/>
                  <a:pt x="1784235" y="1453576"/>
                </a:cubicBezTo>
                <a:cubicBezTo>
                  <a:pt x="1882932" y="1519241"/>
                  <a:pt x="1986726" y="1557450"/>
                  <a:pt x="2110664" y="1573742"/>
                </a:cubicBezTo>
                <a:cubicBezTo>
                  <a:pt x="2146342" y="1578432"/>
                  <a:pt x="2270619" y="1575458"/>
                  <a:pt x="2308452" y="1569009"/>
                </a:cubicBezTo>
                <a:close/>
                <a:moveTo>
                  <a:pt x="2012152" y="1465962"/>
                </a:moveTo>
                <a:cubicBezTo>
                  <a:pt x="1991440" y="1456556"/>
                  <a:pt x="1972878" y="1438134"/>
                  <a:pt x="1961823" y="1416010"/>
                </a:cubicBezTo>
                <a:cubicBezTo>
                  <a:pt x="1953164" y="1398682"/>
                  <a:pt x="1952022" y="1392824"/>
                  <a:pt x="1952064" y="1365955"/>
                </a:cubicBezTo>
                <a:cubicBezTo>
                  <a:pt x="1952110" y="1337593"/>
                  <a:pt x="1954800" y="1325803"/>
                  <a:pt x="1991661" y="1192491"/>
                </a:cubicBezTo>
                <a:cubicBezTo>
                  <a:pt x="2013413" y="1113822"/>
                  <a:pt x="2031211" y="1048777"/>
                  <a:pt x="2031211" y="1047946"/>
                </a:cubicBezTo>
                <a:cubicBezTo>
                  <a:pt x="2031211" y="1047115"/>
                  <a:pt x="1995408" y="1046436"/>
                  <a:pt x="1951649" y="1046436"/>
                </a:cubicBezTo>
                <a:cubicBezTo>
                  <a:pt x="1864181" y="1046436"/>
                  <a:pt x="1856641" y="1045090"/>
                  <a:pt x="1841189" y="1026726"/>
                </a:cubicBezTo>
                <a:cubicBezTo>
                  <a:pt x="1823067" y="1005188"/>
                  <a:pt x="1820078" y="1019613"/>
                  <a:pt x="1920887" y="642124"/>
                </a:cubicBezTo>
                <a:cubicBezTo>
                  <a:pt x="1972000" y="450725"/>
                  <a:pt x="2015304" y="290229"/>
                  <a:pt x="2017119" y="285465"/>
                </a:cubicBezTo>
                <a:cubicBezTo>
                  <a:pt x="2023137" y="269658"/>
                  <a:pt x="2042514" y="255999"/>
                  <a:pt x="2062299" y="253616"/>
                </a:cubicBezTo>
                <a:cubicBezTo>
                  <a:pt x="2072164" y="252427"/>
                  <a:pt x="2154786" y="251928"/>
                  <a:pt x="2245904" y="252503"/>
                </a:cubicBezTo>
                <a:cubicBezTo>
                  <a:pt x="2404473" y="253507"/>
                  <a:pt x="2412064" y="253842"/>
                  <a:pt x="2423052" y="260314"/>
                </a:cubicBezTo>
                <a:cubicBezTo>
                  <a:pt x="2439605" y="270064"/>
                  <a:pt x="2447810" y="282848"/>
                  <a:pt x="2449475" y="301481"/>
                </a:cubicBezTo>
                <a:cubicBezTo>
                  <a:pt x="2450800" y="316326"/>
                  <a:pt x="2444675" y="333730"/>
                  <a:pt x="2381383" y="494933"/>
                </a:cubicBezTo>
                <a:cubicBezTo>
                  <a:pt x="2343131" y="592359"/>
                  <a:pt x="2311833" y="674089"/>
                  <a:pt x="2311833" y="676555"/>
                </a:cubicBezTo>
                <a:cubicBezTo>
                  <a:pt x="2311833" y="680184"/>
                  <a:pt x="2336479" y="681222"/>
                  <a:pt x="2441156" y="681999"/>
                </a:cubicBezTo>
                <a:cubicBezTo>
                  <a:pt x="2564414" y="682914"/>
                  <a:pt x="2570902" y="683276"/>
                  <a:pt x="2579491" y="689722"/>
                </a:cubicBezTo>
                <a:cubicBezTo>
                  <a:pt x="2600908" y="705791"/>
                  <a:pt x="2607230" y="732350"/>
                  <a:pt x="2595186" y="755655"/>
                </a:cubicBezTo>
                <a:cubicBezTo>
                  <a:pt x="2584957" y="775448"/>
                  <a:pt x="2128570" y="1430033"/>
                  <a:pt x="2114577" y="1444981"/>
                </a:cubicBezTo>
                <a:cubicBezTo>
                  <a:pt x="2090307" y="1470907"/>
                  <a:pt x="2043952" y="1480402"/>
                  <a:pt x="2012152" y="1465961"/>
                </a:cubicBezTo>
                <a:close/>
                <a:moveTo>
                  <a:pt x="2257257" y="1057812"/>
                </a:moveTo>
                <a:cubicBezTo>
                  <a:pt x="2359796" y="910649"/>
                  <a:pt x="2443692" y="789365"/>
                  <a:pt x="2443692" y="788291"/>
                </a:cubicBezTo>
                <a:cubicBezTo>
                  <a:pt x="2443692" y="787217"/>
                  <a:pt x="2391582" y="785901"/>
                  <a:pt x="2327893" y="785366"/>
                </a:cubicBezTo>
                <a:cubicBezTo>
                  <a:pt x="2212798" y="784401"/>
                  <a:pt x="2212027" y="784346"/>
                  <a:pt x="2201055" y="776521"/>
                </a:cubicBezTo>
                <a:cubicBezTo>
                  <a:pt x="2187077" y="766551"/>
                  <a:pt x="2178963" y="750991"/>
                  <a:pt x="2178711" y="733677"/>
                </a:cubicBezTo>
                <a:cubicBezTo>
                  <a:pt x="2178573" y="723769"/>
                  <a:pt x="2197241" y="672450"/>
                  <a:pt x="2248555" y="541734"/>
                </a:cubicBezTo>
                <a:cubicBezTo>
                  <a:pt x="2287077" y="443604"/>
                  <a:pt x="2318595" y="362582"/>
                  <a:pt x="2318595" y="361687"/>
                </a:cubicBezTo>
                <a:cubicBezTo>
                  <a:pt x="2318595" y="360791"/>
                  <a:pt x="2270670" y="360059"/>
                  <a:pt x="2212094" y="360059"/>
                </a:cubicBezTo>
                <a:cubicBezTo>
                  <a:pt x="2153518" y="360059"/>
                  <a:pt x="2105593" y="360712"/>
                  <a:pt x="2105593" y="361511"/>
                </a:cubicBezTo>
                <a:cubicBezTo>
                  <a:pt x="2105593" y="362310"/>
                  <a:pt x="2071360" y="491054"/>
                  <a:pt x="2029520" y="647608"/>
                </a:cubicBezTo>
                <a:cubicBezTo>
                  <a:pt x="1987680" y="804162"/>
                  <a:pt x="1953448" y="934359"/>
                  <a:pt x="1953448" y="936935"/>
                </a:cubicBezTo>
                <a:cubicBezTo>
                  <a:pt x="1953448" y="940798"/>
                  <a:pt x="1967881" y="941619"/>
                  <a:pt x="2035782" y="941619"/>
                </a:cubicBezTo>
                <a:cubicBezTo>
                  <a:pt x="2115604" y="941619"/>
                  <a:pt x="2118462" y="941853"/>
                  <a:pt x="2129422" y="949238"/>
                </a:cubicBezTo>
                <a:cubicBezTo>
                  <a:pt x="2144751" y="959569"/>
                  <a:pt x="2153516" y="975635"/>
                  <a:pt x="2153369" y="993131"/>
                </a:cubicBezTo>
                <a:cubicBezTo>
                  <a:pt x="2153299" y="1001063"/>
                  <a:pt x="2133396" y="1079776"/>
                  <a:pt x="2109134" y="1168050"/>
                </a:cubicBezTo>
                <a:cubicBezTo>
                  <a:pt x="2084872" y="1256324"/>
                  <a:pt x="2065021" y="1329281"/>
                  <a:pt x="2065021" y="1330177"/>
                </a:cubicBezTo>
                <a:cubicBezTo>
                  <a:pt x="2065021" y="1333526"/>
                  <a:pt x="2074947" y="1319462"/>
                  <a:pt x="2257257" y="1057813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20" name="Graphic 118">
            <a:extLst>
              <a:ext uri="{FF2B5EF4-FFF2-40B4-BE49-F238E27FC236}">
                <a16:creationId xmlns:a16="http://schemas.microsoft.com/office/drawing/2014/main" id="{317C2E38-3C55-252D-7765-57BF36729062}"/>
              </a:ext>
            </a:extLst>
          </p:cNvPr>
          <p:cNvSpPr/>
          <p:nvPr/>
        </p:nvSpPr>
        <p:spPr>
          <a:xfrm>
            <a:off x="5677750" y="2855837"/>
            <a:ext cx="182585" cy="281339"/>
          </a:xfrm>
          <a:custGeom>
            <a:avLst/>
            <a:gdLst>
              <a:gd name="connsiteX0" fmla="*/ 818187 w 2565146"/>
              <a:gd name="connsiteY0" fmla="*/ 3937090 h 3952546"/>
              <a:gd name="connsiteX1" fmla="*/ 560142 w 2565146"/>
              <a:gd name="connsiteY1" fmla="*/ 3921846 h 3952546"/>
              <a:gd name="connsiteX2" fmla="*/ 538146 w 2565146"/>
              <a:gd name="connsiteY2" fmla="*/ 3921564 h 3952546"/>
              <a:gd name="connsiteX3" fmla="*/ 529523 w 2565146"/>
              <a:gd name="connsiteY3" fmla="*/ 3859599 h 3952546"/>
              <a:gd name="connsiteX4" fmla="*/ 609928 w 2565146"/>
              <a:gd name="connsiteY4" fmla="*/ 2658637 h 3952546"/>
              <a:gd name="connsiteX5" fmla="*/ 668818 w 2565146"/>
              <a:gd name="connsiteY5" fmla="*/ 2378315 h 3952546"/>
              <a:gd name="connsiteX6" fmla="*/ 663225 w 2565146"/>
              <a:gd name="connsiteY6" fmla="*/ 2277005 h 3952546"/>
              <a:gd name="connsiteX7" fmla="*/ 655245 w 2565146"/>
              <a:gd name="connsiteY7" fmla="*/ 2291759 h 3952546"/>
              <a:gd name="connsiteX8" fmla="*/ 453261 w 2565146"/>
              <a:gd name="connsiteY8" fmla="*/ 2743226 h 3952546"/>
              <a:gd name="connsiteX9" fmla="*/ 305081 w 2565146"/>
              <a:gd name="connsiteY9" fmla="*/ 3020973 h 3952546"/>
              <a:gd name="connsiteX10" fmla="*/ 129829 w 2565146"/>
              <a:gd name="connsiteY10" fmla="*/ 3080389 h 3952546"/>
              <a:gd name="connsiteX11" fmla="*/ 17241 w 2565146"/>
              <a:gd name="connsiteY11" fmla="*/ 2998959 h 3952546"/>
              <a:gd name="connsiteX12" fmla="*/ 42370 w 2565146"/>
              <a:gd name="connsiteY12" fmla="*/ 2729456 h 3952546"/>
              <a:gd name="connsiteX13" fmla="*/ 83448 w 2565146"/>
              <a:gd name="connsiteY13" fmla="*/ 2623228 h 3952546"/>
              <a:gd name="connsiteX14" fmla="*/ 330162 w 2565146"/>
              <a:gd name="connsiteY14" fmla="*/ 1753736 h 3952546"/>
              <a:gd name="connsiteX15" fmla="*/ 468569 w 2565146"/>
              <a:gd name="connsiteY15" fmla="*/ 1411154 h 3952546"/>
              <a:gd name="connsiteX16" fmla="*/ 731635 w 2565146"/>
              <a:gd name="connsiteY16" fmla="*/ 1253938 h 3952546"/>
              <a:gd name="connsiteX17" fmla="*/ 929545 w 2565146"/>
              <a:gd name="connsiteY17" fmla="*/ 1202927 h 3952546"/>
              <a:gd name="connsiteX18" fmla="*/ 1097512 w 2565146"/>
              <a:gd name="connsiteY18" fmla="*/ 1360301 h 3952546"/>
              <a:gd name="connsiteX19" fmla="*/ 1254842 w 2565146"/>
              <a:gd name="connsiteY19" fmla="*/ 1517676 h 3952546"/>
              <a:gd name="connsiteX20" fmla="*/ 1418864 w 2565146"/>
              <a:gd name="connsiteY20" fmla="*/ 1353681 h 3952546"/>
              <a:gd name="connsiteX21" fmla="*/ 1582886 w 2565146"/>
              <a:gd name="connsiteY21" fmla="*/ 1189685 h 3952546"/>
              <a:gd name="connsiteX22" fmla="*/ 1601820 w 2565146"/>
              <a:gd name="connsiteY22" fmla="*/ 1194311 h 3952546"/>
              <a:gd name="connsiteX23" fmla="*/ 1683700 w 2565146"/>
              <a:gd name="connsiteY23" fmla="*/ 1212859 h 3952546"/>
              <a:gd name="connsiteX24" fmla="*/ 2032181 w 2565146"/>
              <a:gd name="connsiteY24" fmla="*/ 1346995 h 3952546"/>
              <a:gd name="connsiteX25" fmla="*/ 2275623 w 2565146"/>
              <a:gd name="connsiteY25" fmla="*/ 1616034 h 3952546"/>
              <a:gd name="connsiteX26" fmla="*/ 2539354 w 2565146"/>
              <a:gd name="connsiteY26" fmla="*/ 1983211 h 3952546"/>
              <a:gd name="connsiteX27" fmla="*/ 2256119 w 2565146"/>
              <a:gd name="connsiteY27" fmla="*/ 2522681 h 3952546"/>
              <a:gd name="connsiteX28" fmla="*/ 1957124 w 2565146"/>
              <a:gd name="connsiteY28" fmla="*/ 2688322 h 3952546"/>
              <a:gd name="connsiteX29" fmla="*/ 1910648 w 2565146"/>
              <a:gd name="connsiteY29" fmla="*/ 2707847 h 3952546"/>
              <a:gd name="connsiteX30" fmla="*/ 1959532 w 2565146"/>
              <a:gd name="connsiteY30" fmla="*/ 3026499 h 3952546"/>
              <a:gd name="connsiteX31" fmla="*/ 2019545 w 2565146"/>
              <a:gd name="connsiteY31" fmla="*/ 3848779 h 3952546"/>
              <a:gd name="connsiteX32" fmla="*/ 2010262 w 2565146"/>
              <a:gd name="connsiteY32" fmla="*/ 3912770 h 3952546"/>
              <a:gd name="connsiteX33" fmla="*/ 1750225 w 2565146"/>
              <a:gd name="connsiteY33" fmla="*/ 3929604 h 3952546"/>
              <a:gd name="connsiteX34" fmla="*/ 1486598 w 2565146"/>
              <a:gd name="connsiteY34" fmla="*/ 3939395 h 3952546"/>
              <a:gd name="connsiteX35" fmla="*/ 1382313 w 2565146"/>
              <a:gd name="connsiteY35" fmla="*/ 3738738 h 3952546"/>
              <a:gd name="connsiteX36" fmla="*/ 1277548 w 2565146"/>
              <a:gd name="connsiteY36" fmla="*/ 3543975 h 3952546"/>
              <a:gd name="connsiteX37" fmla="*/ 1156788 w 2565146"/>
              <a:gd name="connsiteY37" fmla="*/ 3763207 h 3952546"/>
              <a:gd name="connsiteX38" fmla="*/ 1056748 w 2565146"/>
              <a:gd name="connsiteY38" fmla="*/ 3952546 h 3952546"/>
              <a:gd name="connsiteX39" fmla="*/ 818187 w 2565146"/>
              <a:gd name="connsiteY39" fmla="*/ 3937091 h 3952546"/>
              <a:gd name="connsiteX40" fmla="*/ 1095483 w 2565146"/>
              <a:gd name="connsiteY40" fmla="*/ 3659930 h 3952546"/>
              <a:gd name="connsiteX41" fmla="*/ 1240242 w 2565146"/>
              <a:gd name="connsiteY41" fmla="*/ 3447452 h 3952546"/>
              <a:gd name="connsiteX42" fmla="*/ 1291970 w 2565146"/>
              <a:gd name="connsiteY42" fmla="*/ 3438497 h 3952546"/>
              <a:gd name="connsiteX43" fmla="*/ 1374307 w 2565146"/>
              <a:gd name="connsiteY43" fmla="*/ 3474302 h 3952546"/>
              <a:gd name="connsiteX44" fmla="*/ 1475243 w 2565146"/>
              <a:gd name="connsiteY44" fmla="*/ 3660340 h 3952546"/>
              <a:gd name="connsiteX45" fmla="*/ 1562971 w 2565146"/>
              <a:gd name="connsiteY45" fmla="*/ 3832618 h 3952546"/>
              <a:gd name="connsiteX46" fmla="*/ 1583994 w 2565146"/>
              <a:gd name="connsiteY46" fmla="*/ 3831531 h 3952546"/>
              <a:gd name="connsiteX47" fmla="*/ 1915768 w 2565146"/>
              <a:gd name="connsiteY47" fmla="*/ 3806823 h 3952546"/>
              <a:gd name="connsiteX48" fmla="*/ 1926958 w 2565146"/>
              <a:gd name="connsiteY48" fmla="*/ 3630422 h 3952546"/>
              <a:gd name="connsiteX49" fmla="*/ 1862655 w 2565146"/>
              <a:gd name="connsiteY49" fmla="*/ 3101251 h 3952546"/>
              <a:gd name="connsiteX50" fmla="*/ 1843209 w 2565146"/>
              <a:gd name="connsiteY50" fmla="*/ 2989122 h 3952546"/>
              <a:gd name="connsiteX51" fmla="*/ 1809701 w 2565146"/>
              <a:gd name="connsiteY51" fmla="*/ 2785299 h 3952546"/>
              <a:gd name="connsiteX52" fmla="*/ 1784620 w 2565146"/>
              <a:gd name="connsiteY52" fmla="*/ 2804989 h 3952546"/>
              <a:gd name="connsiteX53" fmla="*/ 1534202 w 2565146"/>
              <a:gd name="connsiteY53" fmla="*/ 2966078 h 3952546"/>
              <a:gd name="connsiteX54" fmla="*/ 1381125 w 2565146"/>
              <a:gd name="connsiteY54" fmla="*/ 3012600 h 3952546"/>
              <a:gd name="connsiteX55" fmla="*/ 1286294 w 2565146"/>
              <a:gd name="connsiteY55" fmla="*/ 2980654 h 3952546"/>
              <a:gd name="connsiteX56" fmla="*/ 1204232 w 2565146"/>
              <a:gd name="connsiteY56" fmla="*/ 2937691 h 3952546"/>
              <a:gd name="connsiteX57" fmla="*/ 1079924 w 2565146"/>
              <a:gd name="connsiteY57" fmla="*/ 2804846 h 3952546"/>
              <a:gd name="connsiteX58" fmla="*/ 1337401 w 2565146"/>
              <a:gd name="connsiteY58" fmla="*/ 2520958 h 3952546"/>
              <a:gd name="connsiteX59" fmla="*/ 1573544 w 2565146"/>
              <a:gd name="connsiteY59" fmla="*/ 2451764 h 3952546"/>
              <a:gd name="connsiteX60" fmla="*/ 1661035 w 2565146"/>
              <a:gd name="connsiteY60" fmla="*/ 2456632 h 3952546"/>
              <a:gd name="connsiteX61" fmla="*/ 1728899 w 2565146"/>
              <a:gd name="connsiteY61" fmla="*/ 2454059 h 3952546"/>
              <a:gd name="connsiteX62" fmla="*/ 1752548 w 2565146"/>
              <a:gd name="connsiteY62" fmla="*/ 2449041 h 3952546"/>
              <a:gd name="connsiteX63" fmla="*/ 1752548 w 2565146"/>
              <a:gd name="connsiteY63" fmla="*/ 2412619 h 3952546"/>
              <a:gd name="connsiteX64" fmla="*/ 1865151 w 2565146"/>
              <a:gd name="connsiteY64" fmla="*/ 1989797 h 3952546"/>
              <a:gd name="connsiteX65" fmla="*/ 1972227 w 2565146"/>
              <a:gd name="connsiteY65" fmla="*/ 1817552 h 3952546"/>
              <a:gd name="connsiteX66" fmla="*/ 2093517 w 2565146"/>
              <a:gd name="connsiteY66" fmla="*/ 1959147 h 3952546"/>
              <a:gd name="connsiteX67" fmla="*/ 2220810 w 2565146"/>
              <a:gd name="connsiteY67" fmla="*/ 2137275 h 3952546"/>
              <a:gd name="connsiteX68" fmla="*/ 2196457 w 2565146"/>
              <a:gd name="connsiteY68" fmla="*/ 2173837 h 3952546"/>
              <a:gd name="connsiteX69" fmla="*/ 1973431 w 2565146"/>
              <a:gd name="connsiteY69" fmla="*/ 2427354 h 3952546"/>
              <a:gd name="connsiteX70" fmla="*/ 1897770 w 2565146"/>
              <a:gd name="connsiteY70" fmla="*/ 2489394 h 3952546"/>
              <a:gd name="connsiteX71" fmla="*/ 1779890 w 2565146"/>
              <a:gd name="connsiteY71" fmla="*/ 2556909 h 3952546"/>
              <a:gd name="connsiteX72" fmla="*/ 1742712 w 2565146"/>
              <a:gd name="connsiteY72" fmla="*/ 2569654 h 3952546"/>
              <a:gd name="connsiteX73" fmla="*/ 1669931 w 2565146"/>
              <a:gd name="connsiteY73" fmla="*/ 2568370 h 3952546"/>
              <a:gd name="connsiteX74" fmla="*/ 1477157 w 2565146"/>
              <a:gd name="connsiteY74" fmla="*/ 2587400 h 3952546"/>
              <a:gd name="connsiteX75" fmla="*/ 1236232 w 2565146"/>
              <a:gd name="connsiteY75" fmla="*/ 2728922 h 3952546"/>
              <a:gd name="connsiteX76" fmla="*/ 1204352 w 2565146"/>
              <a:gd name="connsiteY76" fmla="*/ 2816927 h 3952546"/>
              <a:gd name="connsiteX77" fmla="*/ 1257815 w 2565146"/>
              <a:gd name="connsiteY77" fmla="*/ 2848667 h 3952546"/>
              <a:gd name="connsiteX78" fmla="*/ 1309747 w 2565146"/>
              <a:gd name="connsiteY78" fmla="*/ 2873276 h 3952546"/>
              <a:gd name="connsiteX79" fmla="*/ 1390606 w 2565146"/>
              <a:gd name="connsiteY79" fmla="*/ 2905091 h 3952546"/>
              <a:gd name="connsiteX80" fmla="*/ 1601083 w 2565146"/>
              <a:gd name="connsiteY80" fmla="*/ 2813022 h 3952546"/>
              <a:gd name="connsiteX81" fmla="*/ 1714800 w 2565146"/>
              <a:gd name="connsiteY81" fmla="*/ 2725986 h 3952546"/>
              <a:gd name="connsiteX82" fmla="*/ 1726165 w 2565146"/>
              <a:gd name="connsiteY82" fmla="*/ 2717651 h 3952546"/>
              <a:gd name="connsiteX83" fmla="*/ 1760211 w 2565146"/>
              <a:gd name="connsiteY83" fmla="*/ 2688820 h 3952546"/>
              <a:gd name="connsiteX84" fmla="*/ 1882375 w 2565146"/>
              <a:gd name="connsiteY84" fmla="*/ 2608485 h 3952546"/>
              <a:gd name="connsiteX85" fmla="*/ 2335050 w 2565146"/>
              <a:gd name="connsiteY85" fmla="*/ 2320281 h 3952546"/>
              <a:gd name="connsiteX86" fmla="*/ 2447139 w 2565146"/>
              <a:gd name="connsiteY86" fmla="*/ 2030467 h 3952546"/>
              <a:gd name="connsiteX87" fmla="*/ 2310365 w 2565146"/>
              <a:gd name="connsiteY87" fmla="*/ 1826520 h 3952546"/>
              <a:gd name="connsiteX88" fmla="*/ 2006976 w 2565146"/>
              <a:gd name="connsiteY88" fmla="*/ 1465240 h 3952546"/>
              <a:gd name="connsiteX89" fmla="*/ 1677799 w 2565146"/>
              <a:gd name="connsiteY89" fmla="*/ 1320736 h 3952546"/>
              <a:gd name="connsiteX90" fmla="*/ 1640425 w 2565146"/>
              <a:gd name="connsiteY90" fmla="*/ 1313390 h 3952546"/>
              <a:gd name="connsiteX91" fmla="*/ 1454536 w 2565146"/>
              <a:gd name="connsiteY91" fmla="*/ 1499121 h 3952546"/>
              <a:gd name="connsiteX92" fmla="*/ 1268647 w 2565146"/>
              <a:gd name="connsiteY92" fmla="*/ 1684852 h 3952546"/>
              <a:gd name="connsiteX93" fmla="*/ 1086063 w 2565146"/>
              <a:gd name="connsiteY93" fmla="*/ 1502290 h 3952546"/>
              <a:gd name="connsiteX94" fmla="*/ 903478 w 2565146"/>
              <a:gd name="connsiteY94" fmla="*/ 1319728 h 3952546"/>
              <a:gd name="connsiteX95" fmla="*/ 864767 w 2565146"/>
              <a:gd name="connsiteY95" fmla="*/ 1332544 h 3952546"/>
              <a:gd name="connsiteX96" fmla="*/ 652028 w 2565146"/>
              <a:gd name="connsiteY96" fmla="*/ 1427891 h 3952546"/>
              <a:gd name="connsiteX97" fmla="*/ 606115 w 2565146"/>
              <a:gd name="connsiteY97" fmla="*/ 1453763 h 3952546"/>
              <a:gd name="connsiteX98" fmla="*/ 522255 w 2565146"/>
              <a:gd name="connsiteY98" fmla="*/ 1534533 h 3952546"/>
              <a:gd name="connsiteX99" fmla="*/ 446417 w 2565146"/>
              <a:gd name="connsiteY99" fmla="*/ 1782177 h 3952546"/>
              <a:gd name="connsiteX100" fmla="*/ 243510 w 2565146"/>
              <a:gd name="connsiteY100" fmla="*/ 2527064 h 3952546"/>
              <a:gd name="connsiteX101" fmla="*/ 178931 w 2565146"/>
              <a:gd name="connsiteY101" fmla="*/ 2703881 h 3952546"/>
              <a:gd name="connsiteX102" fmla="*/ 121070 w 2565146"/>
              <a:gd name="connsiteY102" fmla="*/ 2899446 h 3952546"/>
              <a:gd name="connsiteX103" fmla="*/ 148387 w 2565146"/>
              <a:gd name="connsiteY103" fmla="*/ 2961851 h 3952546"/>
              <a:gd name="connsiteX104" fmla="*/ 243158 w 2565146"/>
              <a:gd name="connsiteY104" fmla="*/ 2933093 h 3952546"/>
              <a:gd name="connsiteX105" fmla="*/ 521963 w 2565146"/>
              <a:gd name="connsiteY105" fmla="*/ 2345855 h 3952546"/>
              <a:gd name="connsiteX106" fmla="*/ 555386 w 2565146"/>
              <a:gd name="connsiteY106" fmla="*/ 2269135 h 3952546"/>
              <a:gd name="connsiteX107" fmla="*/ 572743 w 2565146"/>
              <a:gd name="connsiteY107" fmla="*/ 2228613 h 3952546"/>
              <a:gd name="connsiteX108" fmla="*/ 676388 w 2565146"/>
              <a:gd name="connsiteY108" fmla="*/ 2128648 h 3952546"/>
              <a:gd name="connsiteX109" fmla="*/ 714444 w 2565146"/>
              <a:gd name="connsiteY109" fmla="*/ 2134318 h 3952546"/>
              <a:gd name="connsiteX110" fmla="*/ 795611 w 2565146"/>
              <a:gd name="connsiteY110" fmla="*/ 2322945 h 3952546"/>
              <a:gd name="connsiteX111" fmla="*/ 780344 w 2565146"/>
              <a:gd name="connsiteY111" fmla="*/ 2499251 h 3952546"/>
              <a:gd name="connsiteX112" fmla="*/ 727596 w 2565146"/>
              <a:gd name="connsiteY112" fmla="*/ 2702877 h 3952546"/>
              <a:gd name="connsiteX113" fmla="*/ 637000 w 2565146"/>
              <a:gd name="connsiteY113" fmla="*/ 3225182 h 3952546"/>
              <a:gd name="connsiteX114" fmla="*/ 630832 w 2565146"/>
              <a:gd name="connsiteY114" fmla="*/ 3614683 h 3952546"/>
              <a:gd name="connsiteX115" fmla="*/ 651182 w 2565146"/>
              <a:gd name="connsiteY115" fmla="*/ 3803851 h 3952546"/>
              <a:gd name="connsiteX116" fmla="*/ 1003727 w 2565146"/>
              <a:gd name="connsiteY116" fmla="*/ 3829335 h 3952546"/>
              <a:gd name="connsiteX117" fmla="*/ 1095483 w 2565146"/>
              <a:gd name="connsiteY117" fmla="*/ 3659929 h 3952546"/>
              <a:gd name="connsiteX118" fmla="*/ 1926150 w 2565146"/>
              <a:gd name="connsiteY118" fmla="*/ 2311005 h 3952546"/>
              <a:gd name="connsiteX119" fmla="*/ 2060437 w 2565146"/>
              <a:gd name="connsiteY119" fmla="*/ 2162369 h 3952546"/>
              <a:gd name="connsiteX120" fmla="*/ 2087034 w 2565146"/>
              <a:gd name="connsiteY120" fmla="*/ 2127007 h 3952546"/>
              <a:gd name="connsiteX121" fmla="*/ 2048029 w 2565146"/>
              <a:gd name="connsiteY121" fmla="*/ 2080973 h 3952546"/>
              <a:gd name="connsiteX122" fmla="*/ 1993893 w 2565146"/>
              <a:gd name="connsiteY122" fmla="*/ 2017982 h 3952546"/>
              <a:gd name="connsiteX123" fmla="*/ 1978762 w 2565146"/>
              <a:gd name="connsiteY123" fmla="*/ 2001024 h 3952546"/>
              <a:gd name="connsiteX124" fmla="*/ 1947770 w 2565146"/>
              <a:gd name="connsiteY124" fmla="*/ 2071147 h 3952546"/>
              <a:gd name="connsiteX125" fmla="*/ 1899430 w 2565146"/>
              <a:gd name="connsiteY125" fmla="*/ 2193869 h 3952546"/>
              <a:gd name="connsiteX126" fmla="*/ 1866638 w 2565146"/>
              <a:gd name="connsiteY126" fmla="*/ 2351030 h 3952546"/>
              <a:gd name="connsiteX127" fmla="*/ 1866638 w 2565146"/>
              <a:gd name="connsiteY127" fmla="*/ 2365259 h 3952546"/>
              <a:gd name="connsiteX128" fmla="*/ 1887293 w 2565146"/>
              <a:gd name="connsiteY128" fmla="*/ 2345373 h 3952546"/>
              <a:gd name="connsiteX129" fmla="*/ 1926150 w 2565146"/>
              <a:gd name="connsiteY129" fmla="*/ 2311005 h 3952546"/>
              <a:gd name="connsiteX130" fmla="*/ 1226178 w 2565146"/>
              <a:gd name="connsiteY130" fmla="*/ 1040945 h 3952546"/>
              <a:gd name="connsiteX131" fmla="*/ 1125564 w 2565146"/>
              <a:gd name="connsiteY131" fmla="*/ 1003526 h 3952546"/>
              <a:gd name="connsiteX132" fmla="*/ 997914 w 2565146"/>
              <a:gd name="connsiteY132" fmla="*/ 878342 h 3952546"/>
              <a:gd name="connsiteX133" fmla="*/ 896919 w 2565146"/>
              <a:gd name="connsiteY133" fmla="*/ 650517 h 3952546"/>
              <a:gd name="connsiteX134" fmla="*/ 867155 w 2565146"/>
              <a:gd name="connsiteY134" fmla="*/ 366877 h 3952546"/>
              <a:gd name="connsiteX135" fmla="*/ 881201 w 2565146"/>
              <a:gd name="connsiteY135" fmla="*/ 258682 h 3952546"/>
              <a:gd name="connsiteX136" fmla="*/ 1125051 w 2565146"/>
              <a:gd name="connsiteY136" fmla="*/ 23251 h 3952546"/>
              <a:gd name="connsiteX137" fmla="*/ 1537644 w 2565146"/>
              <a:gd name="connsiteY137" fmla="*/ 68905 h 3952546"/>
              <a:gd name="connsiteX138" fmla="*/ 1701404 w 2565146"/>
              <a:gd name="connsiteY138" fmla="*/ 389700 h 3952546"/>
              <a:gd name="connsiteX139" fmla="*/ 1629792 w 2565146"/>
              <a:gd name="connsiteY139" fmla="*/ 752443 h 3952546"/>
              <a:gd name="connsiteX140" fmla="*/ 1513071 w 2565146"/>
              <a:gd name="connsiteY140" fmla="*/ 935116 h 3952546"/>
              <a:gd name="connsiteX141" fmla="*/ 1288318 w 2565146"/>
              <a:gd name="connsiteY141" fmla="*/ 1042763 h 3952546"/>
              <a:gd name="connsiteX142" fmla="*/ 1226178 w 2565146"/>
              <a:gd name="connsiteY142" fmla="*/ 1040946 h 3952546"/>
              <a:gd name="connsiteX143" fmla="*/ 1313090 w 2565146"/>
              <a:gd name="connsiteY143" fmla="*/ 925597 h 3952546"/>
              <a:gd name="connsiteX144" fmla="*/ 1420768 w 2565146"/>
              <a:gd name="connsiteY144" fmla="*/ 858289 h 3952546"/>
              <a:gd name="connsiteX145" fmla="*/ 1513484 w 2565146"/>
              <a:gd name="connsiteY145" fmla="*/ 722035 h 3952546"/>
              <a:gd name="connsiteX146" fmla="*/ 1582318 w 2565146"/>
              <a:gd name="connsiteY146" fmla="*/ 380647 h 3952546"/>
              <a:gd name="connsiteX147" fmla="*/ 1571702 w 2565146"/>
              <a:gd name="connsiteY147" fmla="*/ 299992 h 3952546"/>
              <a:gd name="connsiteX148" fmla="*/ 1272581 w 2565146"/>
              <a:gd name="connsiteY148" fmla="*/ 119471 h 3952546"/>
              <a:gd name="connsiteX149" fmla="*/ 1119149 w 2565146"/>
              <a:gd name="connsiteY149" fmla="*/ 147053 h 3952546"/>
              <a:gd name="connsiteX150" fmla="*/ 975442 w 2565146"/>
              <a:gd name="connsiteY150" fmla="*/ 327517 h 3952546"/>
              <a:gd name="connsiteX151" fmla="*/ 1005851 w 2565146"/>
              <a:gd name="connsiteY151" fmla="*/ 656051 h 3952546"/>
              <a:gd name="connsiteX152" fmla="*/ 1128930 w 2565146"/>
              <a:gd name="connsiteY152" fmla="*/ 866145 h 3952546"/>
              <a:gd name="connsiteX153" fmla="*/ 1313090 w 2565146"/>
              <a:gd name="connsiteY153" fmla="*/ 925597 h 3952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2565146" h="3952546">
                <a:moveTo>
                  <a:pt x="818187" y="3937090"/>
                </a:moveTo>
                <a:cubicBezTo>
                  <a:pt x="688360" y="3928861"/>
                  <a:pt x="572239" y="3922001"/>
                  <a:pt x="560142" y="3921846"/>
                </a:cubicBezTo>
                <a:lnTo>
                  <a:pt x="538146" y="3921564"/>
                </a:lnTo>
                <a:lnTo>
                  <a:pt x="529523" y="3859599"/>
                </a:lnTo>
                <a:cubicBezTo>
                  <a:pt x="475145" y="3468849"/>
                  <a:pt x="503220" y="3049508"/>
                  <a:pt x="609928" y="2658637"/>
                </a:cubicBezTo>
                <a:cubicBezTo>
                  <a:pt x="648225" y="2518356"/>
                  <a:pt x="663343" y="2446390"/>
                  <a:pt x="668818" y="2378315"/>
                </a:cubicBezTo>
                <a:cubicBezTo>
                  <a:pt x="671698" y="2342504"/>
                  <a:pt x="668082" y="2277005"/>
                  <a:pt x="663225" y="2277005"/>
                </a:cubicBezTo>
                <a:cubicBezTo>
                  <a:pt x="661690" y="2277005"/>
                  <a:pt x="658099" y="2283644"/>
                  <a:pt x="655245" y="2291759"/>
                </a:cubicBezTo>
                <a:cubicBezTo>
                  <a:pt x="636494" y="2345077"/>
                  <a:pt x="553834" y="2529834"/>
                  <a:pt x="453261" y="2743226"/>
                </a:cubicBezTo>
                <a:cubicBezTo>
                  <a:pt x="334646" y="2994900"/>
                  <a:pt x="338738" y="2987230"/>
                  <a:pt x="305081" y="3020973"/>
                </a:cubicBezTo>
                <a:cubicBezTo>
                  <a:pt x="254992" y="3071190"/>
                  <a:pt x="197038" y="3090839"/>
                  <a:pt x="129829" y="3080389"/>
                </a:cubicBezTo>
                <a:cubicBezTo>
                  <a:pt x="72804" y="3071523"/>
                  <a:pt x="40534" y="3048184"/>
                  <a:pt x="17241" y="2998959"/>
                </a:cubicBezTo>
                <a:cubicBezTo>
                  <a:pt x="-12163" y="2936821"/>
                  <a:pt x="-4065" y="2849975"/>
                  <a:pt x="42370" y="2729456"/>
                </a:cubicBezTo>
                <a:cubicBezTo>
                  <a:pt x="51958" y="2704571"/>
                  <a:pt x="70443" y="2656769"/>
                  <a:pt x="83448" y="2623228"/>
                </a:cubicBezTo>
                <a:cubicBezTo>
                  <a:pt x="159355" y="2427467"/>
                  <a:pt x="312477" y="1887820"/>
                  <a:pt x="330162" y="1753736"/>
                </a:cubicBezTo>
                <a:cubicBezTo>
                  <a:pt x="352057" y="1587732"/>
                  <a:pt x="395251" y="1480819"/>
                  <a:pt x="468569" y="1411154"/>
                </a:cubicBezTo>
                <a:cubicBezTo>
                  <a:pt x="514507" y="1367505"/>
                  <a:pt x="651203" y="1285812"/>
                  <a:pt x="731635" y="1253938"/>
                </a:cubicBezTo>
                <a:cubicBezTo>
                  <a:pt x="794663" y="1228961"/>
                  <a:pt x="895670" y="1202927"/>
                  <a:pt x="929545" y="1202927"/>
                </a:cubicBezTo>
                <a:cubicBezTo>
                  <a:pt x="938306" y="1202927"/>
                  <a:pt x="967933" y="1230686"/>
                  <a:pt x="1097512" y="1360301"/>
                </a:cubicBezTo>
                <a:lnTo>
                  <a:pt x="1254842" y="1517676"/>
                </a:lnTo>
                <a:lnTo>
                  <a:pt x="1418864" y="1353681"/>
                </a:lnTo>
                <a:lnTo>
                  <a:pt x="1582886" y="1189685"/>
                </a:lnTo>
                <a:lnTo>
                  <a:pt x="1601820" y="1194311"/>
                </a:lnTo>
                <a:cubicBezTo>
                  <a:pt x="1612233" y="1196855"/>
                  <a:pt x="1649080" y="1205202"/>
                  <a:pt x="1683700" y="1212859"/>
                </a:cubicBezTo>
                <a:cubicBezTo>
                  <a:pt x="1852136" y="1250116"/>
                  <a:pt x="1949894" y="1287744"/>
                  <a:pt x="2032181" y="1346995"/>
                </a:cubicBezTo>
                <a:cubicBezTo>
                  <a:pt x="2078802" y="1380563"/>
                  <a:pt x="2119428" y="1425462"/>
                  <a:pt x="2275623" y="1616034"/>
                </a:cubicBezTo>
                <a:cubicBezTo>
                  <a:pt x="2406288" y="1775456"/>
                  <a:pt x="2511696" y="1922210"/>
                  <a:pt x="2539354" y="1983211"/>
                </a:cubicBezTo>
                <a:cubicBezTo>
                  <a:pt x="2616553" y="2153480"/>
                  <a:pt x="2519975" y="2337431"/>
                  <a:pt x="2256119" y="2522681"/>
                </a:cubicBezTo>
                <a:cubicBezTo>
                  <a:pt x="2169233" y="2583683"/>
                  <a:pt x="2044491" y="2652789"/>
                  <a:pt x="1957124" y="2688322"/>
                </a:cubicBezTo>
                <a:cubicBezTo>
                  <a:pt x="1932240" y="2698443"/>
                  <a:pt x="1911326" y="2707228"/>
                  <a:pt x="1910648" y="2707847"/>
                </a:cubicBezTo>
                <a:cubicBezTo>
                  <a:pt x="1908637" y="2709680"/>
                  <a:pt x="1940307" y="2916115"/>
                  <a:pt x="1959532" y="3026499"/>
                </a:cubicBezTo>
                <a:cubicBezTo>
                  <a:pt x="2037067" y="3471668"/>
                  <a:pt x="2048765" y="3631953"/>
                  <a:pt x="2019545" y="3848779"/>
                </a:cubicBezTo>
                <a:cubicBezTo>
                  <a:pt x="2014879" y="3883401"/>
                  <a:pt x="2010702" y="3912197"/>
                  <a:pt x="2010262" y="3912770"/>
                </a:cubicBezTo>
                <a:cubicBezTo>
                  <a:pt x="2009824" y="3913343"/>
                  <a:pt x="1892806" y="3920918"/>
                  <a:pt x="1750225" y="3929604"/>
                </a:cubicBezTo>
                <a:cubicBezTo>
                  <a:pt x="1518962" y="3943692"/>
                  <a:pt x="1490513" y="3944749"/>
                  <a:pt x="1486598" y="3939395"/>
                </a:cubicBezTo>
                <a:cubicBezTo>
                  <a:pt x="1484184" y="3936094"/>
                  <a:pt x="1437256" y="3845798"/>
                  <a:pt x="1382313" y="3738738"/>
                </a:cubicBezTo>
                <a:cubicBezTo>
                  <a:pt x="1327370" y="3631679"/>
                  <a:pt x="1280226" y="3544036"/>
                  <a:pt x="1277548" y="3543975"/>
                </a:cubicBezTo>
                <a:cubicBezTo>
                  <a:pt x="1270084" y="3543814"/>
                  <a:pt x="1261497" y="3559397"/>
                  <a:pt x="1156788" y="3763207"/>
                </a:cubicBezTo>
                <a:cubicBezTo>
                  <a:pt x="1103148" y="3867615"/>
                  <a:pt x="1058130" y="3952817"/>
                  <a:pt x="1056748" y="3952546"/>
                </a:cubicBezTo>
                <a:cubicBezTo>
                  <a:pt x="1055366" y="3952273"/>
                  <a:pt x="948014" y="3945320"/>
                  <a:pt x="818187" y="3937091"/>
                </a:cubicBezTo>
                <a:close/>
                <a:moveTo>
                  <a:pt x="1095483" y="3659930"/>
                </a:moveTo>
                <a:cubicBezTo>
                  <a:pt x="1190290" y="3480244"/>
                  <a:pt x="1198808" y="3467742"/>
                  <a:pt x="1240242" y="3447452"/>
                </a:cubicBezTo>
                <a:cubicBezTo>
                  <a:pt x="1259775" y="3437888"/>
                  <a:pt x="1265450" y="3436905"/>
                  <a:pt x="1291970" y="3438497"/>
                </a:cubicBezTo>
                <a:cubicBezTo>
                  <a:pt x="1326354" y="3440561"/>
                  <a:pt x="1353073" y="3452180"/>
                  <a:pt x="1374307" y="3474302"/>
                </a:cubicBezTo>
                <a:cubicBezTo>
                  <a:pt x="1382611" y="3482953"/>
                  <a:pt x="1420088" y="3552029"/>
                  <a:pt x="1475243" y="3660340"/>
                </a:cubicBezTo>
                <a:lnTo>
                  <a:pt x="1562971" y="3832618"/>
                </a:lnTo>
                <a:lnTo>
                  <a:pt x="1583994" y="3831531"/>
                </a:lnTo>
                <a:cubicBezTo>
                  <a:pt x="1633217" y="3828985"/>
                  <a:pt x="1914593" y="3808031"/>
                  <a:pt x="1915768" y="3806823"/>
                </a:cubicBezTo>
                <a:cubicBezTo>
                  <a:pt x="1921454" y="3800979"/>
                  <a:pt x="1927129" y="3711526"/>
                  <a:pt x="1926958" y="3630422"/>
                </a:cubicBezTo>
                <a:cubicBezTo>
                  <a:pt x="1926660" y="3489260"/>
                  <a:pt x="1906415" y="3322654"/>
                  <a:pt x="1862655" y="3101251"/>
                </a:cubicBezTo>
                <a:cubicBezTo>
                  <a:pt x="1856239" y="3068793"/>
                  <a:pt x="1847489" y="3018335"/>
                  <a:pt x="1843209" y="2989122"/>
                </a:cubicBezTo>
                <a:cubicBezTo>
                  <a:pt x="1830014" y="2899053"/>
                  <a:pt x="1811630" y="2787229"/>
                  <a:pt x="1809701" y="2785299"/>
                </a:cubicBezTo>
                <a:cubicBezTo>
                  <a:pt x="1808692" y="2784290"/>
                  <a:pt x="1797405" y="2793151"/>
                  <a:pt x="1784620" y="2804989"/>
                </a:cubicBezTo>
                <a:cubicBezTo>
                  <a:pt x="1731857" y="2853840"/>
                  <a:pt x="1631489" y="2918405"/>
                  <a:pt x="1534202" y="2966078"/>
                </a:cubicBezTo>
                <a:cubicBezTo>
                  <a:pt x="1464003" y="3000477"/>
                  <a:pt x="1423472" y="3012795"/>
                  <a:pt x="1381125" y="3012600"/>
                </a:cubicBezTo>
                <a:cubicBezTo>
                  <a:pt x="1346394" y="3012438"/>
                  <a:pt x="1321866" y="3004177"/>
                  <a:pt x="1286294" y="2980654"/>
                </a:cubicBezTo>
                <a:cubicBezTo>
                  <a:pt x="1271179" y="2970658"/>
                  <a:pt x="1234251" y="2951325"/>
                  <a:pt x="1204232" y="2937691"/>
                </a:cubicBezTo>
                <a:cubicBezTo>
                  <a:pt x="1122475" y="2900560"/>
                  <a:pt x="1091223" y="2867162"/>
                  <a:pt x="1079924" y="2804846"/>
                </a:cubicBezTo>
                <a:cubicBezTo>
                  <a:pt x="1062819" y="2710513"/>
                  <a:pt x="1152618" y="2611503"/>
                  <a:pt x="1337401" y="2520958"/>
                </a:cubicBezTo>
                <a:cubicBezTo>
                  <a:pt x="1459956" y="2460905"/>
                  <a:pt x="1504364" y="2447893"/>
                  <a:pt x="1573544" y="2451764"/>
                </a:cubicBezTo>
                <a:cubicBezTo>
                  <a:pt x="1597346" y="2453097"/>
                  <a:pt x="1636717" y="2455287"/>
                  <a:pt x="1661035" y="2456632"/>
                </a:cubicBezTo>
                <a:cubicBezTo>
                  <a:pt x="1690789" y="2458279"/>
                  <a:pt x="1712986" y="2457436"/>
                  <a:pt x="1728899" y="2454059"/>
                </a:cubicBezTo>
                <a:lnTo>
                  <a:pt x="1752548" y="2449041"/>
                </a:lnTo>
                <a:lnTo>
                  <a:pt x="1752548" y="2412619"/>
                </a:lnTo>
                <a:cubicBezTo>
                  <a:pt x="1752548" y="2274460"/>
                  <a:pt x="1786285" y="2147778"/>
                  <a:pt x="1865151" y="1989797"/>
                </a:cubicBezTo>
                <a:cubicBezTo>
                  <a:pt x="1901172" y="1917641"/>
                  <a:pt x="1961084" y="1821267"/>
                  <a:pt x="1972227" y="1817552"/>
                </a:cubicBezTo>
                <a:cubicBezTo>
                  <a:pt x="1974181" y="1816900"/>
                  <a:pt x="2028761" y="1880619"/>
                  <a:pt x="2093517" y="1959147"/>
                </a:cubicBezTo>
                <a:cubicBezTo>
                  <a:pt x="2203508" y="2092530"/>
                  <a:pt x="2230988" y="2130984"/>
                  <a:pt x="2220810" y="2137275"/>
                </a:cubicBezTo>
                <a:cubicBezTo>
                  <a:pt x="2218810" y="2138510"/>
                  <a:pt x="2207851" y="2154964"/>
                  <a:pt x="2196457" y="2173837"/>
                </a:cubicBezTo>
                <a:cubicBezTo>
                  <a:pt x="2143337" y="2261831"/>
                  <a:pt x="2048890" y="2369190"/>
                  <a:pt x="1973431" y="2427354"/>
                </a:cubicBezTo>
                <a:cubicBezTo>
                  <a:pt x="1950397" y="2445108"/>
                  <a:pt x="1916350" y="2473026"/>
                  <a:pt x="1897770" y="2489394"/>
                </a:cubicBezTo>
                <a:cubicBezTo>
                  <a:pt x="1858854" y="2523676"/>
                  <a:pt x="1832054" y="2539025"/>
                  <a:pt x="1779890" y="2556909"/>
                </a:cubicBezTo>
                <a:lnTo>
                  <a:pt x="1742712" y="2569654"/>
                </a:lnTo>
                <a:lnTo>
                  <a:pt x="1669931" y="2568370"/>
                </a:lnTo>
                <a:cubicBezTo>
                  <a:pt x="1516176" y="2565659"/>
                  <a:pt x="1532596" y="2564038"/>
                  <a:pt x="1477157" y="2587400"/>
                </a:cubicBezTo>
                <a:cubicBezTo>
                  <a:pt x="1372979" y="2631299"/>
                  <a:pt x="1284819" y="2683085"/>
                  <a:pt x="1236232" y="2728922"/>
                </a:cubicBezTo>
                <a:cubicBezTo>
                  <a:pt x="1194723" y="2768081"/>
                  <a:pt x="1188460" y="2785372"/>
                  <a:pt x="1204352" y="2816927"/>
                </a:cubicBezTo>
                <a:cubicBezTo>
                  <a:pt x="1210412" y="2828959"/>
                  <a:pt x="1221252" y="2835394"/>
                  <a:pt x="1257815" y="2848667"/>
                </a:cubicBezTo>
                <a:cubicBezTo>
                  <a:pt x="1271589" y="2853667"/>
                  <a:pt x="1294958" y="2864741"/>
                  <a:pt x="1309747" y="2873276"/>
                </a:cubicBezTo>
                <a:cubicBezTo>
                  <a:pt x="1371735" y="2909053"/>
                  <a:pt x="1367371" y="2907336"/>
                  <a:pt x="1390606" y="2905091"/>
                </a:cubicBezTo>
                <a:cubicBezTo>
                  <a:pt x="1429278" y="2901354"/>
                  <a:pt x="1537426" y="2854047"/>
                  <a:pt x="1601083" y="2813022"/>
                </a:cubicBezTo>
                <a:cubicBezTo>
                  <a:pt x="1632792" y="2792587"/>
                  <a:pt x="1703741" y="2738284"/>
                  <a:pt x="1714800" y="2725986"/>
                </a:cubicBezTo>
                <a:cubicBezTo>
                  <a:pt x="1718922" y="2721402"/>
                  <a:pt x="1724036" y="2717651"/>
                  <a:pt x="1726165" y="2717651"/>
                </a:cubicBezTo>
                <a:cubicBezTo>
                  <a:pt x="1728294" y="2717651"/>
                  <a:pt x="1743615" y="2704677"/>
                  <a:pt x="1760211" y="2688820"/>
                </a:cubicBezTo>
                <a:cubicBezTo>
                  <a:pt x="1797582" y="2653114"/>
                  <a:pt x="1838717" y="2626064"/>
                  <a:pt x="1882375" y="2608485"/>
                </a:cubicBezTo>
                <a:cubicBezTo>
                  <a:pt x="2045543" y="2542787"/>
                  <a:pt x="2225990" y="2427902"/>
                  <a:pt x="2335050" y="2320281"/>
                </a:cubicBezTo>
                <a:cubicBezTo>
                  <a:pt x="2448598" y="2208233"/>
                  <a:pt x="2485198" y="2113602"/>
                  <a:pt x="2447139" y="2030467"/>
                </a:cubicBezTo>
                <a:cubicBezTo>
                  <a:pt x="2432714" y="1998958"/>
                  <a:pt x="2370222" y="1905773"/>
                  <a:pt x="2310365" y="1826520"/>
                </a:cubicBezTo>
                <a:cubicBezTo>
                  <a:pt x="2234021" y="1725436"/>
                  <a:pt x="2044189" y="1499383"/>
                  <a:pt x="2006976" y="1465240"/>
                </a:cubicBezTo>
                <a:cubicBezTo>
                  <a:pt x="1933572" y="1397894"/>
                  <a:pt x="1822663" y="1349206"/>
                  <a:pt x="1677799" y="1320736"/>
                </a:cubicBezTo>
                <a:lnTo>
                  <a:pt x="1640425" y="1313390"/>
                </a:lnTo>
                <a:lnTo>
                  <a:pt x="1454536" y="1499121"/>
                </a:lnTo>
                <a:lnTo>
                  <a:pt x="1268647" y="1684852"/>
                </a:lnTo>
                <a:lnTo>
                  <a:pt x="1086063" y="1502290"/>
                </a:lnTo>
                <a:lnTo>
                  <a:pt x="903478" y="1319728"/>
                </a:lnTo>
                <a:lnTo>
                  <a:pt x="864767" y="1332544"/>
                </a:lnTo>
                <a:cubicBezTo>
                  <a:pt x="782483" y="1359788"/>
                  <a:pt x="708956" y="1392742"/>
                  <a:pt x="652028" y="1427891"/>
                </a:cubicBezTo>
                <a:cubicBezTo>
                  <a:pt x="637390" y="1436930"/>
                  <a:pt x="616729" y="1448572"/>
                  <a:pt x="606115" y="1453763"/>
                </a:cubicBezTo>
                <a:cubicBezTo>
                  <a:pt x="580354" y="1466361"/>
                  <a:pt x="543623" y="1501739"/>
                  <a:pt x="522255" y="1534533"/>
                </a:cubicBezTo>
                <a:cubicBezTo>
                  <a:pt x="485992" y="1590188"/>
                  <a:pt x="465673" y="1656537"/>
                  <a:pt x="446417" y="1782177"/>
                </a:cubicBezTo>
                <a:cubicBezTo>
                  <a:pt x="428872" y="1896661"/>
                  <a:pt x="319355" y="2298705"/>
                  <a:pt x="243510" y="2527064"/>
                </a:cubicBezTo>
                <a:cubicBezTo>
                  <a:pt x="229179" y="2570216"/>
                  <a:pt x="200118" y="2649783"/>
                  <a:pt x="178931" y="2703881"/>
                </a:cubicBezTo>
                <a:cubicBezTo>
                  <a:pt x="131909" y="2823946"/>
                  <a:pt x="124043" y="2850532"/>
                  <a:pt x="121070" y="2899446"/>
                </a:cubicBezTo>
                <a:cubicBezTo>
                  <a:pt x="118282" y="2945330"/>
                  <a:pt x="122451" y="2954855"/>
                  <a:pt x="148387" y="2961851"/>
                </a:cubicBezTo>
                <a:cubicBezTo>
                  <a:pt x="182039" y="2970928"/>
                  <a:pt x="224349" y="2958090"/>
                  <a:pt x="243158" y="2933093"/>
                </a:cubicBezTo>
                <a:cubicBezTo>
                  <a:pt x="266872" y="2901576"/>
                  <a:pt x="443307" y="2529956"/>
                  <a:pt x="521963" y="2345855"/>
                </a:cubicBezTo>
                <a:cubicBezTo>
                  <a:pt x="534906" y="2315560"/>
                  <a:pt x="549947" y="2281036"/>
                  <a:pt x="555386" y="2269135"/>
                </a:cubicBezTo>
                <a:cubicBezTo>
                  <a:pt x="560826" y="2257234"/>
                  <a:pt x="568636" y="2238999"/>
                  <a:pt x="572743" y="2228613"/>
                </a:cubicBezTo>
                <a:cubicBezTo>
                  <a:pt x="598550" y="2163343"/>
                  <a:pt x="629506" y="2133487"/>
                  <a:pt x="676388" y="2128648"/>
                </a:cubicBezTo>
                <a:cubicBezTo>
                  <a:pt x="691724" y="2127064"/>
                  <a:pt x="701260" y="2128486"/>
                  <a:pt x="714444" y="2134318"/>
                </a:cubicBezTo>
                <a:cubicBezTo>
                  <a:pt x="770518" y="2159123"/>
                  <a:pt x="792030" y="2209116"/>
                  <a:pt x="795611" y="2322945"/>
                </a:cubicBezTo>
                <a:cubicBezTo>
                  <a:pt x="797618" y="2386736"/>
                  <a:pt x="793423" y="2435187"/>
                  <a:pt x="780344" y="2499251"/>
                </a:cubicBezTo>
                <a:cubicBezTo>
                  <a:pt x="767148" y="2563892"/>
                  <a:pt x="746047" y="2645347"/>
                  <a:pt x="727596" y="2702877"/>
                </a:cubicBezTo>
                <a:cubicBezTo>
                  <a:pt x="693824" y="2808177"/>
                  <a:pt x="653728" y="3039339"/>
                  <a:pt x="637000" y="3225182"/>
                </a:cubicBezTo>
                <a:cubicBezTo>
                  <a:pt x="628593" y="3318582"/>
                  <a:pt x="625273" y="3528269"/>
                  <a:pt x="630832" y="3614683"/>
                </a:cubicBezTo>
                <a:cubicBezTo>
                  <a:pt x="635865" y="3692899"/>
                  <a:pt x="647087" y="3797225"/>
                  <a:pt x="651182" y="3803851"/>
                </a:cubicBezTo>
                <a:cubicBezTo>
                  <a:pt x="655116" y="3810216"/>
                  <a:pt x="997544" y="3834969"/>
                  <a:pt x="1003727" y="3829335"/>
                </a:cubicBezTo>
                <a:cubicBezTo>
                  <a:pt x="1006240" y="3827044"/>
                  <a:pt x="1047531" y="3750812"/>
                  <a:pt x="1095483" y="3659929"/>
                </a:cubicBezTo>
                <a:close/>
                <a:moveTo>
                  <a:pt x="1926150" y="2311005"/>
                </a:moveTo>
                <a:cubicBezTo>
                  <a:pt x="1950126" y="2291929"/>
                  <a:pt x="2026925" y="2206924"/>
                  <a:pt x="2060437" y="2162369"/>
                </a:cubicBezTo>
                <a:lnTo>
                  <a:pt x="2087034" y="2127007"/>
                </a:lnTo>
                <a:lnTo>
                  <a:pt x="2048029" y="2080973"/>
                </a:lnTo>
                <a:cubicBezTo>
                  <a:pt x="2026577" y="2055655"/>
                  <a:pt x="2002216" y="2027309"/>
                  <a:pt x="1993893" y="2017982"/>
                </a:cubicBezTo>
                <a:lnTo>
                  <a:pt x="1978762" y="2001024"/>
                </a:lnTo>
                <a:lnTo>
                  <a:pt x="1947770" y="2071147"/>
                </a:lnTo>
                <a:cubicBezTo>
                  <a:pt x="1930724" y="2109715"/>
                  <a:pt x="1908971" y="2164939"/>
                  <a:pt x="1899430" y="2193869"/>
                </a:cubicBezTo>
                <a:cubicBezTo>
                  <a:pt x="1882696" y="2244604"/>
                  <a:pt x="1866638" y="2321564"/>
                  <a:pt x="1866638" y="2351030"/>
                </a:cubicBezTo>
                <a:lnTo>
                  <a:pt x="1866638" y="2365259"/>
                </a:lnTo>
                <a:lnTo>
                  <a:pt x="1887293" y="2345373"/>
                </a:lnTo>
                <a:cubicBezTo>
                  <a:pt x="1898652" y="2334436"/>
                  <a:pt x="1916138" y="2318970"/>
                  <a:pt x="1926150" y="2311005"/>
                </a:cubicBezTo>
                <a:close/>
                <a:moveTo>
                  <a:pt x="1226178" y="1040945"/>
                </a:moveTo>
                <a:cubicBezTo>
                  <a:pt x="1195250" y="1036621"/>
                  <a:pt x="1156958" y="1022380"/>
                  <a:pt x="1125564" y="1003526"/>
                </a:cubicBezTo>
                <a:cubicBezTo>
                  <a:pt x="1097939" y="986936"/>
                  <a:pt x="1028639" y="918975"/>
                  <a:pt x="997914" y="878342"/>
                </a:cubicBezTo>
                <a:cubicBezTo>
                  <a:pt x="962877" y="832008"/>
                  <a:pt x="923014" y="742083"/>
                  <a:pt x="896919" y="650517"/>
                </a:cubicBezTo>
                <a:cubicBezTo>
                  <a:pt x="870174" y="556671"/>
                  <a:pt x="862094" y="479669"/>
                  <a:pt x="867155" y="366877"/>
                </a:cubicBezTo>
                <a:cubicBezTo>
                  <a:pt x="870063" y="302090"/>
                  <a:pt x="871935" y="287665"/>
                  <a:pt x="881201" y="258682"/>
                </a:cubicBezTo>
                <a:cubicBezTo>
                  <a:pt x="920442" y="135942"/>
                  <a:pt x="999135" y="59965"/>
                  <a:pt x="1125051" y="23251"/>
                </a:cubicBezTo>
                <a:cubicBezTo>
                  <a:pt x="1271042" y="-19316"/>
                  <a:pt x="1417996" y="-3056"/>
                  <a:pt x="1537644" y="68905"/>
                </a:cubicBezTo>
                <a:cubicBezTo>
                  <a:pt x="1647865" y="135195"/>
                  <a:pt x="1701404" y="240074"/>
                  <a:pt x="1701404" y="389700"/>
                </a:cubicBezTo>
                <a:cubicBezTo>
                  <a:pt x="1701404" y="516857"/>
                  <a:pt x="1679604" y="627284"/>
                  <a:pt x="1629792" y="752443"/>
                </a:cubicBezTo>
                <a:cubicBezTo>
                  <a:pt x="1602771" y="820339"/>
                  <a:pt x="1568751" y="873581"/>
                  <a:pt x="1513071" y="935116"/>
                </a:cubicBezTo>
                <a:cubicBezTo>
                  <a:pt x="1446108" y="1009119"/>
                  <a:pt x="1384724" y="1038519"/>
                  <a:pt x="1288318" y="1042763"/>
                </a:cubicBezTo>
                <a:cubicBezTo>
                  <a:pt x="1267762" y="1043668"/>
                  <a:pt x="1239799" y="1042855"/>
                  <a:pt x="1226178" y="1040946"/>
                </a:cubicBezTo>
                <a:close/>
                <a:moveTo>
                  <a:pt x="1313090" y="925597"/>
                </a:moveTo>
                <a:cubicBezTo>
                  <a:pt x="1355356" y="914588"/>
                  <a:pt x="1382105" y="897868"/>
                  <a:pt x="1420768" y="858289"/>
                </a:cubicBezTo>
                <a:cubicBezTo>
                  <a:pt x="1464510" y="813510"/>
                  <a:pt x="1488204" y="778690"/>
                  <a:pt x="1513484" y="722035"/>
                </a:cubicBezTo>
                <a:cubicBezTo>
                  <a:pt x="1564555" y="607575"/>
                  <a:pt x="1586585" y="498318"/>
                  <a:pt x="1582318" y="380647"/>
                </a:cubicBezTo>
                <a:cubicBezTo>
                  <a:pt x="1580879" y="340954"/>
                  <a:pt x="1578196" y="320574"/>
                  <a:pt x="1571702" y="299992"/>
                </a:cubicBezTo>
                <a:cubicBezTo>
                  <a:pt x="1534178" y="181062"/>
                  <a:pt x="1432719" y="119831"/>
                  <a:pt x="1272581" y="119471"/>
                </a:cubicBezTo>
                <a:cubicBezTo>
                  <a:pt x="1207471" y="119326"/>
                  <a:pt x="1172972" y="125526"/>
                  <a:pt x="1119149" y="147053"/>
                </a:cubicBezTo>
                <a:cubicBezTo>
                  <a:pt x="1038347" y="179370"/>
                  <a:pt x="992814" y="236550"/>
                  <a:pt x="975442" y="327517"/>
                </a:cubicBezTo>
                <a:cubicBezTo>
                  <a:pt x="957202" y="423030"/>
                  <a:pt x="967966" y="539324"/>
                  <a:pt x="1005851" y="656051"/>
                </a:cubicBezTo>
                <a:cubicBezTo>
                  <a:pt x="1035349" y="746938"/>
                  <a:pt x="1070316" y="806627"/>
                  <a:pt x="1128930" y="866145"/>
                </a:cubicBezTo>
                <a:cubicBezTo>
                  <a:pt x="1182854" y="920901"/>
                  <a:pt x="1249063" y="942275"/>
                  <a:pt x="1313090" y="925597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23" name="Graphic 121">
            <a:extLst>
              <a:ext uri="{FF2B5EF4-FFF2-40B4-BE49-F238E27FC236}">
                <a16:creationId xmlns:a16="http://schemas.microsoft.com/office/drawing/2014/main" id="{D12B05F3-28FD-353A-2DFE-C4E7B58EE391}"/>
              </a:ext>
            </a:extLst>
          </p:cNvPr>
          <p:cNvSpPr/>
          <p:nvPr/>
        </p:nvSpPr>
        <p:spPr>
          <a:xfrm>
            <a:off x="5637501" y="3383964"/>
            <a:ext cx="245926" cy="245971"/>
          </a:xfrm>
          <a:custGeom>
            <a:avLst/>
            <a:gdLst>
              <a:gd name="connsiteX0" fmla="*/ 96217 w 2757409"/>
              <a:gd name="connsiteY0" fmla="*/ 2752396 h 2757912"/>
              <a:gd name="connsiteX1" fmla="*/ 79639 w 2757409"/>
              <a:gd name="connsiteY1" fmla="*/ 2738101 h 2757912"/>
              <a:gd name="connsiteX2" fmla="*/ 3293 w 2757409"/>
              <a:gd name="connsiteY2" fmla="*/ 2555670 h 2757912"/>
              <a:gd name="connsiteX3" fmla="*/ 3475 w 2757409"/>
              <a:gd name="connsiteY3" fmla="*/ 2423773 h 2757912"/>
              <a:gd name="connsiteX4" fmla="*/ 54667 w 2757409"/>
              <a:gd name="connsiteY4" fmla="*/ 2185313 h 2757912"/>
              <a:gd name="connsiteX5" fmla="*/ 72165 w 2757409"/>
              <a:gd name="connsiteY5" fmla="*/ 2113910 h 2757912"/>
              <a:gd name="connsiteX6" fmla="*/ 83201 w 2757409"/>
              <a:gd name="connsiteY6" fmla="*/ 2080230 h 2757912"/>
              <a:gd name="connsiteX7" fmla="*/ 100524 w 2757409"/>
              <a:gd name="connsiteY7" fmla="*/ 2037119 h 2757912"/>
              <a:gd name="connsiteX8" fmla="*/ 236423 w 2757409"/>
              <a:gd name="connsiteY8" fmla="*/ 1699968 h 2757912"/>
              <a:gd name="connsiteX9" fmla="*/ 326669 w 2757409"/>
              <a:gd name="connsiteY9" fmla="*/ 1579800 h 2757912"/>
              <a:gd name="connsiteX10" fmla="*/ 368893 w 2757409"/>
              <a:gd name="connsiteY10" fmla="*/ 1570991 h 2757912"/>
              <a:gd name="connsiteX11" fmla="*/ 410712 w 2757409"/>
              <a:gd name="connsiteY11" fmla="*/ 1579308 h 2757912"/>
              <a:gd name="connsiteX12" fmla="*/ 479563 w 2757409"/>
              <a:gd name="connsiteY12" fmla="*/ 1762284 h 2757912"/>
              <a:gd name="connsiteX13" fmla="*/ 408665 w 2757409"/>
              <a:gd name="connsiteY13" fmla="*/ 2016680 h 2757912"/>
              <a:gd name="connsiteX14" fmla="*/ 381309 w 2757409"/>
              <a:gd name="connsiteY14" fmla="*/ 2112797 h 2757912"/>
              <a:gd name="connsiteX15" fmla="*/ 400600 w 2757409"/>
              <a:gd name="connsiteY15" fmla="*/ 2141607 h 2757912"/>
              <a:gd name="connsiteX16" fmla="*/ 548563 w 2757409"/>
              <a:gd name="connsiteY16" fmla="*/ 2423773 h 2757912"/>
              <a:gd name="connsiteX17" fmla="*/ 623760 w 2757409"/>
              <a:gd name="connsiteY17" fmla="*/ 2512711 h 2757912"/>
              <a:gd name="connsiteX18" fmla="*/ 791550 w 2757409"/>
              <a:gd name="connsiteY18" fmla="*/ 2683284 h 2757912"/>
              <a:gd name="connsiteX19" fmla="*/ 804078 w 2757409"/>
              <a:gd name="connsiteY19" fmla="*/ 2712923 h 2757912"/>
              <a:gd name="connsiteX20" fmla="*/ 746018 w 2757409"/>
              <a:gd name="connsiteY20" fmla="*/ 2753934 h 2757912"/>
              <a:gd name="connsiteX21" fmla="*/ 721348 w 2757409"/>
              <a:gd name="connsiteY21" fmla="*/ 2732731 h 2757912"/>
              <a:gd name="connsiteX22" fmla="*/ 584770 w 2757409"/>
              <a:gd name="connsiteY22" fmla="*/ 2592084 h 2757912"/>
              <a:gd name="connsiteX23" fmla="*/ 499947 w 2757409"/>
              <a:gd name="connsiteY23" fmla="*/ 2518165 h 2757912"/>
              <a:gd name="connsiteX24" fmla="*/ 478172 w 2757409"/>
              <a:gd name="connsiteY24" fmla="*/ 2478626 h 2757912"/>
              <a:gd name="connsiteX25" fmla="*/ 324231 w 2757409"/>
              <a:gd name="connsiteY25" fmla="*/ 2183893 h 2757912"/>
              <a:gd name="connsiteX26" fmla="*/ 189507 w 2757409"/>
              <a:gd name="connsiteY26" fmla="*/ 2100851 h 2757912"/>
              <a:gd name="connsiteX27" fmla="*/ 161742 w 2757409"/>
              <a:gd name="connsiteY27" fmla="*/ 2129250 h 2757912"/>
              <a:gd name="connsiteX28" fmla="*/ 162756 w 2757409"/>
              <a:gd name="connsiteY28" fmla="*/ 2160245 h 2757912"/>
              <a:gd name="connsiteX29" fmla="*/ 231653 w 2757409"/>
              <a:gd name="connsiteY29" fmla="*/ 2289066 h 2757912"/>
              <a:gd name="connsiteX30" fmla="*/ 274909 w 2757409"/>
              <a:gd name="connsiteY30" fmla="*/ 2366320 h 2757912"/>
              <a:gd name="connsiteX31" fmla="*/ 344875 w 2757409"/>
              <a:gd name="connsiteY31" fmla="*/ 2595061 h 2757912"/>
              <a:gd name="connsiteX32" fmla="*/ 341579 w 2757409"/>
              <a:gd name="connsiteY32" fmla="*/ 2655513 h 2757912"/>
              <a:gd name="connsiteX33" fmla="*/ 273000 w 2757409"/>
              <a:gd name="connsiteY33" fmla="*/ 2652801 h 2757912"/>
              <a:gd name="connsiteX34" fmla="*/ 259654 w 2757409"/>
              <a:gd name="connsiteY34" fmla="*/ 2608343 h 2757912"/>
              <a:gd name="connsiteX35" fmla="*/ 196436 w 2757409"/>
              <a:gd name="connsiteY35" fmla="*/ 2400870 h 2757912"/>
              <a:gd name="connsiteX36" fmla="*/ 122545 w 2757409"/>
              <a:gd name="connsiteY36" fmla="*/ 2274659 h 2757912"/>
              <a:gd name="connsiteX37" fmla="*/ 86097 w 2757409"/>
              <a:gd name="connsiteY37" fmla="*/ 2446694 h 2757912"/>
              <a:gd name="connsiteX38" fmla="*/ 85626 w 2757409"/>
              <a:gd name="connsiteY38" fmla="*/ 2530204 h 2757912"/>
              <a:gd name="connsiteX39" fmla="*/ 123612 w 2757409"/>
              <a:gd name="connsiteY39" fmla="*/ 2626784 h 2757912"/>
              <a:gd name="connsiteX40" fmla="*/ 156717 w 2757409"/>
              <a:gd name="connsiteY40" fmla="*/ 2719377 h 2757912"/>
              <a:gd name="connsiteX41" fmla="*/ 96216 w 2757409"/>
              <a:gd name="connsiteY41" fmla="*/ 2752396 h 2757912"/>
              <a:gd name="connsiteX42" fmla="*/ 319619 w 2757409"/>
              <a:gd name="connsiteY42" fmla="*/ 2012195 h 2757912"/>
              <a:gd name="connsiteX43" fmla="*/ 351394 w 2757409"/>
              <a:gd name="connsiteY43" fmla="*/ 1918563 h 2757912"/>
              <a:gd name="connsiteX44" fmla="*/ 382080 w 2757409"/>
              <a:gd name="connsiteY44" fmla="*/ 1664020 h 2757912"/>
              <a:gd name="connsiteX45" fmla="*/ 357122 w 2757409"/>
              <a:gd name="connsiteY45" fmla="*/ 1662755 h 2757912"/>
              <a:gd name="connsiteX46" fmla="*/ 211228 w 2757409"/>
              <a:gd name="connsiteY46" fmla="*/ 1982508 h 2757912"/>
              <a:gd name="connsiteX47" fmla="*/ 200879 w 2757409"/>
              <a:gd name="connsiteY47" fmla="*/ 2011522 h 2757912"/>
              <a:gd name="connsiteX48" fmla="*/ 214331 w 2757409"/>
              <a:gd name="connsiteY48" fmla="*/ 2011522 h 2757912"/>
              <a:gd name="connsiteX49" fmla="*/ 284299 w 2757409"/>
              <a:gd name="connsiteY49" fmla="*/ 2030182 h 2757912"/>
              <a:gd name="connsiteX50" fmla="*/ 307057 w 2757409"/>
              <a:gd name="connsiteY50" fmla="*/ 2040847 h 2757912"/>
              <a:gd name="connsiteX51" fmla="*/ 319619 w 2757409"/>
              <a:gd name="connsiteY51" fmla="*/ 2012195 h 2757912"/>
              <a:gd name="connsiteX52" fmla="*/ 1532762 w 2757409"/>
              <a:gd name="connsiteY52" fmla="*/ 2754095 h 2757912"/>
              <a:gd name="connsiteX53" fmla="*/ 1507567 w 2757409"/>
              <a:gd name="connsiteY53" fmla="*/ 2723408 h 2757912"/>
              <a:gd name="connsiteX54" fmla="*/ 1424591 w 2757409"/>
              <a:gd name="connsiteY54" fmla="*/ 2453412 h 2757912"/>
              <a:gd name="connsiteX55" fmla="*/ 1373618 w 2757409"/>
              <a:gd name="connsiteY55" fmla="*/ 2329746 h 2757912"/>
              <a:gd name="connsiteX56" fmla="*/ 1338286 w 2757409"/>
              <a:gd name="connsiteY56" fmla="*/ 2336966 h 2757912"/>
              <a:gd name="connsiteX57" fmla="*/ 1138749 w 2757409"/>
              <a:gd name="connsiteY57" fmla="*/ 2364462 h 2757912"/>
              <a:gd name="connsiteX58" fmla="*/ 1083629 w 2757409"/>
              <a:gd name="connsiteY58" fmla="*/ 2355316 h 2757912"/>
              <a:gd name="connsiteX59" fmla="*/ 962116 w 2757409"/>
              <a:gd name="connsiteY59" fmla="*/ 2251284 h 2757912"/>
              <a:gd name="connsiteX60" fmla="*/ 961422 w 2757409"/>
              <a:gd name="connsiteY60" fmla="*/ 2116139 h 2757912"/>
              <a:gd name="connsiteX61" fmla="*/ 970229 w 2757409"/>
              <a:gd name="connsiteY61" fmla="*/ 2081721 h 2757912"/>
              <a:gd name="connsiteX62" fmla="*/ 963271 w 2757409"/>
              <a:gd name="connsiteY62" fmla="*/ 2075265 h 2757912"/>
              <a:gd name="connsiteX63" fmla="*/ 936755 w 2757409"/>
              <a:gd name="connsiteY63" fmla="*/ 2054752 h 2757912"/>
              <a:gd name="connsiteX64" fmla="*/ 903773 w 2757409"/>
              <a:gd name="connsiteY64" fmla="*/ 2007945 h 2757912"/>
              <a:gd name="connsiteX65" fmla="*/ 940762 w 2757409"/>
              <a:gd name="connsiteY65" fmla="*/ 1928660 h 2757912"/>
              <a:gd name="connsiteX66" fmla="*/ 962543 w 2757409"/>
              <a:gd name="connsiteY66" fmla="*/ 1894403 h 2757912"/>
              <a:gd name="connsiteX67" fmla="*/ 934757 w 2757409"/>
              <a:gd name="connsiteY67" fmla="*/ 1876848 h 2757912"/>
              <a:gd name="connsiteX68" fmla="*/ 856798 w 2757409"/>
              <a:gd name="connsiteY68" fmla="*/ 1807117 h 2757912"/>
              <a:gd name="connsiteX69" fmla="*/ 862824 w 2757409"/>
              <a:gd name="connsiteY69" fmla="*/ 1744770 h 2757912"/>
              <a:gd name="connsiteX70" fmla="*/ 872751 w 2757409"/>
              <a:gd name="connsiteY70" fmla="*/ 1708041 h 2757912"/>
              <a:gd name="connsiteX71" fmla="*/ 874553 w 2757409"/>
              <a:gd name="connsiteY71" fmla="*/ 1694214 h 2757912"/>
              <a:gd name="connsiteX72" fmla="*/ 838645 w 2757409"/>
              <a:gd name="connsiteY72" fmla="*/ 1682668 h 2757912"/>
              <a:gd name="connsiteX73" fmla="*/ 732830 w 2757409"/>
              <a:gd name="connsiteY73" fmla="*/ 1613030 h 2757912"/>
              <a:gd name="connsiteX74" fmla="*/ 721972 w 2757409"/>
              <a:gd name="connsiteY74" fmla="*/ 1514576 h 2757912"/>
              <a:gd name="connsiteX75" fmla="*/ 764194 w 2757409"/>
              <a:gd name="connsiteY75" fmla="*/ 1429808 h 2757912"/>
              <a:gd name="connsiteX76" fmla="*/ 871583 w 2757409"/>
              <a:gd name="connsiteY76" fmla="*/ 1221673 h 2757912"/>
              <a:gd name="connsiteX77" fmla="*/ 867444 w 2757409"/>
              <a:gd name="connsiteY77" fmla="*/ 1198771 h 2757912"/>
              <a:gd name="connsiteX78" fmla="*/ 845855 w 2757409"/>
              <a:gd name="connsiteY78" fmla="*/ 1168121 h 2757912"/>
              <a:gd name="connsiteX79" fmla="*/ 827418 w 2757409"/>
              <a:gd name="connsiteY79" fmla="*/ 1142050 h 2757912"/>
              <a:gd name="connsiteX80" fmla="*/ 809524 w 2757409"/>
              <a:gd name="connsiteY80" fmla="*/ 908142 h 2757912"/>
              <a:gd name="connsiteX81" fmla="*/ 820171 w 2757409"/>
              <a:gd name="connsiteY81" fmla="*/ 633125 h 2757912"/>
              <a:gd name="connsiteX82" fmla="*/ 998825 w 2757409"/>
              <a:gd name="connsiteY82" fmla="*/ 339271 h 2757912"/>
              <a:gd name="connsiteX83" fmla="*/ 1588260 w 2757409"/>
              <a:gd name="connsiteY83" fmla="*/ 6362 h 2757912"/>
              <a:gd name="connsiteX84" fmla="*/ 1823882 w 2757409"/>
              <a:gd name="connsiteY84" fmla="*/ 5095 h 2757912"/>
              <a:gd name="connsiteX85" fmla="*/ 2335169 w 2757409"/>
              <a:gd name="connsiteY85" fmla="*/ 189122 h 2757912"/>
              <a:gd name="connsiteX86" fmla="*/ 2461149 w 2757409"/>
              <a:gd name="connsiteY86" fmla="*/ 294179 h 2757912"/>
              <a:gd name="connsiteX87" fmla="*/ 2710252 w 2757409"/>
              <a:gd name="connsiteY87" fmla="*/ 847517 h 2757912"/>
              <a:gd name="connsiteX88" fmla="*/ 2710236 w 2757409"/>
              <a:gd name="connsiteY88" fmla="*/ 1106649 h 2757912"/>
              <a:gd name="connsiteX89" fmla="*/ 2553489 w 2757409"/>
              <a:gd name="connsiteY89" fmla="*/ 1575019 h 2757912"/>
              <a:gd name="connsiteX90" fmla="*/ 2460736 w 2757409"/>
              <a:gd name="connsiteY90" fmla="*/ 1821562 h 2757912"/>
              <a:gd name="connsiteX91" fmla="*/ 2448964 w 2757409"/>
              <a:gd name="connsiteY91" fmla="*/ 1856590 h 2757912"/>
              <a:gd name="connsiteX92" fmla="*/ 2449079 w 2757409"/>
              <a:gd name="connsiteY92" fmla="*/ 1910479 h 2757912"/>
              <a:gd name="connsiteX93" fmla="*/ 2482356 w 2757409"/>
              <a:gd name="connsiteY93" fmla="*/ 2098996 h 2757912"/>
              <a:gd name="connsiteX94" fmla="*/ 2606689 w 2757409"/>
              <a:gd name="connsiteY94" fmla="*/ 2198901 h 2757912"/>
              <a:gd name="connsiteX95" fmla="*/ 2750540 w 2757409"/>
              <a:gd name="connsiteY95" fmla="*/ 2308543 h 2757912"/>
              <a:gd name="connsiteX96" fmla="*/ 2740667 w 2757409"/>
              <a:gd name="connsiteY96" fmla="*/ 2370868 h 2757912"/>
              <a:gd name="connsiteX97" fmla="*/ 2675309 w 2757409"/>
              <a:gd name="connsiteY97" fmla="*/ 2353962 h 2757912"/>
              <a:gd name="connsiteX98" fmla="*/ 2571558 w 2757409"/>
              <a:gd name="connsiteY98" fmla="*/ 2279516 h 2757912"/>
              <a:gd name="connsiteX99" fmla="*/ 2396378 w 2757409"/>
              <a:gd name="connsiteY99" fmla="*/ 2120156 h 2757912"/>
              <a:gd name="connsiteX100" fmla="*/ 2362862 w 2757409"/>
              <a:gd name="connsiteY100" fmla="*/ 1911826 h 2757912"/>
              <a:gd name="connsiteX101" fmla="*/ 2362746 w 2757409"/>
              <a:gd name="connsiteY101" fmla="*/ 1848507 h 2757912"/>
              <a:gd name="connsiteX102" fmla="*/ 2371793 w 2757409"/>
              <a:gd name="connsiteY102" fmla="*/ 1817595 h 2757912"/>
              <a:gd name="connsiteX103" fmla="*/ 2453564 w 2757409"/>
              <a:gd name="connsiteY103" fmla="*/ 1593881 h 2757912"/>
              <a:gd name="connsiteX104" fmla="*/ 2627966 w 2757409"/>
              <a:gd name="connsiteY104" fmla="*/ 1067895 h 2757912"/>
              <a:gd name="connsiteX105" fmla="*/ 2626781 w 2757409"/>
              <a:gd name="connsiteY105" fmla="*/ 889040 h 2757912"/>
              <a:gd name="connsiteX106" fmla="*/ 2413596 w 2757409"/>
              <a:gd name="connsiteY106" fmla="*/ 369143 h 2757912"/>
              <a:gd name="connsiteX107" fmla="*/ 1826577 w 2757409"/>
              <a:gd name="connsiteY107" fmla="*/ 94059 h 2757912"/>
              <a:gd name="connsiteX108" fmla="*/ 1617768 w 2757409"/>
              <a:gd name="connsiteY108" fmla="*/ 91532 h 2757912"/>
              <a:gd name="connsiteX109" fmla="*/ 1065740 w 2757409"/>
              <a:gd name="connsiteY109" fmla="*/ 393501 h 2757912"/>
              <a:gd name="connsiteX110" fmla="*/ 905175 w 2757409"/>
              <a:gd name="connsiteY110" fmla="*/ 650612 h 2757912"/>
              <a:gd name="connsiteX111" fmla="*/ 901061 w 2757409"/>
              <a:gd name="connsiteY111" fmla="*/ 1077715 h 2757912"/>
              <a:gd name="connsiteX112" fmla="*/ 921223 w 2757409"/>
              <a:gd name="connsiteY112" fmla="*/ 1124556 h 2757912"/>
              <a:gd name="connsiteX113" fmla="*/ 960805 w 2757409"/>
              <a:gd name="connsiteY113" fmla="*/ 1202076 h 2757912"/>
              <a:gd name="connsiteX114" fmla="*/ 957823 w 2757409"/>
              <a:gd name="connsiteY114" fmla="*/ 1238451 h 2757912"/>
              <a:gd name="connsiteX115" fmla="*/ 835351 w 2757409"/>
              <a:gd name="connsiteY115" fmla="*/ 1482061 h 2757912"/>
              <a:gd name="connsiteX116" fmla="*/ 805515 w 2757409"/>
              <a:gd name="connsiteY116" fmla="*/ 1550859 h 2757912"/>
              <a:gd name="connsiteX117" fmla="*/ 811020 w 2757409"/>
              <a:gd name="connsiteY117" fmla="*/ 1575049 h 2757912"/>
              <a:gd name="connsiteX118" fmla="*/ 863475 w 2757409"/>
              <a:gd name="connsiteY118" fmla="*/ 1600747 h 2757912"/>
              <a:gd name="connsiteX119" fmla="*/ 955290 w 2757409"/>
              <a:gd name="connsiteY119" fmla="*/ 1654394 h 2757912"/>
              <a:gd name="connsiteX120" fmla="*/ 949385 w 2757409"/>
              <a:gd name="connsiteY120" fmla="*/ 1762009 h 2757912"/>
              <a:gd name="connsiteX121" fmla="*/ 944201 w 2757409"/>
              <a:gd name="connsiteY121" fmla="*/ 1778451 h 2757912"/>
              <a:gd name="connsiteX122" fmla="*/ 951116 w 2757409"/>
              <a:gd name="connsiteY122" fmla="*/ 1784089 h 2757912"/>
              <a:gd name="connsiteX123" fmla="*/ 986275 w 2757409"/>
              <a:gd name="connsiteY123" fmla="*/ 1806991 h 2757912"/>
              <a:gd name="connsiteX124" fmla="*/ 1052139 w 2757409"/>
              <a:gd name="connsiteY124" fmla="*/ 1859651 h 2757912"/>
              <a:gd name="connsiteX125" fmla="*/ 1018872 w 2757409"/>
              <a:gd name="connsiteY125" fmla="*/ 1966736 h 2757912"/>
              <a:gd name="connsiteX126" fmla="*/ 1001405 w 2757409"/>
              <a:gd name="connsiteY126" fmla="*/ 1993355 h 2757912"/>
              <a:gd name="connsiteX127" fmla="*/ 1019542 w 2757409"/>
              <a:gd name="connsiteY127" fmla="*/ 2010465 h 2757912"/>
              <a:gd name="connsiteX128" fmla="*/ 1046735 w 2757409"/>
              <a:gd name="connsiteY128" fmla="*/ 2044472 h 2757912"/>
              <a:gd name="connsiteX129" fmla="*/ 1055732 w 2757409"/>
              <a:gd name="connsiteY129" fmla="*/ 2081577 h 2757912"/>
              <a:gd name="connsiteX130" fmla="*/ 1048317 w 2757409"/>
              <a:gd name="connsiteY130" fmla="*/ 2126035 h 2757912"/>
              <a:gd name="connsiteX131" fmla="*/ 1036906 w 2757409"/>
              <a:gd name="connsiteY131" fmla="*/ 2173748 h 2757912"/>
              <a:gd name="connsiteX132" fmla="*/ 1038744 w 2757409"/>
              <a:gd name="connsiteY132" fmla="*/ 2210905 h 2757912"/>
              <a:gd name="connsiteX133" fmla="*/ 1103094 w 2757409"/>
              <a:gd name="connsiteY133" fmla="*/ 2268375 h 2757912"/>
              <a:gd name="connsiteX134" fmla="*/ 1140131 w 2757409"/>
              <a:gd name="connsiteY134" fmla="*/ 2279565 h 2757912"/>
              <a:gd name="connsiteX135" fmla="*/ 1364954 w 2757409"/>
              <a:gd name="connsiteY135" fmla="*/ 2238825 h 2757912"/>
              <a:gd name="connsiteX136" fmla="*/ 1452629 w 2757409"/>
              <a:gd name="connsiteY136" fmla="*/ 2295873 h 2757912"/>
              <a:gd name="connsiteX137" fmla="*/ 1570522 w 2757409"/>
              <a:gd name="connsiteY137" fmla="*/ 2621815 h 2757912"/>
              <a:gd name="connsiteX138" fmla="*/ 1583661 w 2757409"/>
              <a:gd name="connsiteY138" fmla="*/ 2741735 h 2757912"/>
              <a:gd name="connsiteX139" fmla="*/ 1532763 w 2757409"/>
              <a:gd name="connsiteY139" fmla="*/ 2754095 h 2757912"/>
              <a:gd name="connsiteX140" fmla="*/ 1755177 w 2757409"/>
              <a:gd name="connsiteY140" fmla="*/ 2496201 h 2757912"/>
              <a:gd name="connsiteX141" fmla="*/ 1603812 w 2757409"/>
              <a:gd name="connsiteY141" fmla="*/ 2454117 h 2757912"/>
              <a:gd name="connsiteX142" fmla="*/ 1590824 w 2757409"/>
              <a:gd name="connsiteY142" fmla="*/ 2422247 h 2757912"/>
              <a:gd name="connsiteX143" fmla="*/ 1612542 w 2757409"/>
              <a:gd name="connsiteY143" fmla="*/ 2385967 h 2757912"/>
              <a:gd name="connsiteX144" fmla="*/ 1659733 w 2757409"/>
              <a:gd name="connsiteY144" fmla="*/ 2387174 h 2757912"/>
              <a:gd name="connsiteX145" fmla="*/ 1811758 w 2757409"/>
              <a:gd name="connsiteY145" fmla="*/ 2411378 h 2757912"/>
              <a:gd name="connsiteX146" fmla="*/ 1895439 w 2757409"/>
              <a:gd name="connsiteY146" fmla="*/ 2404072 h 2757912"/>
              <a:gd name="connsiteX147" fmla="*/ 2073060 w 2757409"/>
              <a:gd name="connsiteY147" fmla="*/ 2327354 h 2757912"/>
              <a:gd name="connsiteX148" fmla="*/ 2176172 w 2757409"/>
              <a:gd name="connsiteY148" fmla="*/ 2224337 h 2757912"/>
              <a:gd name="connsiteX149" fmla="*/ 2232071 w 2757409"/>
              <a:gd name="connsiteY149" fmla="*/ 2120466 h 2757912"/>
              <a:gd name="connsiteX150" fmla="*/ 2240893 w 2757409"/>
              <a:gd name="connsiteY150" fmla="*/ 2107634 h 2757912"/>
              <a:gd name="connsiteX151" fmla="*/ 2310334 w 2757409"/>
              <a:gd name="connsiteY151" fmla="*/ 2118216 h 2757912"/>
              <a:gd name="connsiteX152" fmla="*/ 2302157 w 2757409"/>
              <a:gd name="connsiteY152" fmla="*/ 2175806 h 2757912"/>
              <a:gd name="connsiteX153" fmla="*/ 2187840 w 2757409"/>
              <a:gd name="connsiteY153" fmla="*/ 2341789 h 2757912"/>
              <a:gd name="connsiteX154" fmla="*/ 1755177 w 2757409"/>
              <a:gd name="connsiteY154" fmla="*/ 2496201 h 2757912"/>
              <a:gd name="connsiteX155" fmla="*/ 669851 w 2757409"/>
              <a:gd name="connsiteY155" fmla="*/ 2365505 h 2757912"/>
              <a:gd name="connsiteX156" fmla="*/ 653686 w 2757409"/>
              <a:gd name="connsiteY156" fmla="*/ 2351477 h 2757912"/>
              <a:gd name="connsiteX157" fmla="*/ 652021 w 2757409"/>
              <a:gd name="connsiteY157" fmla="*/ 2303560 h 2757912"/>
              <a:gd name="connsiteX158" fmla="*/ 730630 w 2757409"/>
              <a:gd name="connsiteY158" fmla="*/ 2322366 h 2757912"/>
              <a:gd name="connsiteX159" fmla="*/ 669851 w 2757409"/>
              <a:gd name="connsiteY159" fmla="*/ 2365505 h 2757912"/>
              <a:gd name="connsiteX160" fmla="*/ 1775145 w 2757409"/>
              <a:gd name="connsiteY160" fmla="*/ 2308404 h 2757912"/>
              <a:gd name="connsiteX161" fmla="*/ 1767054 w 2757409"/>
              <a:gd name="connsiteY161" fmla="*/ 2240790 h 2757912"/>
              <a:gd name="connsiteX162" fmla="*/ 1817625 w 2757409"/>
              <a:gd name="connsiteY162" fmla="*/ 2228201 h 2757912"/>
              <a:gd name="connsiteX163" fmla="*/ 1883157 w 2757409"/>
              <a:gd name="connsiteY163" fmla="*/ 2217585 h 2757912"/>
              <a:gd name="connsiteX164" fmla="*/ 2075388 w 2757409"/>
              <a:gd name="connsiteY164" fmla="*/ 1984542 h 2757912"/>
              <a:gd name="connsiteX165" fmla="*/ 2119386 w 2757409"/>
              <a:gd name="connsiteY165" fmla="*/ 1932035 h 2757912"/>
              <a:gd name="connsiteX166" fmla="*/ 2155957 w 2757409"/>
              <a:gd name="connsiteY166" fmla="*/ 1952216 h 2757912"/>
              <a:gd name="connsiteX167" fmla="*/ 2157954 w 2757409"/>
              <a:gd name="connsiteY167" fmla="*/ 2016243 h 2757912"/>
              <a:gd name="connsiteX168" fmla="*/ 1968028 w 2757409"/>
              <a:gd name="connsiteY168" fmla="*/ 2275496 h 2757912"/>
              <a:gd name="connsiteX169" fmla="*/ 1822535 w 2757409"/>
              <a:gd name="connsiteY169" fmla="*/ 2312318 h 2757912"/>
              <a:gd name="connsiteX170" fmla="*/ 1775145 w 2757409"/>
              <a:gd name="connsiteY170" fmla="*/ 2308404 h 2757912"/>
              <a:gd name="connsiteX171" fmla="*/ 1769001 w 2757409"/>
              <a:gd name="connsiteY171" fmla="*/ 2128620 h 2757912"/>
              <a:gd name="connsiteX172" fmla="*/ 1655506 w 2757409"/>
              <a:gd name="connsiteY172" fmla="*/ 2041197 h 2757912"/>
              <a:gd name="connsiteX173" fmla="*/ 1663182 w 2757409"/>
              <a:gd name="connsiteY173" fmla="*/ 1875031 h 2757912"/>
              <a:gd name="connsiteX174" fmla="*/ 1923458 w 2757409"/>
              <a:gd name="connsiteY174" fmla="*/ 1845525 h 2757912"/>
              <a:gd name="connsiteX175" fmla="*/ 1952653 w 2757409"/>
              <a:gd name="connsiteY175" fmla="*/ 2044664 h 2757912"/>
              <a:gd name="connsiteX176" fmla="*/ 1769001 w 2757409"/>
              <a:gd name="connsiteY176" fmla="*/ 2128620 h 2757912"/>
              <a:gd name="connsiteX177" fmla="*/ 1844725 w 2757409"/>
              <a:gd name="connsiteY177" fmla="*/ 2030975 h 2757912"/>
              <a:gd name="connsiteX178" fmla="*/ 1869439 w 2757409"/>
              <a:gd name="connsiteY178" fmla="*/ 2012978 h 2757912"/>
              <a:gd name="connsiteX179" fmla="*/ 1847388 w 2757409"/>
              <a:gd name="connsiteY179" fmla="*/ 1883025 h 2757912"/>
              <a:gd name="connsiteX180" fmla="*/ 1776623 w 2757409"/>
              <a:gd name="connsiteY180" fmla="*/ 1881481 h 2757912"/>
              <a:gd name="connsiteX181" fmla="*/ 1735984 w 2757409"/>
              <a:gd name="connsiteY181" fmla="*/ 1922166 h 2757912"/>
              <a:gd name="connsiteX182" fmla="*/ 1736967 w 2757409"/>
              <a:gd name="connsiteY182" fmla="*/ 1991603 h 2757912"/>
              <a:gd name="connsiteX183" fmla="*/ 1783915 w 2757409"/>
              <a:gd name="connsiteY183" fmla="*/ 2033957 h 2757912"/>
              <a:gd name="connsiteX184" fmla="*/ 1844723 w 2757409"/>
              <a:gd name="connsiteY184" fmla="*/ 2030975 h 2757912"/>
              <a:gd name="connsiteX185" fmla="*/ 540524 w 2757409"/>
              <a:gd name="connsiteY185" fmla="*/ 2020615 h 2757912"/>
              <a:gd name="connsiteX186" fmla="*/ 524358 w 2757409"/>
              <a:gd name="connsiteY186" fmla="*/ 2006587 h 2757912"/>
              <a:gd name="connsiteX187" fmla="*/ 522693 w 2757409"/>
              <a:gd name="connsiteY187" fmla="*/ 1958670 h 2757912"/>
              <a:gd name="connsiteX188" fmla="*/ 601303 w 2757409"/>
              <a:gd name="connsiteY188" fmla="*/ 1977476 h 2757912"/>
              <a:gd name="connsiteX189" fmla="*/ 540524 w 2757409"/>
              <a:gd name="connsiteY189" fmla="*/ 2020615 h 2757912"/>
              <a:gd name="connsiteX190" fmla="*/ 777624 w 2757409"/>
              <a:gd name="connsiteY190" fmla="*/ 2020615 h 2757912"/>
              <a:gd name="connsiteX191" fmla="*/ 761458 w 2757409"/>
              <a:gd name="connsiteY191" fmla="*/ 2006587 h 2757912"/>
              <a:gd name="connsiteX192" fmla="*/ 759794 w 2757409"/>
              <a:gd name="connsiteY192" fmla="*/ 1958670 h 2757912"/>
              <a:gd name="connsiteX193" fmla="*/ 838403 w 2757409"/>
              <a:gd name="connsiteY193" fmla="*/ 1977476 h 2757912"/>
              <a:gd name="connsiteX194" fmla="*/ 777624 w 2757409"/>
              <a:gd name="connsiteY194" fmla="*/ 2020615 h 2757912"/>
              <a:gd name="connsiteX195" fmla="*/ 1477282 w 2757409"/>
              <a:gd name="connsiteY195" fmla="*/ 1984310 h 2757912"/>
              <a:gd name="connsiteX196" fmla="*/ 1460173 w 2757409"/>
              <a:gd name="connsiteY196" fmla="*/ 1904410 h 2757912"/>
              <a:gd name="connsiteX197" fmla="*/ 1520985 w 2757409"/>
              <a:gd name="connsiteY197" fmla="*/ 1755548 h 2757912"/>
              <a:gd name="connsiteX198" fmla="*/ 1609684 w 2757409"/>
              <a:gd name="connsiteY198" fmla="*/ 1668879 h 2757912"/>
              <a:gd name="connsiteX199" fmla="*/ 1810234 w 2757409"/>
              <a:gd name="connsiteY199" fmla="*/ 1607782 h 2757912"/>
              <a:gd name="connsiteX200" fmla="*/ 1859734 w 2757409"/>
              <a:gd name="connsiteY200" fmla="*/ 1631761 h 2757912"/>
              <a:gd name="connsiteX201" fmla="*/ 1839871 w 2757409"/>
              <a:gd name="connsiteY201" fmla="*/ 1688227 h 2757912"/>
              <a:gd name="connsiteX202" fmla="*/ 1804058 w 2757409"/>
              <a:gd name="connsiteY202" fmla="*/ 1693576 h 2757912"/>
              <a:gd name="connsiteX203" fmla="*/ 1645261 w 2757409"/>
              <a:gd name="connsiteY203" fmla="*/ 1749431 h 2757912"/>
              <a:gd name="connsiteX204" fmla="*/ 1542692 w 2757409"/>
              <a:gd name="connsiteY204" fmla="*/ 1936570 h 2757912"/>
              <a:gd name="connsiteX205" fmla="*/ 1501349 w 2757409"/>
              <a:gd name="connsiteY205" fmla="*/ 1989157 h 2757912"/>
              <a:gd name="connsiteX206" fmla="*/ 1477282 w 2757409"/>
              <a:gd name="connsiteY206" fmla="*/ 1984310 h 2757912"/>
              <a:gd name="connsiteX207" fmla="*/ 1325434 w 2757409"/>
              <a:gd name="connsiteY207" fmla="*/ 1821472 h 2757912"/>
              <a:gd name="connsiteX208" fmla="*/ 1303392 w 2757409"/>
              <a:gd name="connsiteY208" fmla="*/ 1788720 h 2757912"/>
              <a:gd name="connsiteX209" fmla="*/ 1360731 w 2757409"/>
              <a:gd name="connsiteY209" fmla="*/ 1662286 h 2757912"/>
              <a:gd name="connsiteX210" fmla="*/ 1662223 w 2757409"/>
              <a:gd name="connsiteY210" fmla="*/ 1442480 h 2757912"/>
              <a:gd name="connsiteX211" fmla="*/ 1807716 w 2757409"/>
              <a:gd name="connsiteY211" fmla="*/ 1423235 h 2757912"/>
              <a:gd name="connsiteX212" fmla="*/ 1945126 w 2757409"/>
              <a:gd name="connsiteY212" fmla="*/ 1439438 h 2757912"/>
              <a:gd name="connsiteX213" fmla="*/ 2027303 w 2757409"/>
              <a:gd name="connsiteY213" fmla="*/ 1497462 h 2757912"/>
              <a:gd name="connsiteX214" fmla="*/ 2005715 w 2757409"/>
              <a:gd name="connsiteY214" fmla="*/ 1533862 h 2757912"/>
              <a:gd name="connsiteX215" fmla="*/ 1962268 w 2757409"/>
              <a:gd name="connsiteY215" fmla="*/ 1534456 h 2757912"/>
              <a:gd name="connsiteX216" fmla="*/ 1866062 w 2757409"/>
              <a:gd name="connsiteY216" fmla="*/ 1511585 h 2757912"/>
              <a:gd name="connsiteX217" fmla="*/ 1624541 w 2757409"/>
              <a:gd name="connsiteY217" fmla="*/ 1547585 h 2757912"/>
              <a:gd name="connsiteX218" fmla="*/ 1489475 w 2757409"/>
              <a:gd name="connsiteY218" fmla="*/ 1640835 h 2757912"/>
              <a:gd name="connsiteX219" fmla="*/ 1391491 w 2757409"/>
              <a:gd name="connsiteY219" fmla="*/ 1786005 h 2757912"/>
              <a:gd name="connsiteX220" fmla="*/ 1370254 w 2757409"/>
              <a:gd name="connsiteY220" fmla="*/ 1819013 h 2757912"/>
              <a:gd name="connsiteX221" fmla="*/ 1325434 w 2757409"/>
              <a:gd name="connsiteY221" fmla="*/ 1821471 h 275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</a:cxnLst>
            <a:rect l="l" t="t" r="r" b="b"/>
            <a:pathLst>
              <a:path w="2757409" h="2757912">
                <a:moveTo>
                  <a:pt x="96217" y="2752396"/>
                </a:moveTo>
                <a:cubicBezTo>
                  <a:pt x="89956" y="2749213"/>
                  <a:pt x="82496" y="2742781"/>
                  <a:pt x="79639" y="2738101"/>
                </a:cubicBezTo>
                <a:cubicBezTo>
                  <a:pt x="70648" y="2723370"/>
                  <a:pt x="6905" y="2571054"/>
                  <a:pt x="3293" y="2555670"/>
                </a:cubicBezTo>
                <a:cubicBezTo>
                  <a:pt x="-1182" y="2536609"/>
                  <a:pt x="-1072" y="2457607"/>
                  <a:pt x="3475" y="2423773"/>
                </a:cubicBezTo>
                <a:cubicBezTo>
                  <a:pt x="12919" y="2353525"/>
                  <a:pt x="30657" y="2270899"/>
                  <a:pt x="54667" y="2185313"/>
                </a:cubicBezTo>
                <a:cubicBezTo>
                  <a:pt x="63398" y="2154193"/>
                  <a:pt x="71272" y="2122061"/>
                  <a:pt x="72165" y="2113910"/>
                </a:cubicBezTo>
                <a:cubicBezTo>
                  <a:pt x="73132" y="2105085"/>
                  <a:pt x="77596" y="2091462"/>
                  <a:pt x="83201" y="2080230"/>
                </a:cubicBezTo>
                <a:cubicBezTo>
                  <a:pt x="88377" y="2069856"/>
                  <a:pt x="96173" y="2050456"/>
                  <a:pt x="100524" y="2037119"/>
                </a:cubicBezTo>
                <a:cubicBezTo>
                  <a:pt x="136677" y="1926304"/>
                  <a:pt x="192920" y="1786770"/>
                  <a:pt x="236423" y="1699968"/>
                </a:cubicBezTo>
                <a:cubicBezTo>
                  <a:pt x="275364" y="1622267"/>
                  <a:pt x="295868" y="1594964"/>
                  <a:pt x="326669" y="1579800"/>
                </a:cubicBezTo>
                <a:cubicBezTo>
                  <a:pt x="342909" y="1571805"/>
                  <a:pt x="346866" y="1570979"/>
                  <a:pt x="368893" y="1570991"/>
                </a:cubicBezTo>
                <a:cubicBezTo>
                  <a:pt x="390442" y="1571003"/>
                  <a:pt x="395185" y="1571947"/>
                  <a:pt x="410712" y="1579308"/>
                </a:cubicBezTo>
                <a:cubicBezTo>
                  <a:pt x="465650" y="1605355"/>
                  <a:pt x="490814" y="1672228"/>
                  <a:pt x="479563" y="1762284"/>
                </a:cubicBezTo>
                <a:cubicBezTo>
                  <a:pt x="471154" y="1829598"/>
                  <a:pt x="461799" y="1863166"/>
                  <a:pt x="408665" y="2016680"/>
                </a:cubicBezTo>
                <a:cubicBezTo>
                  <a:pt x="380099" y="2099212"/>
                  <a:pt x="377820" y="2107220"/>
                  <a:pt x="381309" y="2112797"/>
                </a:cubicBezTo>
                <a:cubicBezTo>
                  <a:pt x="383403" y="2116143"/>
                  <a:pt x="392084" y="2129108"/>
                  <a:pt x="400600" y="2141607"/>
                </a:cubicBezTo>
                <a:cubicBezTo>
                  <a:pt x="430661" y="2185729"/>
                  <a:pt x="513169" y="2343072"/>
                  <a:pt x="548563" y="2423773"/>
                </a:cubicBezTo>
                <a:cubicBezTo>
                  <a:pt x="567259" y="2466400"/>
                  <a:pt x="572810" y="2472965"/>
                  <a:pt x="623760" y="2512711"/>
                </a:cubicBezTo>
                <a:cubicBezTo>
                  <a:pt x="695067" y="2568336"/>
                  <a:pt x="753923" y="2628169"/>
                  <a:pt x="791550" y="2683284"/>
                </a:cubicBezTo>
                <a:cubicBezTo>
                  <a:pt x="801549" y="2697932"/>
                  <a:pt x="804081" y="2703922"/>
                  <a:pt x="804078" y="2712923"/>
                </a:cubicBezTo>
                <a:cubicBezTo>
                  <a:pt x="804067" y="2743903"/>
                  <a:pt x="774477" y="2764803"/>
                  <a:pt x="746018" y="2753934"/>
                </a:cubicBezTo>
                <a:cubicBezTo>
                  <a:pt x="736975" y="2750481"/>
                  <a:pt x="730853" y="2745219"/>
                  <a:pt x="721348" y="2732731"/>
                </a:cubicBezTo>
                <a:cubicBezTo>
                  <a:pt x="682993" y="2682339"/>
                  <a:pt x="628898" y="2626632"/>
                  <a:pt x="584770" y="2592084"/>
                </a:cubicBezTo>
                <a:cubicBezTo>
                  <a:pt x="539294" y="2556480"/>
                  <a:pt x="510174" y="2531104"/>
                  <a:pt x="499947" y="2518165"/>
                </a:cubicBezTo>
                <a:cubicBezTo>
                  <a:pt x="494305" y="2511027"/>
                  <a:pt x="484506" y="2493234"/>
                  <a:pt x="478172" y="2478626"/>
                </a:cubicBezTo>
                <a:cubicBezTo>
                  <a:pt x="439442" y="2389295"/>
                  <a:pt x="358092" y="2233545"/>
                  <a:pt x="324231" y="2183893"/>
                </a:cubicBezTo>
                <a:cubicBezTo>
                  <a:pt x="280610" y="2119931"/>
                  <a:pt x="228304" y="2087690"/>
                  <a:pt x="189507" y="2100851"/>
                </a:cubicBezTo>
                <a:cubicBezTo>
                  <a:pt x="172779" y="2106524"/>
                  <a:pt x="166752" y="2112689"/>
                  <a:pt x="161742" y="2129250"/>
                </a:cubicBezTo>
                <a:cubicBezTo>
                  <a:pt x="157106" y="2144578"/>
                  <a:pt x="157126" y="2145209"/>
                  <a:pt x="162756" y="2160245"/>
                </a:cubicBezTo>
                <a:cubicBezTo>
                  <a:pt x="171947" y="2184795"/>
                  <a:pt x="197466" y="2232509"/>
                  <a:pt x="231653" y="2289066"/>
                </a:cubicBezTo>
                <a:cubicBezTo>
                  <a:pt x="249115" y="2317956"/>
                  <a:pt x="268580" y="2352719"/>
                  <a:pt x="274909" y="2366320"/>
                </a:cubicBezTo>
                <a:cubicBezTo>
                  <a:pt x="294512" y="2408448"/>
                  <a:pt x="325942" y="2511203"/>
                  <a:pt x="344875" y="2595061"/>
                </a:cubicBezTo>
                <a:cubicBezTo>
                  <a:pt x="353151" y="2631718"/>
                  <a:pt x="352565" y="2642456"/>
                  <a:pt x="341579" y="2655513"/>
                </a:cubicBezTo>
                <a:cubicBezTo>
                  <a:pt x="322467" y="2678228"/>
                  <a:pt x="290354" y="2676958"/>
                  <a:pt x="273000" y="2652801"/>
                </a:cubicBezTo>
                <a:cubicBezTo>
                  <a:pt x="270338" y="2649097"/>
                  <a:pt x="264333" y="2629090"/>
                  <a:pt x="259654" y="2608343"/>
                </a:cubicBezTo>
                <a:cubicBezTo>
                  <a:pt x="241970" y="2529917"/>
                  <a:pt x="213438" y="2436280"/>
                  <a:pt x="196436" y="2400870"/>
                </a:cubicBezTo>
                <a:cubicBezTo>
                  <a:pt x="186035" y="2379207"/>
                  <a:pt x="128169" y="2280368"/>
                  <a:pt x="122545" y="2274659"/>
                </a:cubicBezTo>
                <a:cubicBezTo>
                  <a:pt x="118147" y="2270194"/>
                  <a:pt x="92684" y="2390375"/>
                  <a:pt x="86097" y="2446694"/>
                </a:cubicBezTo>
                <a:cubicBezTo>
                  <a:pt x="81128" y="2489169"/>
                  <a:pt x="81017" y="2508964"/>
                  <a:pt x="85626" y="2530204"/>
                </a:cubicBezTo>
                <a:cubicBezTo>
                  <a:pt x="87556" y="2539096"/>
                  <a:pt x="104649" y="2582557"/>
                  <a:pt x="123612" y="2626784"/>
                </a:cubicBezTo>
                <a:cubicBezTo>
                  <a:pt x="154902" y="2699764"/>
                  <a:pt x="157963" y="2708324"/>
                  <a:pt x="156717" y="2719377"/>
                </a:cubicBezTo>
                <a:cubicBezTo>
                  <a:pt x="153337" y="2749365"/>
                  <a:pt x="122915" y="2765968"/>
                  <a:pt x="96216" y="2752396"/>
                </a:cubicBezTo>
                <a:close/>
                <a:moveTo>
                  <a:pt x="319619" y="2012195"/>
                </a:moveTo>
                <a:cubicBezTo>
                  <a:pt x="325005" y="1996264"/>
                  <a:pt x="339304" y="1954129"/>
                  <a:pt x="351394" y="1918563"/>
                </a:cubicBezTo>
                <a:cubicBezTo>
                  <a:pt x="399250" y="1777785"/>
                  <a:pt x="409094" y="1696127"/>
                  <a:pt x="382080" y="1664020"/>
                </a:cubicBezTo>
                <a:cubicBezTo>
                  <a:pt x="373688" y="1654046"/>
                  <a:pt x="367824" y="1653749"/>
                  <a:pt x="357122" y="1662755"/>
                </a:cubicBezTo>
                <a:cubicBezTo>
                  <a:pt x="330003" y="1685575"/>
                  <a:pt x="271080" y="1814716"/>
                  <a:pt x="211228" y="1982508"/>
                </a:cubicBezTo>
                <a:lnTo>
                  <a:pt x="200879" y="2011522"/>
                </a:lnTo>
                <a:lnTo>
                  <a:pt x="214331" y="2011522"/>
                </a:lnTo>
                <a:cubicBezTo>
                  <a:pt x="235062" y="2011522"/>
                  <a:pt x="262288" y="2018783"/>
                  <a:pt x="284299" y="2030182"/>
                </a:cubicBezTo>
                <a:cubicBezTo>
                  <a:pt x="295293" y="2035875"/>
                  <a:pt x="305534" y="2040675"/>
                  <a:pt x="307057" y="2040847"/>
                </a:cubicBezTo>
                <a:cubicBezTo>
                  <a:pt x="308580" y="2041009"/>
                  <a:pt x="314233" y="2028126"/>
                  <a:pt x="319619" y="2012195"/>
                </a:cubicBezTo>
                <a:close/>
                <a:moveTo>
                  <a:pt x="1532762" y="2754095"/>
                </a:moveTo>
                <a:cubicBezTo>
                  <a:pt x="1521901" y="2749364"/>
                  <a:pt x="1510752" y="2735785"/>
                  <a:pt x="1507567" y="2723408"/>
                </a:cubicBezTo>
                <a:cubicBezTo>
                  <a:pt x="1476050" y="2600929"/>
                  <a:pt x="1458247" y="2543001"/>
                  <a:pt x="1424591" y="2453412"/>
                </a:cubicBezTo>
                <a:cubicBezTo>
                  <a:pt x="1411554" y="2418710"/>
                  <a:pt x="1376036" y="2332540"/>
                  <a:pt x="1373618" y="2329746"/>
                </a:cubicBezTo>
                <a:cubicBezTo>
                  <a:pt x="1373109" y="2329159"/>
                  <a:pt x="1357210" y="2332408"/>
                  <a:pt x="1338286" y="2336966"/>
                </a:cubicBezTo>
                <a:cubicBezTo>
                  <a:pt x="1268563" y="2353761"/>
                  <a:pt x="1190547" y="2364512"/>
                  <a:pt x="1138749" y="2364462"/>
                </a:cubicBezTo>
                <a:cubicBezTo>
                  <a:pt x="1105779" y="2364439"/>
                  <a:pt x="1103720" y="2364088"/>
                  <a:pt x="1083629" y="2355316"/>
                </a:cubicBezTo>
                <a:cubicBezTo>
                  <a:pt x="1030624" y="2332174"/>
                  <a:pt x="981055" y="2289736"/>
                  <a:pt x="962116" y="2251284"/>
                </a:cubicBezTo>
                <a:cubicBezTo>
                  <a:pt x="943543" y="2213577"/>
                  <a:pt x="943404" y="2186550"/>
                  <a:pt x="961422" y="2116139"/>
                </a:cubicBezTo>
                <a:lnTo>
                  <a:pt x="970229" y="2081721"/>
                </a:lnTo>
                <a:lnTo>
                  <a:pt x="963271" y="2075265"/>
                </a:lnTo>
                <a:cubicBezTo>
                  <a:pt x="959443" y="2071714"/>
                  <a:pt x="947512" y="2062483"/>
                  <a:pt x="936755" y="2054752"/>
                </a:cubicBezTo>
                <a:cubicBezTo>
                  <a:pt x="914760" y="2038942"/>
                  <a:pt x="903773" y="2023350"/>
                  <a:pt x="903773" y="2007945"/>
                </a:cubicBezTo>
                <a:cubicBezTo>
                  <a:pt x="903773" y="1991998"/>
                  <a:pt x="916603" y="1964498"/>
                  <a:pt x="940762" y="1928660"/>
                </a:cubicBezTo>
                <a:cubicBezTo>
                  <a:pt x="953205" y="1910202"/>
                  <a:pt x="963007" y="1894786"/>
                  <a:pt x="962543" y="1894403"/>
                </a:cubicBezTo>
                <a:cubicBezTo>
                  <a:pt x="962080" y="1894020"/>
                  <a:pt x="949576" y="1886121"/>
                  <a:pt x="934757" y="1876848"/>
                </a:cubicBezTo>
                <a:cubicBezTo>
                  <a:pt x="888617" y="1847977"/>
                  <a:pt x="868641" y="1830111"/>
                  <a:pt x="856798" y="1807117"/>
                </a:cubicBezTo>
                <a:cubicBezTo>
                  <a:pt x="850456" y="1794805"/>
                  <a:pt x="852472" y="1773951"/>
                  <a:pt x="862824" y="1744770"/>
                </a:cubicBezTo>
                <a:cubicBezTo>
                  <a:pt x="867293" y="1732174"/>
                  <a:pt x="871760" y="1715645"/>
                  <a:pt x="872751" y="1708041"/>
                </a:cubicBezTo>
                <a:lnTo>
                  <a:pt x="874553" y="1694214"/>
                </a:lnTo>
                <a:lnTo>
                  <a:pt x="838645" y="1682668"/>
                </a:lnTo>
                <a:cubicBezTo>
                  <a:pt x="774015" y="1661889"/>
                  <a:pt x="749368" y="1645668"/>
                  <a:pt x="732830" y="1613030"/>
                </a:cubicBezTo>
                <a:cubicBezTo>
                  <a:pt x="717979" y="1583722"/>
                  <a:pt x="713810" y="1545916"/>
                  <a:pt x="721972" y="1514576"/>
                </a:cubicBezTo>
                <a:cubicBezTo>
                  <a:pt x="724500" y="1504873"/>
                  <a:pt x="740743" y="1472260"/>
                  <a:pt x="764194" y="1429808"/>
                </a:cubicBezTo>
                <a:cubicBezTo>
                  <a:pt x="805037" y="1355869"/>
                  <a:pt x="865975" y="1237764"/>
                  <a:pt x="871583" y="1221673"/>
                </a:cubicBezTo>
                <a:cubicBezTo>
                  <a:pt x="874743" y="1212610"/>
                  <a:pt x="874430" y="1210883"/>
                  <a:pt x="867444" y="1198771"/>
                </a:cubicBezTo>
                <a:cubicBezTo>
                  <a:pt x="863287" y="1191566"/>
                  <a:pt x="853573" y="1177773"/>
                  <a:pt x="845855" y="1168121"/>
                </a:cubicBezTo>
                <a:cubicBezTo>
                  <a:pt x="838138" y="1158468"/>
                  <a:pt x="829841" y="1146736"/>
                  <a:pt x="827418" y="1142050"/>
                </a:cubicBezTo>
                <a:cubicBezTo>
                  <a:pt x="815386" y="1118781"/>
                  <a:pt x="809567" y="1042718"/>
                  <a:pt x="809524" y="908142"/>
                </a:cubicBezTo>
                <a:cubicBezTo>
                  <a:pt x="809481" y="769285"/>
                  <a:pt x="813689" y="660581"/>
                  <a:pt x="820171" y="633125"/>
                </a:cubicBezTo>
                <a:cubicBezTo>
                  <a:pt x="837824" y="558358"/>
                  <a:pt x="897697" y="459876"/>
                  <a:pt x="998825" y="339271"/>
                </a:cubicBezTo>
                <a:cubicBezTo>
                  <a:pt x="1160674" y="146249"/>
                  <a:pt x="1352005" y="38187"/>
                  <a:pt x="1588260" y="6362"/>
                </a:cubicBezTo>
                <a:cubicBezTo>
                  <a:pt x="1647150" y="-1571"/>
                  <a:pt x="1762224" y="-2190"/>
                  <a:pt x="1823882" y="5095"/>
                </a:cubicBezTo>
                <a:cubicBezTo>
                  <a:pt x="2008693" y="26931"/>
                  <a:pt x="2186469" y="90918"/>
                  <a:pt x="2335169" y="189122"/>
                </a:cubicBezTo>
                <a:cubicBezTo>
                  <a:pt x="2384368" y="221614"/>
                  <a:pt x="2416521" y="248427"/>
                  <a:pt x="2461149" y="294179"/>
                </a:cubicBezTo>
                <a:cubicBezTo>
                  <a:pt x="2597710" y="434184"/>
                  <a:pt x="2683197" y="624079"/>
                  <a:pt x="2710252" y="847517"/>
                </a:cubicBezTo>
                <a:cubicBezTo>
                  <a:pt x="2720496" y="932125"/>
                  <a:pt x="2720489" y="1047492"/>
                  <a:pt x="2710236" y="1106649"/>
                </a:cubicBezTo>
                <a:cubicBezTo>
                  <a:pt x="2694634" y="1196669"/>
                  <a:pt x="2653619" y="1319224"/>
                  <a:pt x="2553489" y="1575019"/>
                </a:cubicBezTo>
                <a:cubicBezTo>
                  <a:pt x="2504129" y="1701118"/>
                  <a:pt x="2476825" y="1773693"/>
                  <a:pt x="2460736" y="1821562"/>
                </a:cubicBezTo>
                <a:lnTo>
                  <a:pt x="2448964" y="1856590"/>
                </a:lnTo>
                <a:lnTo>
                  <a:pt x="2449079" y="1910479"/>
                </a:lnTo>
                <a:cubicBezTo>
                  <a:pt x="2449241" y="1989199"/>
                  <a:pt x="2460404" y="2052424"/>
                  <a:pt x="2482356" y="2098996"/>
                </a:cubicBezTo>
                <a:cubicBezTo>
                  <a:pt x="2498443" y="2133125"/>
                  <a:pt x="2514097" y="2145704"/>
                  <a:pt x="2606689" y="2198901"/>
                </a:cubicBezTo>
                <a:cubicBezTo>
                  <a:pt x="2705297" y="2255555"/>
                  <a:pt x="2735673" y="2278708"/>
                  <a:pt x="2750540" y="2308543"/>
                </a:cubicBezTo>
                <a:cubicBezTo>
                  <a:pt x="2762506" y="2332557"/>
                  <a:pt x="2758604" y="2357186"/>
                  <a:pt x="2740667" y="2370868"/>
                </a:cubicBezTo>
                <a:cubicBezTo>
                  <a:pt x="2718472" y="2387798"/>
                  <a:pt x="2690032" y="2380442"/>
                  <a:pt x="2675309" y="2353962"/>
                </a:cubicBezTo>
                <a:cubicBezTo>
                  <a:pt x="2665189" y="2335761"/>
                  <a:pt x="2647587" y="2323131"/>
                  <a:pt x="2571558" y="2279516"/>
                </a:cubicBezTo>
                <a:cubicBezTo>
                  <a:pt x="2447734" y="2208482"/>
                  <a:pt x="2421689" y="2184789"/>
                  <a:pt x="2396378" y="2120156"/>
                </a:cubicBezTo>
                <a:cubicBezTo>
                  <a:pt x="2372675" y="2059627"/>
                  <a:pt x="2363019" y="1999612"/>
                  <a:pt x="2362862" y="1911826"/>
                </a:cubicBezTo>
                <a:lnTo>
                  <a:pt x="2362746" y="1848507"/>
                </a:lnTo>
                <a:lnTo>
                  <a:pt x="2371793" y="1817595"/>
                </a:lnTo>
                <a:cubicBezTo>
                  <a:pt x="2384810" y="1773119"/>
                  <a:pt x="2401909" y="1726338"/>
                  <a:pt x="2453564" y="1593881"/>
                </a:cubicBezTo>
                <a:cubicBezTo>
                  <a:pt x="2582673" y="1262810"/>
                  <a:pt x="2618434" y="1154960"/>
                  <a:pt x="2627966" y="1067895"/>
                </a:cubicBezTo>
                <a:cubicBezTo>
                  <a:pt x="2632094" y="1030197"/>
                  <a:pt x="2631489" y="938878"/>
                  <a:pt x="2626781" y="889040"/>
                </a:cubicBezTo>
                <a:cubicBezTo>
                  <a:pt x="2606744" y="676884"/>
                  <a:pt x="2536404" y="505346"/>
                  <a:pt x="2413596" y="369143"/>
                </a:cubicBezTo>
                <a:cubicBezTo>
                  <a:pt x="2288435" y="230329"/>
                  <a:pt x="2066455" y="126306"/>
                  <a:pt x="1826577" y="94059"/>
                </a:cubicBezTo>
                <a:cubicBezTo>
                  <a:pt x="1778733" y="87627"/>
                  <a:pt x="1667535" y="86281"/>
                  <a:pt x="1617768" y="91532"/>
                </a:cubicBezTo>
                <a:cubicBezTo>
                  <a:pt x="1398154" y="114700"/>
                  <a:pt x="1213999" y="215436"/>
                  <a:pt x="1065740" y="393501"/>
                </a:cubicBezTo>
                <a:cubicBezTo>
                  <a:pt x="981286" y="494935"/>
                  <a:pt x="920145" y="592840"/>
                  <a:pt x="905175" y="650612"/>
                </a:cubicBezTo>
                <a:cubicBezTo>
                  <a:pt x="896281" y="684936"/>
                  <a:pt x="893229" y="1001799"/>
                  <a:pt x="901061" y="1077715"/>
                </a:cubicBezTo>
                <a:cubicBezTo>
                  <a:pt x="903476" y="1101128"/>
                  <a:pt x="903507" y="1101198"/>
                  <a:pt x="921223" y="1124556"/>
                </a:cubicBezTo>
                <a:cubicBezTo>
                  <a:pt x="942917" y="1153157"/>
                  <a:pt x="956780" y="1180308"/>
                  <a:pt x="960805" y="1202076"/>
                </a:cubicBezTo>
                <a:cubicBezTo>
                  <a:pt x="963502" y="1216667"/>
                  <a:pt x="963173" y="1220690"/>
                  <a:pt x="957823" y="1238451"/>
                </a:cubicBezTo>
                <a:cubicBezTo>
                  <a:pt x="947435" y="1272942"/>
                  <a:pt x="908911" y="1349569"/>
                  <a:pt x="835351" y="1482061"/>
                </a:cubicBezTo>
                <a:cubicBezTo>
                  <a:pt x="807221" y="1532726"/>
                  <a:pt x="805436" y="1536842"/>
                  <a:pt x="805515" y="1550859"/>
                </a:cubicBezTo>
                <a:cubicBezTo>
                  <a:pt x="805571" y="1560801"/>
                  <a:pt x="807406" y="1568860"/>
                  <a:pt x="811020" y="1575049"/>
                </a:cubicBezTo>
                <a:cubicBezTo>
                  <a:pt x="816058" y="1583676"/>
                  <a:pt x="819760" y="1585489"/>
                  <a:pt x="863475" y="1600747"/>
                </a:cubicBezTo>
                <a:cubicBezTo>
                  <a:pt x="930157" y="1624020"/>
                  <a:pt x="945589" y="1633037"/>
                  <a:pt x="955290" y="1654394"/>
                </a:cubicBezTo>
                <a:cubicBezTo>
                  <a:pt x="963732" y="1672981"/>
                  <a:pt x="960841" y="1725669"/>
                  <a:pt x="949385" y="1762009"/>
                </a:cubicBezTo>
                <a:lnTo>
                  <a:pt x="944201" y="1778451"/>
                </a:lnTo>
                <a:lnTo>
                  <a:pt x="951116" y="1784089"/>
                </a:lnTo>
                <a:cubicBezTo>
                  <a:pt x="954919" y="1787190"/>
                  <a:pt x="970741" y="1797496"/>
                  <a:pt x="986275" y="1806991"/>
                </a:cubicBezTo>
                <a:cubicBezTo>
                  <a:pt x="1031155" y="1834426"/>
                  <a:pt x="1045467" y="1845869"/>
                  <a:pt x="1052139" y="1859651"/>
                </a:cubicBezTo>
                <a:cubicBezTo>
                  <a:pt x="1064032" y="1884221"/>
                  <a:pt x="1055953" y="1910227"/>
                  <a:pt x="1018872" y="1966736"/>
                </a:cubicBezTo>
                <a:lnTo>
                  <a:pt x="1001405" y="1993355"/>
                </a:lnTo>
                <a:lnTo>
                  <a:pt x="1019542" y="2010465"/>
                </a:lnTo>
                <a:cubicBezTo>
                  <a:pt x="1030565" y="2020865"/>
                  <a:pt x="1041231" y="2034203"/>
                  <a:pt x="1046735" y="2044472"/>
                </a:cubicBezTo>
                <a:cubicBezTo>
                  <a:pt x="1054733" y="2059395"/>
                  <a:pt x="1055783" y="2063728"/>
                  <a:pt x="1055732" y="2081577"/>
                </a:cubicBezTo>
                <a:cubicBezTo>
                  <a:pt x="1055690" y="2095736"/>
                  <a:pt x="1053471" y="2109044"/>
                  <a:pt x="1048317" y="2126035"/>
                </a:cubicBezTo>
                <a:cubicBezTo>
                  <a:pt x="1044270" y="2139373"/>
                  <a:pt x="1039135" y="2160844"/>
                  <a:pt x="1036906" y="2173748"/>
                </a:cubicBezTo>
                <a:cubicBezTo>
                  <a:pt x="1032968" y="2196548"/>
                  <a:pt x="1033020" y="2197598"/>
                  <a:pt x="1038744" y="2210905"/>
                </a:cubicBezTo>
                <a:cubicBezTo>
                  <a:pt x="1046890" y="2229841"/>
                  <a:pt x="1072562" y="2252768"/>
                  <a:pt x="1103094" y="2268375"/>
                </a:cubicBezTo>
                <a:cubicBezTo>
                  <a:pt x="1124129" y="2279127"/>
                  <a:pt x="1128932" y="2280578"/>
                  <a:pt x="1140131" y="2279565"/>
                </a:cubicBezTo>
                <a:cubicBezTo>
                  <a:pt x="1244792" y="2270095"/>
                  <a:pt x="1319838" y="2256497"/>
                  <a:pt x="1364954" y="2238825"/>
                </a:cubicBezTo>
                <a:cubicBezTo>
                  <a:pt x="1402635" y="2224065"/>
                  <a:pt x="1422754" y="2237155"/>
                  <a:pt x="1452629" y="2295873"/>
                </a:cubicBezTo>
                <a:cubicBezTo>
                  <a:pt x="1487830" y="2365057"/>
                  <a:pt x="1538588" y="2505390"/>
                  <a:pt x="1570522" y="2621815"/>
                </a:cubicBezTo>
                <a:cubicBezTo>
                  <a:pt x="1596122" y="2715148"/>
                  <a:pt x="1597263" y="2725569"/>
                  <a:pt x="1583661" y="2741735"/>
                </a:cubicBezTo>
                <a:cubicBezTo>
                  <a:pt x="1570519" y="2757354"/>
                  <a:pt x="1551082" y="2762075"/>
                  <a:pt x="1532763" y="2754095"/>
                </a:cubicBezTo>
                <a:close/>
                <a:moveTo>
                  <a:pt x="1755177" y="2496201"/>
                </a:moveTo>
                <a:cubicBezTo>
                  <a:pt x="1698244" y="2490481"/>
                  <a:pt x="1616543" y="2467766"/>
                  <a:pt x="1603812" y="2454117"/>
                </a:cubicBezTo>
                <a:cubicBezTo>
                  <a:pt x="1593598" y="2443167"/>
                  <a:pt x="1590824" y="2436360"/>
                  <a:pt x="1590824" y="2422247"/>
                </a:cubicBezTo>
                <a:cubicBezTo>
                  <a:pt x="1590824" y="2406176"/>
                  <a:pt x="1598691" y="2393033"/>
                  <a:pt x="1612542" y="2385967"/>
                </a:cubicBezTo>
                <a:cubicBezTo>
                  <a:pt x="1626207" y="2378995"/>
                  <a:pt x="1637102" y="2379274"/>
                  <a:pt x="1659733" y="2387174"/>
                </a:cubicBezTo>
                <a:cubicBezTo>
                  <a:pt x="1712135" y="2405467"/>
                  <a:pt x="1751102" y="2411671"/>
                  <a:pt x="1811758" y="2411378"/>
                </a:cubicBezTo>
                <a:cubicBezTo>
                  <a:pt x="1854538" y="2411170"/>
                  <a:pt x="1866398" y="2410135"/>
                  <a:pt x="1895439" y="2404072"/>
                </a:cubicBezTo>
                <a:cubicBezTo>
                  <a:pt x="1960200" y="2390549"/>
                  <a:pt x="2020768" y="2364388"/>
                  <a:pt x="2073060" y="2327354"/>
                </a:cubicBezTo>
                <a:cubicBezTo>
                  <a:pt x="2105645" y="2304276"/>
                  <a:pt x="2152786" y="2257178"/>
                  <a:pt x="2176172" y="2224337"/>
                </a:cubicBezTo>
                <a:cubicBezTo>
                  <a:pt x="2193189" y="2200438"/>
                  <a:pt x="2232071" y="2128189"/>
                  <a:pt x="2232071" y="2120466"/>
                </a:cubicBezTo>
                <a:cubicBezTo>
                  <a:pt x="2232071" y="2118554"/>
                  <a:pt x="2236041" y="2112779"/>
                  <a:pt x="2240893" y="2107634"/>
                </a:cubicBezTo>
                <a:cubicBezTo>
                  <a:pt x="2262086" y="2085163"/>
                  <a:pt x="2296902" y="2090468"/>
                  <a:pt x="2310334" y="2118216"/>
                </a:cubicBezTo>
                <a:cubicBezTo>
                  <a:pt x="2317817" y="2133675"/>
                  <a:pt x="2316446" y="2143335"/>
                  <a:pt x="2302157" y="2175806"/>
                </a:cubicBezTo>
                <a:cubicBezTo>
                  <a:pt x="2274478" y="2238709"/>
                  <a:pt x="2237986" y="2291693"/>
                  <a:pt x="2187840" y="2341789"/>
                </a:cubicBezTo>
                <a:cubicBezTo>
                  <a:pt x="2074794" y="2454723"/>
                  <a:pt x="1913893" y="2512147"/>
                  <a:pt x="1755177" y="2496201"/>
                </a:cubicBezTo>
                <a:close/>
                <a:moveTo>
                  <a:pt x="669851" y="2365505"/>
                </a:moveTo>
                <a:cubicBezTo>
                  <a:pt x="664931" y="2362996"/>
                  <a:pt x="657656" y="2356684"/>
                  <a:pt x="653686" y="2351477"/>
                </a:cubicBezTo>
                <a:cubicBezTo>
                  <a:pt x="644233" y="2339084"/>
                  <a:pt x="643400" y="2315107"/>
                  <a:pt x="652021" y="2303560"/>
                </a:cubicBezTo>
                <a:cubicBezTo>
                  <a:pt x="676709" y="2270491"/>
                  <a:pt x="726115" y="2282312"/>
                  <a:pt x="730630" y="2322366"/>
                </a:cubicBezTo>
                <a:cubicBezTo>
                  <a:pt x="734252" y="2354502"/>
                  <a:pt x="698307" y="2380014"/>
                  <a:pt x="669851" y="2365505"/>
                </a:cubicBezTo>
                <a:close/>
                <a:moveTo>
                  <a:pt x="1775145" y="2308404"/>
                </a:moveTo>
                <a:cubicBezTo>
                  <a:pt x="1749597" y="2292213"/>
                  <a:pt x="1745897" y="2261297"/>
                  <a:pt x="1767054" y="2240790"/>
                </a:cubicBezTo>
                <a:cubicBezTo>
                  <a:pt x="1776323" y="2231806"/>
                  <a:pt x="1776425" y="2231780"/>
                  <a:pt x="1817625" y="2228201"/>
                </a:cubicBezTo>
                <a:cubicBezTo>
                  <a:pt x="1844877" y="2225833"/>
                  <a:pt x="1867150" y="2222224"/>
                  <a:pt x="1883157" y="2217585"/>
                </a:cubicBezTo>
                <a:cubicBezTo>
                  <a:pt x="1989059" y="2186890"/>
                  <a:pt x="2064196" y="2095801"/>
                  <a:pt x="2075388" y="1984542"/>
                </a:cubicBezTo>
                <a:cubicBezTo>
                  <a:pt x="2079222" y="1946434"/>
                  <a:pt x="2091288" y="1932035"/>
                  <a:pt x="2119386" y="1932035"/>
                </a:cubicBezTo>
                <a:cubicBezTo>
                  <a:pt x="2136544" y="1932035"/>
                  <a:pt x="2145638" y="1937053"/>
                  <a:pt x="2155957" y="1952216"/>
                </a:cubicBezTo>
                <a:cubicBezTo>
                  <a:pt x="2163325" y="1963043"/>
                  <a:pt x="2163851" y="1979884"/>
                  <a:pt x="2157954" y="2016243"/>
                </a:cubicBezTo>
                <a:cubicBezTo>
                  <a:pt x="2139865" y="2127787"/>
                  <a:pt x="2068846" y="2224728"/>
                  <a:pt x="1968028" y="2275496"/>
                </a:cubicBezTo>
                <a:cubicBezTo>
                  <a:pt x="1918870" y="2300250"/>
                  <a:pt x="1878943" y="2310355"/>
                  <a:pt x="1822535" y="2312318"/>
                </a:cubicBezTo>
                <a:cubicBezTo>
                  <a:pt x="1787009" y="2313554"/>
                  <a:pt x="1782713" y="2313201"/>
                  <a:pt x="1775145" y="2308404"/>
                </a:cubicBezTo>
                <a:close/>
                <a:moveTo>
                  <a:pt x="1769001" y="2128620"/>
                </a:moveTo>
                <a:cubicBezTo>
                  <a:pt x="1722862" y="2118607"/>
                  <a:pt x="1676959" y="2083249"/>
                  <a:pt x="1655506" y="2041197"/>
                </a:cubicBezTo>
                <a:cubicBezTo>
                  <a:pt x="1629630" y="1990473"/>
                  <a:pt x="1632791" y="1922056"/>
                  <a:pt x="1663182" y="1875031"/>
                </a:cubicBezTo>
                <a:cubicBezTo>
                  <a:pt x="1722047" y="1783951"/>
                  <a:pt x="1847962" y="1769677"/>
                  <a:pt x="1923458" y="1845525"/>
                </a:cubicBezTo>
                <a:cubicBezTo>
                  <a:pt x="1976645" y="1898962"/>
                  <a:pt x="1988070" y="1976888"/>
                  <a:pt x="1952653" y="2044664"/>
                </a:cubicBezTo>
                <a:cubicBezTo>
                  <a:pt x="1919191" y="2108701"/>
                  <a:pt x="1841300" y="2144308"/>
                  <a:pt x="1769001" y="2128620"/>
                </a:cubicBezTo>
                <a:close/>
                <a:moveTo>
                  <a:pt x="1844725" y="2030975"/>
                </a:moveTo>
                <a:cubicBezTo>
                  <a:pt x="1851694" y="2027892"/>
                  <a:pt x="1862816" y="2019793"/>
                  <a:pt x="1869439" y="2012978"/>
                </a:cubicBezTo>
                <a:cubicBezTo>
                  <a:pt x="1907759" y="1973548"/>
                  <a:pt x="1896490" y="1907139"/>
                  <a:pt x="1847388" y="1883025"/>
                </a:cubicBezTo>
                <a:cubicBezTo>
                  <a:pt x="1826762" y="1872896"/>
                  <a:pt x="1795428" y="1872212"/>
                  <a:pt x="1776623" y="1881481"/>
                </a:cubicBezTo>
                <a:cubicBezTo>
                  <a:pt x="1760686" y="1889336"/>
                  <a:pt x="1743622" y="1906419"/>
                  <a:pt x="1735984" y="1922166"/>
                </a:cubicBezTo>
                <a:cubicBezTo>
                  <a:pt x="1726810" y="1941079"/>
                  <a:pt x="1727261" y="1972874"/>
                  <a:pt x="1736967" y="1991603"/>
                </a:cubicBezTo>
                <a:cubicBezTo>
                  <a:pt x="1746046" y="2009118"/>
                  <a:pt x="1767154" y="2028161"/>
                  <a:pt x="1783915" y="2033957"/>
                </a:cubicBezTo>
                <a:cubicBezTo>
                  <a:pt x="1800814" y="2039801"/>
                  <a:pt x="1827759" y="2038479"/>
                  <a:pt x="1844723" y="2030975"/>
                </a:cubicBezTo>
                <a:close/>
                <a:moveTo>
                  <a:pt x="540524" y="2020615"/>
                </a:moveTo>
                <a:cubicBezTo>
                  <a:pt x="535604" y="2018106"/>
                  <a:pt x="528329" y="2011794"/>
                  <a:pt x="524358" y="2006587"/>
                </a:cubicBezTo>
                <a:cubicBezTo>
                  <a:pt x="514906" y="1994194"/>
                  <a:pt x="514073" y="1970217"/>
                  <a:pt x="522693" y="1958670"/>
                </a:cubicBezTo>
                <a:cubicBezTo>
                  <a:pt x="547382" y="1925601"/>
                  <a:pt x="596788" y="1937421"/>
                  <a:pt x="601303" y="1977476"/>
                </a:cubicBezTo>
                <a:cubicBezTo>
                  <a:pt x="604925" y="2009612"/>
                  <a:pt x="568980" y="2035124"/>
                  <a:pt x="540524" y="2020615"/>
                </a:cubicBezTo>
                <a:close/>
                <a:moveTo>
                  <a:pt x="777624" y="2020615"/>
                </a:moveTo>
                <a:cubicBezTo>
                  <a:pt x="772704" y="2018106"/>
                  <a:pt x="765429" y="2011794"/>
                  <a:pt x="761458" y="2006587"/>
                </a:cubicBezTo>
                <a:cubicBezTo>
                  <a:pt x="752006" y="1994194"/>
                  <a:pt x="751173" y="1970217"/>
                  <a:pt x="759794" y="1958670"/>
                </a:cubicBezTo>
                <a:cubicBezTo>
                  <a:pt x="784482" y="1925601"/>
                  <a:pt x="833888" y="1937421"/>
                  <a:pt x="838403" y="1977476"/>
                </a:cubicBezTo>
                <a:cubicBezTo>
                  <a:pt x="842025" y="2009612"/>
                  <a:pt x="806080" y="2035124"/>
                  <a:pt x="777624" y="2020615"/>
                </a:cubicBezTo>
                <a:close/>
                <a:moveTo>
                  <a:pt x="1477282" y="1984310"/>
                </a:moveTo>
                <a:cubicBezTo>
                  <a:pt x="1456408" y="1971870"/>
                  <a:pt x="1452325" y="1952800"/>
                  <a:pt x="1460173" y="1904410"/>
                </a:cubicBezTo>
                <a:cubicBezTo>
                  <a:pt x="1468374" y="1853840"/>
                  <a:pt x="1491190" y="1797989"/>
                  <a:pt x="1520985" y="1755548"/>
                </a:cubicBezTo>
                <a:cubicBezTo>
                  <a:pt x="1540465" y="1727802"/>
                  <a:pt x="1582132" y="1687088"/>
                  <a:pt x="1609684" y="1668879"/>
                </a:cubicBezTo>
                <a:cubicBezTo>
                  <a:pt x="1672898" y="1627102"/>
                  <a:pt x="1743482" y="1605599"/>
                  <a:pt x="1810234" y="1607782"/>
                </a:cubicBezTo>
                <a:cubicBezTo>
                  <a:pt x="1842781" y="1608846"/>
                  <a:pt x="1849533" y="1612117"/>
                  <a:pt x="1859734" y="1631761"/>
                </a:cubicBezTo>
                <a:cubicBezTo>
                  <a:pt x="1870622" y="1652726"/>
                  <a:pt x="1861921" y="1677460"/>
                  <a:pt x="1839871" y="1688227"/>
                </a:cubicBezTo>
                <a:cubicBezTo>
                  <a:pt x="1831356" y="1692384"/>
                  <a:pt x="1823380" y="1693576"/>
                  <a:pt x="1804058" y="1693576"/>
                </a:cubicBezTo>
                <a:cubicBezTo>
                  <a:pt x="1747890" y="1693576"/>
                  <a:pt x="1693530" y="1712696"/>
                  <a:pt x="1645261" y="1749431"/>
                </a:cubicBezTo>
                <a:cubicBezTo>
                  <a:pt x="1587006" y="1793765"/>
                  <a:pt x="1550327" y="1860687"/>
                  <a:pt x="1542692" y="1936570"/>
                </a:cubicBezTo>
                <a:cubicBezTo>
                  <a:pt x="1539044" y="1972822"/>
                  <a:pt x="1527654" y="1987311"/>
                  <a:pt x="1501349" y="1989157"/>
                </a:cubicBezTo>
                <a:cubicBezTo>
                  <a:pt x="1490287" y="1989933"/>
                  <a:pt x="1484894" y="1988848"/>
                  <a:pt x="1477282" y="1984310"/>
                </a:cubicBezTo>
                <a:close/>
                <a:moveTo>
                  <a:pt x="1325434" y="1821472"/>
                </a:moveTo>
                <a:cubicBezTo>
                  <a:pt x="1314937" y="1816265"/>
                  <a:pt x="1305114" y="1801670"/>
                  <a:pt x="1303392" y="1788720"/>
                </a:cubicBezTo>
                <a:cubicBezTo>
                  <a:pt x="1301001" y="1770741"/>
                  <a:pt x="1327949" y="1711319"/>
                  <a:pt x="1360731" y="1662286"/>
                </a:cubicBezTo>
                <a:cubicBezTo>
                  <a:pt x="1432327" y="1555195"/>
                  <a:pt x="1537051" y="1478845"/>
                  <a:pt x="1662223" y="1442480"/>
                </a:cubicBezTo>
                <a:cubicBezTo>
                  <a:pt x="1713310" y="1427637"/>
                  <a:pt x="1745334" y="1423401"/>
                  <a:pt x="1807716" y="1423235"/>
                </a:cubicBezTo>
                <a:cubicBezTo>
                  <a:pt x="1868727" y="1423074"/>
                  <a:pt x="1893979" y="1426050"/>
                  <a:pt x="1945126" y="1439438"/>
                </a:cubicBezTo>
                <a:cubicBezTo>
                  <a:pt x="2010648" y="1456589"/>
                  <a:pt x="2027303" y="1468349"/>
                  <a:pt x="2027303" y="1497462"/>
                </a:cubicBezTo>
                <a:cubicBezTo>
                  <a:pt x="2027303" y="1513573"/>
                  <a:pt x="2019636" y="1526500"/>
                  <a:pt x="2005715" y="1533862"/>
                </a:cubicBezTo>
                <a:cubicBezTo>
                  <a:pt x="1991372" y="1541447"/>
                  <a:pt x="1980384" y="1541598"/>
                  <a:pt x="1962268" y="1534456"/>
                </a:cubicBezTo>
                <a:cubicBezTo>
                  <a:pt x="1940889" y="1526028"/>
                  <a:pt x="1898040" y="1515842"/>
                  <a:pt x="1866062" y="1511585"/>
                </a:cubicBezTo>
                <a:cubicBezTo>
                  <a:pt x="1785260" y="1500827"/>
                  <a:pt x="1699310" y="1513640"/>
                  <a:pt x="1624541" y="1547585"/>
                </a:cubicBezTo>
                <a:cubicBezTo>
                  <a:pt x="1570241" y="1572238"/>
                  <a:pt x="1531499" y="1598986"/>
                  <a:pt x="1489475" y="1640835"/>
                </a:cubicBezTo>
                <a:cubicBezTo>
                  <a:pt x="1446424" y="1683707"/>
                  <a:pt x="1417378" y="1726741"/>
                  <a:pt x="1391491" y="1786005"/>
                </a:cubicBezTo>
                <a:cubicBezTo>
                  <a:pt x="1382347" y="1806940"/>
                  <a:pt x="1377940" y="1813790"/>
                  <a:pt x="1370254" y="1819013"/>
                </a:cubicBezTo>
                <a:cubicBezTo>
                  <a:pt x="1358861" y="1826755"/>
                  <a:pt x="1338354" y="1827880"/>
                  <a:pt x="1325434" y="182147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126" name="Graphic 124">
            <a:extLst>
              <a:ext uri="{FF2B5EF4-FFF2-40B4-BE49-F238E27FC236}">
                <a16:creationId xmlns:a16="http://schemas.microsoft.com/office/drawing/2014/main" id="{1570DCC0-D9D9-DDE0-D5D4-581F5BA78A45}"/>
              </a:ext>
            </a:extLst>
          </p:cNvPr>
          <p:cNvSpPr/>
          <p:nvPr/>
        </p:nvSpPr>
        <p:spPr>
          <a:xfrm>
            <a:off x="5648902" y="3924544"/>
            <a:ext cx="244444" cy="241911"/>
          </a:xfrm>
          <a:custGeom>
            <a:avLst/>
            <a:gdLst>
              <a:gd name="connsiteX0" fmla="*/ 763375 w 3326729"/>
              <a:gd name="connsiteY0" fmla="*/ 3285732 h 3292257"/>
              <a:gd name="connsiteX1" fmla="*/ 682278 w 3326729"/>
              <a:gd name="connsiteY1" fmla="*/ 3186739 h 3292257"/>
              <a:gd name="connsiteX2" fmla="*/ 726102 w 3326729"/>
              <a:gd name="connsiteY2" fmla="*/ 2903210 h 3292257"/>
              <a:gd name="connsiteX3" fmla="*/ 809583 w 3326729"/>
              <a:gd name="connsiteY3" fmla="*/ 2842423 h 3292257"/>
              <a:gd name="connsiteX4" fmla="*/ 926074 w 3326729"/>
              <a:gd name="connsiteY4" fmla="*/ 2742833 h 3292257"/>
              <a:gd name="connsiteX5" fmla="*/ 816460 w 3326729"/>
              <a:gd name="connsiteY5" fmla="*/ 2530885 h 3292257"/>
              <a:gd name="connsiteX6" fmla="*/ 792685 w 3326729"/>
              <a:gd name="connsiteY6" fmla="*/ 2514048 h 3292257"/>
              <a:gd name="connsiteX7" fmla="*/ 486171 w 3326729"/>
              <a:gd name="connsiteY7" fmla="*/ 2514048 h 3292257"/>
              <a:gd name="connsiteX8" fmla="*/ 158370 w 3326729"/>
              <a:gd name="connsiteY8" fmla="*/ 2510213 h 3292257"/>
              <a:gd name="connsiteX9" fmla="*/ 108383 w 3326729"/>
              <a:gd name="connsiteY9" fmla="*/ 2492603 h 3292257"/>
              <a:gd name="connsiteX10" fmla="*/ 8880 w 3326729"/>
              <a:gd name="connsiteY10" fmla="*/ 2264554 h 3292257"/>
              <a:gd name="connsiteX11" fmla="*/ 50317 w 3326729"/>
              <a:gd name="connsiteY11" fmla="*/ 2191653 h 3292257"/>
              <a:gd name="connsiteX12" fmla="*/ 41913 w 3326729"/>
              <a:gd name="connsiteY12" fmla="*/ 2170457 h 3292257"/>
              <a:gd name="connsiteX13" fmla="*/ 2244 w 3326729"/>
              <a:gd name="connsiteY13" fmla="*/ 2039359 h 3292257"/>
              <a:gd name="connsiteX14" fmla="*/ 172630 w 3326729"/>
              <a:gd name="connsiteY14" fmla="*/ 1901407 h 3292257"/>
              <a:gd name="connsiteX15" fmla="*/ 303902 w 3326729"/>
              <a:gd name="connsiteY15" fmla="*/ 1939981 h 3292257"/>
              <a:gd name="connsiteX16" fmla="*/ 522315 w 3326729"/>
              <a:gd name="connsiteY16" fmla="*/ 2005374 h 3292257"/>
              <a:gd name="connsiteX17" fmla="*/ 818709 w 3326729"/>
              <a:gd name="connsiteY17" fmla="*/ 2012483 h 3292257"/>
              <a:gd name="connsiteX18" fmla="*/ 1240241 w 3326729"/>
              <a:gd name="connsiteY18" fmla="*/ 2008178 h 3292257"/>
              <a:gd name="connsiteX19" fmla="*/ 1451904 w 3326729"/>
              <a:gd name="connsiteY19" fmla="*/ 1997594 h 3292257"/>
              <a:gd name="connsiteX20" fmla="*/ 1703029 w 3326729"/>
              <a:gd name="connsiteY20" fmla="*/ 1909687 h 3292257"/>
              <a:gd name="connsiteX21" fmla="*/ 2060886 w 3326729"/>
              <a:gd name="connsiteY21" fmla="*/ 1764265 h 3292257"/>
              <a:gd name="connsiteX22" fmla="*/ 2144300 w 3326729"/>
              <a:gd name="connsiteY22" fmla="*/ 1736377 h 3292257"/>
              <a:gd name="connsiteX23" fmla="*/ 2130843 w 3326729"/>
              <a:gd name="connsiteY23" fmla="*/ 1726292 h 3292257"/>
              <a:gd name="connsiteX24" fmla="*/ 1946241 w 3326729"/>
              <a:gd name="connsiteY24" fmla="*/ 1574855 h 3292257"/>
              <a:gd name="connsiteX25" fmla="*/ 1851172 w 3326729"/>
              <a:gd name="connsiteY25" fmla="*/ 1577302 h 3292257"/>
              <a:gd name="connsiteX26" fmla="*/ 1645629 w 3326729"/>
              <a:gd name="connsiteY26" fmla="*/ 1579602 h 3292257"/>
              <a:gd name="connsiteX27" fmla="*/ 1511483 w 3326729"/>
              <a:gd name="connsiteY27" fmla="*/ 1548774 h 3292257"/>
              <a:gd name="connsiteX28" fmla="*/ 1175531 w 3326729"/>
              <a:gd name="connsiteY28" fmla="*/ 1301442 h 3292257"/>
              <a:gd name="connsiteX29" fmla="*/ 1101723 w 3326729"/>
              <a:gd name="connsiteY29" fmla="*/ 1235305 h 3292257"/>
              <a:gd name="connsiteX30" fmla="*/ 752340 w 3326729"/>
              <a:gd name="connsiteY30" fmla="*/ 1147242 h 3292257"/>
              <a:gd name="connsiteX31" fmla="*/ 27023 w 3326729"/>
              <a:gd name="connsiteY31" fmla="*/ 965627 h 3292257"/>
              <a:gd name="connsiteX32" fmla="*/ 4288 w 3326729"/>
              <a:gd name="connsiteY32" fmla="*/ 897444 h 3292257"/>
              <a:gd name="connsiteX33" fmla="*/ 55790 w 3326729"/>
              <a:gd name="connsiteY33" fmla="*/ 862604 h 3292257"/>
              <a:gd name="connsiteX34" fmla="*/ 422290 w 3326729"/>
              <a:gd name="connsiteY34" fmla="*/ 949394 h 3292257"/>
              <a:gd name="connsiteX35" fmla="*/ 947794 w 3326729"/>
              <a:gd name="connsiteY35" fmla="*/ 1079327 h 3292257"/>
              <a:gd name="connsiteX36" fmla="*/ 1141519 w 3326729"/>
              <a:gd name="connsiteY36" fmla="*/ 1129554 h 3292257"/>
              <a:gd name="connsiteX37" fmla="*/ 1262646 w 3326729"/>
              <a:gd name="connsiteY37" fmla="*/ 1229077 h 3292257"/>
              <a:gd name="connsiteX38" fmla="*/ 1684169 w 3326729"/>
              <a:gd name="connsiteY38" fmla="*/ 1470235 h 3292257"/>
              <a:gd name="connsiteX39" fmla="*/ 1915662 w 3326729"/>
              <a:gd name="connsiteY39" fmla="*/ 1458786 h 3292257"/>
              <a:gd name="connsiteX40" fmla="*/ 1980519 w 3326729"/>
              <a:gd name="connsiteY40" fmla="*/ 1460079 h 3292257"/>
              <a:gd name="connsiteX41" fmla="*/ 2092556 w 3326729"/>
              <a:gd name="connsiteY41" fmla="*/ 1548982 h 3292257"/>
              <a:gd name="connsiteX42" fmla="*/ 2244742 w 3326729"/>
              <a:gd name="connsiteY42" fmla="*/ 1659695 h 3292257"/>
              <a:gd name="connsiteX43" fmla="*/ 2303936 w 3326729"/>
              <a:gd name="connsiteY43" fmla="*/ 1668401 h 3292257"/>
              <a:gd name="connsiteX44" fmla="*/ 2401833 w 3326729"/>
              <a:gd name="connsiteY44" fmla="*/ 1640213 h 3292257"/>
              <a:gd name="connsiteX45" fmla="*/ 2425139 w 3326729"/>
              <a:gd name="connsiteY45" fmla="*/ 1602705 h 3292257"/>
              <a:gd name="connsiteX46" fmla="*/ 2262308 w 3326729"/>
              <a:gd name="connsiteY46" fmla="*/ 1454328 h 3292257"/>
              <a:gd name="connsiteX47" fmla="*/ 2101571 w 3326729"/>
              <a:gd name="connsiteY47" fmla="*/ 1313964 h 3292257"/>
              <a:gd name="connsiteX48" fmla="*/ 1904301 w 3326729"/>
              <a:gd name="connsiteY48" fmla="*/ 1248271 h 3292257"/>
              <a:gd name="connsiteX49" fmla="*/ 1697420 w 3326729"/>
              <a:gd name="connsiteY49" fmla="*/ 1175018 h 3292257"/>
              <a:gd name="connsiteX50" fmla="*/ 1685988 w 3326729"/>
              <a:gd name="connsiteY50" fmla="*/ 1100495 h 3292257"/>
              <a:gd name="connsiteX51" fmla="*/ 1731629 w 3326729"/>
              <a:gd name="connsiteY51" fmla="*/ 1075383 h 3292257"/>
              <a:gd name="connsiteX52" fmla="*/ 1902838 w 3326729"/>
              <a:gd name="connsiteY52" fmla="*/ 1128221 h 3292257"/>
              <a:gd name="connsiteX53" fmla="*/ 2061480 w 3326729"/>
              <a:gd name="connsiteY53" fmla="*/ 1181059 h 3292257"/>
              <a:gd name="connsiteX54" fmla="*/ 2118133 w 3326729"/>
              <a:gd name="connsiteY54" fmla="*/ 1167267 h 3292257"/>
              <a:gd name="connsiteX55" fmla="*/ 2320080 w 3326729"/>
              <a:gd name="connsiteY55" fmla="*/ 1117203 h 3292257"/>
              <a:gd name="connsiteX56" fmla="*/ 2465374 w 3326729"/>
              <a:gd name="connsiteY56" fmla="*/ 1080931 h 3292257"/>
              <a:gd name="connsiteX57" fmla="*/ 2510218 w 3326729"/>
              <a:gd name="connsiteY57" fmla="*/ 1081001 h 3292257"/>
              <a:gd name="connsiteX58" fmla="*/ 2637574 w 3326729"/>
              <a:gd name="connsiteY58" fmla="*/ 1109729 h 3292257"/>
              <a:gd name="connsiteX59" fmla="*/ 2848010 w 3326729"/>
              <a:gd name="connsiteY59" fmla="*/ 1240418 h 3292257"/>
              <a:gd name="connsiteX60" fmla="*/ 2897631 w 3326729"/>
              <a:gd name="connsiteY60" fmla="*/ 1408350 h 3292257"/>
              <a:gd name="connsiteX61" fmla="*/ 2961029 w 3326729"/>
              <a:gd name="connsiteY61" fmla="*/ 1599886 h 3292257"/>
              <a:gd name="connsiteX62" fmla="*/ 3048344 w 3326729"/>
              <a:gd name="connsiteY62" fmla="*/ 1607055 h 3292257"/>
              <a:gd name="connsiteX63" fmla="*/ 2969071 w 3326729"/>
              <a:gd name="connsiteY63" fmla="*/ 1158861 h 3292257"/>
              <a:gd name="connsiteX64" fmla="*/ 2754168 w 3326729"/>
              <a:gd name="connsiteY64" fmla="*/ 1005075 h 3292257"/>
              <a:gd name="connsiteX65" fmla="*/ 2544299 w 3326729"/>
              <a:gd name="connsiteY65" fmla="*/ 877688 h 3292257"/>
              <a:gd name="connsiteX66" fmla="*/ 2422324 w 3326729"/>
              <a:gd name="connsiteY66" fmla="*/ 828009 h 3292257"/>
              <a:gd name="connsiteX67" fmla="*/ 1976703 w 3326729"/>
              <a:gd name="connsiteY67" fmla="*/ 763305 h 3292257"/>
              <a:gd name="connsiteX68" fmla="*/ 1563370 w 3326729"/>
              <a:gd name="connsiteY68" fmla="*/ 706293 h 3292257"/>
              <a:gd name="connsiteX69" fmla="*/ 796414 w 3326729"/>
              <a:gd name="connsiteY69" fmla="*/ 406167 h 3292257"/>
              <a:gd name="connsiteX70" fmla="*/ 16419 w 3326729"/>
              <a:gd name="connsiteY70" fmla="*/ 92607 h 3292257"/>
              <a:gd name="connsiteX71" fmla="*/ 6704 w 3326729"/>
              <a:gd name="connsiteY71" fmla="*/ 32351 h 3292257"/>
              <a:gd name="connsiteX72" fmla="*/ 49722 w 3326729"/>
              <a:gd name="connsiteY72" fmla="*/ 107 h 3292257"/>
              <a:gd name="connsiteX73" fmla="*/ 454623 w 3326729"/>
              <a:gd name="connsiteY73" fmla="*/ 150745 h 3292257"/>
              <a:gd name="connsiteX74" fmla="*/ 1220510 w 3326729"/>
              <a:gd name="connsiteY74" fmla="*/ 450419 h 3292257"/>
              <a:gd name="connsiteX75" fmla="*/ 1597198 w 3326729"/>
              <a:gd name="connsiteY75" fmla="*/ 597686 h 3292257"/>
              <a:gd name="connsiteX76" fmla="*/ 2005719 w 3326729"/>
              <a:gd name="connsiteY76" fmla="*/ 653897 h 3292257"/>
              <a:gd name="connsiteX77" fmla="*/ 2449652 w 3326729"/>
              <a:gd name="connsiteY77" fmla="*/ 718683 h 3292257"/>
              <a:gd name="connsiteX78" fmla="*/ 2570574 w 3326729"/>
              <a:gd name="connsiteY78" fmla="*/ 762937 h 3292257"/>
              <a:gd name="connsiteX79" fmla="*/ 3019644 w 3326729"/>
              <a:gd name="connsiteY79" fmla="*/ 1039206 h 3292257"/>
              <a:gd name="connsiteX80" fmla="*/ 3073452 w 3326729"/>
              <a:gd name="connsiteY80" fmla="*/ 1117217 h 3292257"/>
              <a:gd name="connsiteX81" fmla="*/ 3164422 w 3326729"/>
              <a:gd name="connsiteY81" fmla="*/ 1607415 h 3292257"/>
              <a:gd name="connsiteX82" fmla="*/ 3172113 w 3326729"/>
              <a:gd name="connsiteY82" fmla="*/ 1633231 h 3292257"/>
              <a:gd name="connsiteX83" fmla="*/ 3222338 w 3326729"/>
              <a:gd name="connsiteY83" fmla="*/ 1640414 h 3292257"/>
              <a:gd name="connsiteX84" fmla="*/ 3311619 w 3326729"/>
              <a:gd name="connsiteY84" fmla="*/ 1667525 h 3292257"/>
              <a:gd name="connsiteX85" fmla="*/ 3308465 w 3326729"/>
              <a:gd name="connsiteY85" fmla="*/ 1745778 h 3292257"/>
              <a:gd name="connsiteX86" fmla="*/ 3229812 w 3326729"/>
              <a:gd name="connsiteY86" fmla="*/ 1755711 h 3292257"/>
              <a:gd name="connsiteX87" fmla="*/ 2671656 w 3326729"/>
              <a:gd name="connsiteY87" fmla="*/ 1748362 h 3292257"/>
              <a:gd name="connsiteX88" fmla="*/ 1850117 w 3326729"/>
              <a:gd name="connsiteY88" fmla="*/ 1966127 h 3292257"/>
              <a:gd name="connsiteX89" fmla="*/ 1733523 w 3326729"/>
              <a:gd name="connsiteY89" fmla="*/ 2019898 h 3292257"/>
              <a:gd name="connsiteX90" fmla="*/ 1544766 w 3326729"/>
              <a:gd name="connsiteY90" fmla="*/ 2092267 h 3292257"/>
              <a:gd name="connsiteX91" fmla="*/ 903016 w 3326729"/>
              <a:gd name="connsiteY91" fmla="*/ 2123866 h 3292257"/>
              <a:gd name="connsiteX92" fmla="*/ 549646 w 3326729"/>
              <a:gd name="connsiteY92" fmla="*/ 2124783 h 3292257"/>
              <a:gd name="connsiteX93" fmla="*/ 503607 w 3326729"/>
              <a:gd name="connsiteY93" fmla="*/ 2116461 h 3292257"/>
              <a:gd name="connsiteX94" fmla="*/ 269821 w 3326729"/>
              <a:gd name="connsiteY94" fmla="*/ 2047718 h 3292257"/>
              <a:gd name="connsiteX95" fmla="*/ 136532 w 3326729"/>
              <a:gd name="connsiteY95" fmla="*/ 2020771 h 3292257"/>
              <a:gd name="connsiteX96" fmla="*/ 121211 w 3326729"/>
              <a:gd name="connsiteY96" fmla="*/ 2088437 h 3292257"/>
              <a:gd name="connsiteX97" fmla="*/ 454596 w 3326729"/>
              <a:gd name="connsiteY97" fmla="*/ 2241448 h 3292257"/>
              <a:gd name="connsiteX98" fmla="*/ 720053 w 3326729"/>
              <a:gd name="connsiteY98" fmla="*/ 2347152 h 3292257"/>
              <a:gd name="connsiteX99" fmla="*/ 1028017 w 3326729"/>
              <a:gd name="connsiteY99" fmla="*/ 2608326 h 3292257"/>
              <a:gd name="connsiteX100" fmla="*/ 1029309 w 3326729"/>
              <a:gd name="connsiteY100" fmla="*/ 2790299 h 3292257"/>
              <a:gd name="connsiteX101" fmla="*/ 980307 w 3326729"/>
              <a:gd name="connsiteY101" fmla="*/ 2853379 h 3292257"/>
              <a:gd name="connsiteX102" fmla="*/ 875583 w 3326729"/>
              <a:gd name="connsiteY102" fmla="*/ 2934729 h 3292257"/>
              <a:gd name="connsiteX103" fmla="*/ 775132 w 3326729"/>
              <a:gd name="connsiteY103" fmla="*/ 3031815 h 3292257"/>
              <a:gd name="connsiteX104" fmla="*/ 768908 w 3326729"/>
              <a:gd name="connsiteY104" fmla="*/ 3078027 h 3292257"/>
              <a:gd name="connsiteX105" fmla="*/ 782522 w 3326729"/>
              <a:gd name="connsiteY105" fmla="*/ 3132999 h 3292257"/>
              <a:gd name="connsiteX106" fmla="*/ 800769 w 3326729"/>
              <a:gd name="connsiteY106" fmla="*/ 3158534 h 3292257"/>
              <a:gd name="connsiteX107" fmla="*/ 930805 w 3326729"/>
              <a:gd name="connsiteY107" fmla="*/ 3072443 h 3292257"/>
              <a:gd name="connsiteX108" fmla="*/ 1196314 w 3326729"/>
              <a:gd name="connsiteY108" fmla="*/ 2926609 h 3292257"/>
              <a:gd name="connsiteX109" fmla="*/ 1357527 w 3326729"/>
              <a:gd name="connsiteY109" fmla="*/ 2890671 h 3292257"/>
              <a:gd name="connsiteX110" fmla="*/ 1509158 w 3326729"/>
              <a:gd name="connsiteY110" fmla="*/ 2827247 h 3292257"/>
              <a:gd name="connsiteX111" fmla="*/ 1590695 w 3326729"/>
              <a:gd name="connsiteY111" fmla="*/ 2738746 h 3292257"/>
              <a:gd name="connsiteX112" fmla="*/ 1762645 w 3326729"/>
              <a:gd name="connsiteY112" fmla="*/ 2584284 h 3292257"/>
              <a:gd name="connsiteX113" fmla="*/ 2027699 w 3326729"/>
              <a:gd name="connsiteY113" fmla="*/ 2562817 h 3292257"/>
              <a:gd name="connsiteX114" fmla="*/ 3194720 w 3326729"/>
              <a:gd name="connsiteY114" fmla="*/ 2449376 h 3292257"/>
              <a:gd name="connsiteX115" fmla="*/ 3291430 w 3326729"/>
              <a:gd name="connsiteY115" fmla="*/ 2442273 h 3292257"/>
              <a:gd name="connsiteX116" fmla="*/ 3292294 w 3326729"/>
              <a:gd name="connsiteY116" fmla="*/ 2537367 h 3292257"/>
              <a:gd name="connsiteX117" fmla="*/ 3148161 w 3326729"/>
              <a:gd name="connsiteY117" fmla="*/ 2576513 h 3292257"/>
              <a:gd name="connsiteX118" fmla="*/ 1984905 w 3326729"/>
              <a:gd name="connsiteY118" fmla="*/ 2677309 h 3292257"/>
              <a:gd name="connsiteX119" fmla="*/ 1825261 w 3326729"/>
              <a:gd name="connsiteY119" fmla="*/ 2681476 h 3292257"/>
              <a:gd name="connsiteX120" fmla="*/ 1775448 w 3326729"/>
              <a:gd name="connsiteY120" fmla="*/ 2705447 h 3292257"/>
              <a:gd name="connsiteX121" fmla="*/ 1685030 w 3326729"/>
              <a:gd name="connsiteY121" fmla="*/ 2803301 h 3292257"/>
              <a:gd name="connsiteX122" fmla="*/ 1543386 w 3326729"/>
              <a:gd name="connsiteY122" fmla="*/ 2942850 h 3292257"/>
              <a:gd name="connsiteX123" fmla="*/ 1363256 w 3326729"/>
              <a:gd name="connsiteY123" fmla="*/ 3003905 h 3292257"/>
              <a:gd name="connsiteX124" fmla="*/ 1123842 w 3326729"/>
              <a:gd name="connsiteY124" fmla="*/ 3081524 h 3292257"/>
              <a:gd name="connsiteX125" fmla="*/ 954860 w 3326729"/>
              <a:gd name="connsiteY125" fmla="*/ 3192423 h 3292257"/>
              <a:gd name="connsiteX126" fmla="*/ 808241 w 3326729"/>
              <a:gd name="connsiteY126" fmla="*/ 3288875 h 3292257"/>
              <a:gd name="connsiteX127" fmla="*/ 763376 w 3326729"/>
              <a:gd name="connsiteY127" fmla="*/ 3285731 h 3292257"/>
              <a:gd name="connsiteX128" fmla="*/ 506596 w 3326729"/>
              <a:gd name="connsiteY128" fmla="*/ 2381327 h 3292257"/>
              <a:gd name="connsiteX129" fmla="*/ 353946 w 3326729"/>
              <a:gd name="connsiteY129" fmla="*/ 2324312 h 3292257"/>
              <a:gd name="connsiteX130" fmla="*/ 205065 w 3326729"/>
              <a:gd name="connsiteY130" fmla="*/ 2266267 h 3292257"/>
              <a:gd name="connsiteX131" fmla="*/ 162197 w 3326729"/>
              <a:gd name="connsiteY131" fmla="*/ 2247602 h 3292257"/>
              <a:gd name="connsiteX132" fmla="*/ 149640 w 3326729"/>
              <a:gd name="connsiteY132" fmla="*/ 2254810 h 3292257"/>
              <a:gd name="connsiteX133" fmla="*/ 114495 w 3326729"/>
              <a:gd name="connsiteY133" fmla="*/ 2316221 h 3292257"/>
              <a:gd name="connsiteX134" fmla="*/ 157717 w 3326729"/>
              <a:gd name="connsiteY134" fmla="*/ 2391691 h 3292257"/>
              <a:gd name="connsiteX135" fmla="*/ 363096 w 3326729"/>
              <a:gd name="connsiteY135" fmla="*/ 2399099 h 3292257"/>
              <a:gd name="connsiteX136" fmla="*/ 553234 w 3326729"/>
              <a:gd name="connsiteY136" fmla="*/ 2398960 h 3292257"/>
              <a:gd name="connsiteX137" fmla="*/ 2581092 w 3326729"/>
              <a:gd name="connsiteY137" fmla="*/ 1643841 h 3292257"/>
              <a:gd name="connsiteX138" fmla="*/ 2684986 w 3326729"/>
              <a:gd name="connsiteY138" fmla="*/ 1631874 h 3292257"/>
              <a:gd name="connsiteX139" fmla="*/ 2741612 w 3326729"/>
              <a:gd name="connsiteY139" fmla="*/ 1622743 h 3292257"/>
              <a:gd name="connsiteX140" fmla="*/ 2629999 w 3326729"/>
              <a:gd name="connsiteY140" fmla="*/ 1529227 h 3292257"/>
              <a:gd name="connsiteX141" fmla="*/ 2574639 w 3326729"/>
              <a:gd name="connsiteY141" fmla="*/ 1350762 h 3292257"/>
              <a:gd name="connsiteX142" fmla="*/ 2529949 w 3326729"/>
              <a:gd name="connsiteY142" fmla="*/ 1193823 h 3292257"/>
              <a:gd name="connsiteX143" fmla="*/ 2506329 w 3326729"/>
              <a:gd name="connsiteY143" fmla="*/ 1193801 h 3292257"/>
              <a:gd name="connsiteX144" fmla="*/ 2382560 w 3326729"/>
              <a:gd name="connsiteY144" fmla="*/ 1218612 h 3292257"/>
              <a:gd name="connsiteX145" fmla="*/ 2249227 w 3326729"/>
              <a:gd name="connsiteY145" fmla="*/ 1251200 h 3292257"/>
              <a:gd name="connsiteX146" fmla="*/ 2216042 w 3326729"/>
              <a:gd name="connsiteY146" fmla="*/ 1261459 h 3292257"/>
              <a:gd name="connsiteX147" fmla="*/ 2359291 w 3326729"/>
              <a:gd name="connsiteY147" fmla="*/ 1388864 h 3292257"/>
              <a:gd name="connsiteX148" fmla="*/ 2511592 w 3326729"/>
              <a:gd name="connsiteY148" fmla="*/ 1526877 h 3292257"/>
              <a:gd name="connsiteX149" fmla="*/ 2536051 w 3326729"/>
              <a:gd name="connsiteY149" fmla="*/ 1635961 h 3292257"/>
              <a:gd name="connsiteX150" fmla="*/ 2581092 w 3326729"/>
              <a:gd name="connsiteY150" fmla="*/ 1643841 h 3292257"/>
              <a:gd name="connsiteX151" fmla="*/ 2807981 w 3326729"/>
              <a:gd name="connsiteY151" fmla="*/ 1512641 h 3292257"/>
              <a:gd name="connsiteX152" fmla="*/ 2781075 w 3326729"/>
              <a:gd name="connsiteY152" fmla="*/ 1410245 h 3292257"/>
              <a:gd name="connsiteX153" fmla="*/ 2754168 w 3326729"/>
              <a:gd name="connsiteY153" fmla="*/ 1310693 h 3292257"/>
              <a:gd name="connsiteX154" fmla="*/ 2667028 w 3326729"/>
              <a:gd name="connsiteY154" fmla="*/ 1258357 h 3292257"/>
              <a:gd name="connsiteX155" fmla="*/ 2696739 w 3326729"/>
              <a:gd name="connsiteY155" fmla="*/ 1367681 h 3292257"/>
              <a:gd name="connsiteX156" fmla="*/ 2762074 w 3326729"/>
              <a:gd name="connsiteY156" fmla="*/ 1509035 h 3292257"/>
              <a:gd name="connsiteX157" fmla="*/ 2807981 w 3326729"/>
              <a:gd name="connsiteY157" fmla="*/ 1512641 h 3292257"/>
              <a:gd name="connsiteX158" fmla="*/ 2704682 w 3326729"/>
              <a:gd name="connsiteY158" fmla="*/ 3177257 h 3292257"/>
              <a:gd name="connsiteX159" fmla="*/ 2685848 w 3326729"/>
              <a:gd name="connsiteY159" fmla="*/ 3155934 h 3292257"/>
              <a:gd name="connsiteX160" fmla="*/ 2678831 w 3326729"/>
              <a:gd name="connsiteY160" fmla="*/ 2971478 h 3292257"/>
              <a:gd name="connsiteX161" fmla="*/ 2685894 w 3326729"/>
              <a:gd name="connsiteY161" fmla="*/ 2786931 h 3292257"/>
              <a:gd name="connsiteX162" fmla="*/ 2782888 w 3326729"/>
              <a:gd name="connsiteY162" fmla="*/ 2783988 h 3292257"/>
              <a:gd name="connsiteX163" fmla="*/ 2790016 w 3326729"/>
              <a:gd name="connsiteY163" fmla="*/ 2971478 h 3292257"/>
              <a:gd name="connsiteX164" fmla="*/ 2782888 w 3326729"/>
              <a:gd name="connsiteY164" fmla="*/ 3158967 h 3292257"/>
              <a:gd name="connsiteX165" fmla="*/ 2704682 w 3326729"/>
              <a:gd name="connsiteY165" fmla="*/ 3177257 h 3292257"/>
              <a:gd name="connsiteX166" fmla="*/ 2967092 w 3326729"/>
              <a:gd name="connsiteY166" fmla="*/ 3062789 h 3292257"/>
              <a:gd name="connsiteX167" fmla="*/ 2899219 w 3326729"/>
              <a:gd name="connsiteY167" fmla="*/ 2928139 h 3292257"/>
              <a:gd name="connsiteX168" fmla="*/ 2876228 w 3326729"/>
              <a:gd name="connsiteY168" fmla="*/ 2787400 h 3292257"/>
              <a:gd name="connsiteX169" fmla="*/ 2922781 w 3326729"/>
              <a:gd name="connsiteY169" fmla="*/ 2761756 h 3292257"/>
              <a:gd name="connsiteX170" fmla="*/ 2967190 w 3326729"/>
              <a:gd name="connsiteY170" fmla="*/ 2783592 h 3292257"/>
              <a:gd name="connsiteX171" fmla="*/ 3007522 w 3326729"/>
              <a:gd name="connsiteY171" fmla="*/ 2895838 h 3292257"/>
              <a:gd name="connsiteX172" fmla="*/ 3040164 w 3326729"/>
              <a:gd name="connsiteY172" fmla="*/ 3015580 h 3292257"/>
              <a:gd name="connsiteX173" fmla="*/ 2967092 w 3326729"/>
              <a:gd name="connsiteY173" fmla="*/ 3062789 h 3292257"/>
              <a:gd name="connsiteX174" fmla="*/ 2465374 w 3326729"/>
              <a:gd name="connsiteY174" fmla="*/ 3045526 h 3292257"/>
              <a:gd name="connsiteX175" fmla="*/ 2438423 w 3326729"/>
              <a:gd name="connsiteY175" fmla="*/ 3010612 h 3292257"/>
              <a:gd name="connsiteX176" fmla="*/ 2462108 w 3326729"/>
              <a:gd name="connsiteY176" fmla="*/ 2894328 h 3292257"/>
              <a:gd name="connsiteX177" fmla="*/ 2522722 w 3326729"/>
              <a:gd name="connsiteY177" fmla="*/ 2766809 h 3292257"/>
              <a:gd name="connsiteX178" fmla="*/ 2579327 w 3326729"/>
              <a:gd name="connsiteY178" fmla="*/ 2779195 h 3292257"/>
              <a:gd name="connsiteX179" fmla="*/ 2570078 w 3326729"/>
              <a:gd name="connsiteY179" fmla="*/ 2927709 h 3292257"/>
              <a:gd name="connsiteX180" fmla="*/ 2516674 w 3326729"/>
              <a:gd name="connsiteY180" fmla="*/ 3047160 h 3292257"/>
              <a:gd name="connsiteX181" fmla="*/ 2465374 w 3326729"/>
              <a:gd name="connsiteY181" fmla="*/ 3045526 h 3292257"/>
              <a:gd name="connsiteX182" fmla="*/ 2424118 w 3326729"/>
              <a:gd name="connsiteY182" fmla="*/ 2403922 h 3292257"/>
              <a:gd name="connsiteX183" fmla="*/ 2324941 w 3326729"/>
              <a:gd name="connsiteY183" fmla="*/ 2287233 h 3292257"/>
              <a:gd name="connsiteX184" fmla="*/ 2322557 w 3326729"/>
              <a:gd name="connsiteY184" fmla="*/ 2226281 h 3292257"/>
              <a:gd name="connsiteX185" fmla="*/ 2369524 w 3326729"/>
              <a:gd name="connsiteY185" fmla="*/ 2198390 h 3292257"/>
              <a:gd name="connsiteX186" fmla="*/ 2444553 w 3326729"/>
              <a:gd name="connsiteY186" fmla="*/ 2257580 h 3292257"/>
              <a:gd name="connsiteX187" fmla="*/ 2503043 w 3326729"/>
              <a:gd name="connsiteY187" fmla="*/ 2352611 h 3292257"/>
              <a:gd name="connsiteX188" fmla="*/ 2424118 w 3326729"/>
              <a:gd name="connsiteY188" fmla="*/ 2403922 h 3292257"/>
              <a:gd name="connsiteX189" fmla="*/ 2683790 w 3326729"/>
              <a:gd name="connsiteY189" fmla="*/ 2360284 h 3292257"/>
              <a:gd name="connsiteX190" fmla="*/ 2653491 w 3326729"/>
              <a:gd name="connsiteY190" fmla="*/ 2323003 h 3292257"/>
              <a:gd name="connsiteX191" fmla="*/ 2707928 w 3326729"/>
              <a:gd name="connsiteY191" fmla="*/ 2220411 h 3292257"/>
              <a:gd name="connsiteX192" fmla="*/ 2795488 w 3326729"/>
              <a:gd name="connsiteY192" fmla="*/ 2148104 h 3292257"/>
              <a:gd name="connsiteX193" fmla="*/ 2846441 w 3326729"/>
              <a:gd name="connsiteY193" fmla="*/ 2223709 h 3292257"/>
              <a:gd name="connsiteX194" fmla="*/ 2737705 w 3326729"/>
              <a:gd name="connsiteY194" fmla="*/ 2358522 h 3292257"/>
              <a:gd name="connsiteX195" fmla="*/ 2683790 w 3326729"/>
              <a:gd name="connsiteY195" fmla="*/ 2360284 h 3292257"/>
              <a:gd name="connsiteX196" fmla="*/ 3050137 w 3326729"/>
              <a:gd name="connsiteY196" fmla="*/ 2239603 h 3292257"/>
              <a:gd name="connsiteX197" fmla="*/ 3035196 w 3326729"/>
              <a:gd name="connsiteY197" fmla="*/ 2234262 h 3292257"/>
              <a:gd name="connsiteX198" fmla="*/ 2941863 w 3326729"/>
              <a:gd name="connsiteY198" fmla="*/ 2112227 h 3292257"/>
              <a:gd name="connsiteX199" fmla="*/ 2992684 w 3326729"/>
              <a:gd name="connsiteY199" fmla="*/ 2033297 h 3292257"/>
              <a:gd name="connsiteX200" fmla="*/ 3073618 w 3326729"/>
              <a:gd name="connsiteY200" fmla="*/ 2100167 h 3292257"/>
              <a:gd name="connsiteX201" fmla="*/ 3125499 w 3326729"/>
              <a:gd name="connsiteY201" fmla="*/ 2194602 h 3292257"/>
              <a:gd name="connsiteX202" fmla="*/ 3050137 w 3326729"/>
              <a:gd name="connsiteY202" fmla="*/ 2239603 h 3292257"/>
              <a:gd name="connsiteX203" fmla="*/ 2152331 w 3326729"/>
              <a:gd name="connsiteY203" fmla="*/ 2216289 h 3292257"/>
              <a:gd name="connsiteX204" fmla="*/ 2131274 w 3326729"/>
              <a:gd name="connsiteY204" fmla="*/ 2144143 h 3292257"/>
              <a:gd name="connsiteX205" fmla="*/ 2232684 w 3326729"/>
              <a:gd name="connsiteY205" fmla="*/ 2018263 h 3292257"/>
              <a:gd name="connsiteX206" fmla="*/ 2255963 w 3326729"/>
              <a:gd name="connsiteY206" fmla="*/ 2007783 h 3292257"/>
              <a:gd name="connsiteX207" fmla="*/ 2289812 w 3326729"/>
              <a:gd name="connsiteY207" fmla="*/ 2012054 h 3292257"/>
              <a:gd name="connsiteX208" fmla="*/ 2313878 w 3326729"/>
              <a:gd name="connsiteY208" fmla="*/ 2030020 h 3292257"/>
              <a:gd name="connsiteX209" fmla="*/ 2322235 w 3326729"/>
              <a:gd name="connsiteY209" fmla="*/ 2077982 h 3292257"/>
              <a:gd name="connsiteX210" fmla="*/ 2208544 w 3326729"/>
              <a:gd name="connsiteY210" fmla="*/ 2218230 h 3292257"/>
              <a:gd name="connsiteX211" fmla="*/ 2152331 w 3326729"/>
              <a:gd name="connsiteY211" fmla="*/ 2216289 h 3292257"/>
              <a:gd name="connsiteX212" fmla="*/ 2579973 w 3326729"/>
              <a:gd name="connsiteY212" fmla="*/ 2168161 h 3292257"/>
              <a:gd name="connsiteX213" fmla="*/ 2475701 w 3326729"/>
              <a:gd name="connsiteY213" fmla="*/ 2038189 h 3292257"/>
              <a:gd name="connsiteX214" fmla="*/ 2499444 w 3326729"/>
              <a:gd name="connsiteY214" fmla="*/ 1971067 h 3292257"/>
              <a:gd name="connsiteX215" fmla="*/ 2556778 w 3326729"/>
              <a:gd name="connsiteY215" fmla="*/ 1971206 h 3292257"/>
              <a:gd name="connsiteX216" fmla="*/ 2655166 w 3326729"/>
              <a:gd name="connsiteY216" fmla="*/ 2093618 h 3292257"/>
              <a:gd name="connsiteX217" fmla="*/ 2632249 w 3326729"/>
              <a:gd name="connsiteY217" fmla="*/ 2166565 h 3292257"/>
              <a:gd name="connsiteX218" fmla="*/ 2579973 w 3326729"/>
              <a:gd name="connsiteY218" fmla="*/ 2168160 h 3292257"/>
              <a:gd name="connsiteX219" fmla="*/ 2777169 w 3326729"/>
              <a:gd name="connsiteY219" fmla="*/ 2051627 h 3292257"/>
              <a:gd name="connsiteX220" fmla="*/ 2750297 w 3326729"/>
              <a:gd name="connsiteY220" fmla="*/ 1987366 h 3292257"/>
              <a:gd name="connsiteX221" fmla="*/ 2803300 w 3326729"/>
              <a:gd name="connsiteY221" fmla="*/ 1914147 h 3292257"/>
              <a:gd name="connsiteX222" fmla="*/ 2914234 w 3326729"/>
              <a:gd name="connsiteY222" fmla="*/ 1846428 h 3292257"/>
              <a:gd name="connsiteX223" fmla="*/ 2944531 w 3326729"/>
              <a:gd name="connsiteY223" fmla="*/ 1910479 h 3292257"/>
              <a:gd name="connsiteX224" fmla="*/ 2831913 w 3326729"/>
              <a:gd name="connsiteY224" fmla="*/ 2051447 h 3292257"/>
              <a:gd name="connsiteX225" fmla="*/ 2777169 w 3326729"/>
              <a:gd name="connsiteY225" fmla="*/ 2051632 h 329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</a:cxnLst>
            <a:rect l="l" t="t" r="r" b="b"/>
            <a:pathLst>
              <a:path w="3326729" h="3292257">
                <a:moveTo>
                  <a:pt x="763375" y="3285732"/>
                </a:moveTo>
                <a:cubicBezTo>
                  <a:pt x="746149" y="3276557"/>
                  <a:pt x="697174" y="3216773"/>
                  <a:pt x="682278" y="3186739"/>
                </a:cubicBezTo>
                <a:cubicBezTo>
                  <a:pt x="634442" y="3090288"/>
                  <a:pt x="651886" y="2977430"/>
                  <a:pt x="726102" y="2903210"/>
                </a:cubicBezTo>
                <a:cubicBezTo>
                  <a:pt x="735427" y="2893885"/>
                  <a:pt x="772994" y="2866530"/>
                  <a:pt x="809583" y="2842423"/>
                </a:cubicBezTo>
                <a:cubicBezTo>
                  <a:pt x="886085" y="2792018"/>
                  <a:pt x="913055" y="2768962"/>
                  <a:pt x="926074" y="2742833"/>
                </a:cubicBezTo>
                <a:cubicBezTo>
                  <a:pt x="955297" y="2684189"/>
                  <a:pt x="910432" y="2597439"/>
                  <a:pt x="816460" y="2530885"/>
                </a:cubicBezTo>
                <a:lnTo>
                  <a:pt x="792685" y="2514048"/>
                </a:lnTo>
                <a:lnTo>
                  <a:pt x="486171" y="2514048"/>
                </a:lnTo>
                <a:cubicBezTo>
                  <a:pt x="284337" y="2514048"/>
                  <a:pt x="172387" y="2512738"/>
                  <a:pt x="158370" y="2510213"/>
                </a:cubicBezTo>
                <a:cubicBezTo>
                  <a:pt x="146662" y="2508105"/>
                  <a:pt x="124168" y="2500179"/>
                  <a:pt x="108383" y="2492603"/>
                </a:cubicBezTo>
                <a:cubicBezTo>
                  <a:pt x="23953" y="2452078"/>
                  <a:pt x="-18726" y="2354263"/>
                  <a:pt x="8880" y="2264554"/>
                </a:cubicBezTo>
                <a:cubicBezTo>
                  <a:pt x="16445" y="2239971"/>
                  <a:pt x="38308" y="2201507"/>
                  <a:pt x="50317" y="2191653"/>
                </a:cubicBezTo>
                <a:cubicBezTo>
                  <a:pt x="55734" y="2187207"/>
                  <a:pt x="54978" y="2185300"/>
                  <a:pt x="41913" y="2170457"/>
                </a:cubicBezTo>
                <a:cubicBezTo>
                  <a:pt x="9669" y="2133824"/>
                  <a:pt x="-5227" y="2084597"/>
                  <a:pt x="2244" y="2039359"/>
                </a:cubicBezTo>
                <a:cubicBezTo>
                  <a:pt x="16335" y="1954028"/>
                  <a:pt x="87468" y="1896436"/>
                  <a:pt x="172630" y="1901407"/>
                </a:cubicBezTo>
                <a:cubicBezTo>
                  <a:pt x="198192" y="1902899"/>
                  <a:pt x="213869" y="1907506"/>
                  <a:pt x="303902" y="1939981"/>
                </a:cubicBezTo>
                <a:cubicBezTo>
                  <a:pt x="423191" y="1983007"/>
                  <a:pt x="460586" y="1994203"/>
                  <a:pt x="522315" y="2005374"/>
                </a:cubicBezTo>
                <a:cubicBezTo>
                  <a:pt x="567070" y="2013472"/>
                  <a:pt x="570433" y="2013553"/>
                  <a:pt x="818709" y="2012483"/>
                </a:cubicBezTo>
                <a:cubicBezTo>
                  <a:pt x="956828" y="2011888"/>
                  <a:pt x="1146518" y="2009951"/>
                  <a:pt x="1240241" y="2008178"/>
                </a:cubicBezTo>
                <a:cubicBezTo>
                  <a:pt x="1386650" y="2005407"/>
                  <a:pt x="1416458" y="2003917"/>
                  <a:pt x="1451904" y="1997594"/>
                </a:cubicBezTo>
                <a:cubicBezTo>
                  <a:pt x="1535649" y="1982656"/>
                  <a:pt x="1591375" y="1963149"/>
                  <a:pt x="1703029" y="1909687"/>
                </a:cubicBezTo>
                <a:cubicBezTo>
                  <a:pt x="1834918" y="1846538"/>
                  <a:pt x="1928253" y="1808610"/>
                  <a:pt x="2060886" y="1764265"/>
                </a:cubicBezTo>
                <a:lnTo>
                  <a:pt x="2144300" y="1736377"/>
                </a:lnTo>
                <a:lnTo>
                  <a:pt x="2130843" y="1726292"/>
                </a:lnTo>
                <a:cubicBezTo>
                  <a:pt x="2120193" y="1718310"/>
                  <a:pt x="1972655" y="1597279"/>
                  <a:pt x="1946241" y="1574855"/>
                </a:cubicBezTo>
                <a:cubicBezTo>
                  <a:pt x="1940886" y="1570309"/>
                  <a:pt x="1929003" y="1570615"/>
                  <a:pt x="1851172" y="1577302"/>
                </a:cubicBezTo>
                <a:cubicBezTo>
                  <a:pt x="1748139" y="1586155"/>
                  <a:pt x="1698220" y="1586714"/>
                  <a:pt x="1645629" y="1579602"/>
                </a:cubicBezTo>
                <a:cubicBezTo>
                  <a:pt x="1591898" y="1572337"/>
                  <a:pt x="1560135" y="1565038"/>
                  <a:pt x="1511483" y="1548774"/>
                </a:cubicBezTo>
                <a:cubicBezTo>
                  <a:pt x="1376746" y="1503733"/>
                  <a:pt x="1264228" y="1420897"/>
                  <a:pt x="1175531" y="1301442"/>
                </a:cubicBezTo>
                <a:cubicBezTo>
                  <a:pt x="1145850" y="1261469"/>
                  <a:pt x="1128200" y="1245653"/>
                  <a:pt x="1101723" y="1235305"/>
                </a:cubicBezTo>
                <a:cubicBezTo>
                  <a:pt x="1094050" y="1232306"/>
                  <a:pt x="936828" y="1192678"/>
                  <a:pt x="752340" y="1147242"/>
                </a:cubicBezTo>
                <a:cubicBezTo>
                  <a:pt x="85819" y="983092"/>
                  <a:pt x="37305" y="970945"/>
                  <a:pt x="27023" y="965627"/>
                </a:cubicBezTo>
                <a:cubicBezTo>
                  <a:pt x="4682" y="954074"/>
                  <a:pt x="-5582" y="923290"/>
                  <a:pt x="4288" y="897444"/>
                </a:cubicBezTo>
                <a:cubicBezTo>
                  <a:pt x="12594" y="875695"/>
                  <a:pt x="32510" y="862222"/>
                  <a:pt x="55790" y="862604"/>
                </a:cubicBezTo>
                <a:cubicBezTo>
                  <a:pt x="64985" y="862766"/>
                  <a:pt x="229910" y="901810"/>
                  <a:pt x="422290" y="949394"/>
                </a:cubicBezTo>
                <a:cubicBezTo>
                  <a:pt x="614670" y="996977"/>
                  <a:pt x="851146" y="1055447"/>
                  <a:pt x="947794" y="1079327"/>
                </a:cubicBezTo>
                <a:cubicBezTo>
                  <a:pt x="1044441" y="1103208"/>
                  <a:pt x="1131617" y="1125810"/>
                  <a:pt x="1141519" y="1129554"/>
                </a:cubicBezTo>
                <a:cubicBezTo>
                  <a:pt x="1187786" y="1147051"/>
                  <a:pt x="1224035" y="1176835"/>
                  <a:pt x="1262646" y="1229077"/>
                </a:cubicBezTo>
                <a:cubicBezTo>
                  <a:pt x="1369075" y="1373079"/>
                  <a:pt x="1511325" y="1454462"/>
                  <a:pt x="1684169" y="1470235"/>
                </a:cubicBezTo>
                <a:cubicBezTo>
                  <a:pt x="1728249" y="1474258"/>
                  <a:pt x="1727384" y="1474300"/>
                  <a:pt x="1915662" y="1458786"/>
                </a:cubicBezTo>
                <a:cubicBezTo>
                  <a:pt x="1962478" y="1454928"/>
                  <a:pt x="1970033" y="1455078"/>
                  <a:pt x="1980519" y="1460079"/>
                </a:cubicBezTo>
                <a:cubicBezTo>
                  <a:pt x="1987047" y="1463192"/>
                  <a:pt x="2037464" y="1503198"/>
                  <a:pt x="2092556" y="1548982"/>
                </a:cubicBezTo>
                <a:cubicBezTo>
                  <a:pt x="2203863" y="1641483"/>
                  <a:pt x="2211482" y="1647025"/>
                  <a:pt x="2244742" y="1659695"/>
                </a:cubicBezTo>
                <a:cubicBezTo>
                  <a:pt x="2264101" y="1667069"/>
                  <a:pt x="2274154" y="1668547"/>
                  <a:pt x="2303936" y="1668401"/>
                </a:cubicBezTo>
                <a:cubicBezTo>
                  <a:pt x="2345194" y="1668193"/>
                  <a:pt x="2370713" y="1660851"/>
                  <a:pt x="2401833" y="1640213"/>
                </a:cubicBezTo>
                <a:cubicBezTo>
                  <a:pt x="2421800" y="1626971"/>
                  <a:pt x="2428616" y="1616002"/>
                  <a:pt x="2425139" y="1602705"/>
                </a:cubicBezTo>
                <a:cubicBezTo>
                  <a:pt x="2423916" y="1598022"/>
                  <a:pt x="2356248" y="1536362"/>
                  <a:pt x="2262308" y="1454328"/>
                </a:cubicBezTo>
                <a:lnTo>
                  <a:pt x="2101571" y="1313964"/>
                </a:lnTo>
                <a:lnTo>
                  <a:pt x="1904301" y="1248271"/>
                </a:lnTo>
                <a:cubicBezTo>
                  <a:pt x="1794963" y="1211861"/>
                  <a:pt x="1702747" y="1179208"/>
                  <a:pt x="1697420" y="1175018"/>
                </a:cubicBezTo>
                <a:cubicBezTo>
                  <a:pt x="1677164" y="1159084"/>
                  <a:pt x="1671445" y="1121802"/>
                  <a:pt x="1685988" y="1100495"/>
                </a:cubicBezTo>
                <a:cubicBezTo>
                  <a:pt x="1695975" y="1085865"/>
                  <a:pt x="1715025" y="1075383"/>
                  <a:pt x="1731629" y="1075383"/>
                </a:cubicBezTo>
                <a:cubicBezTo>
                  <a:pt x="1738541" y="1075383"/>
                  <a:pt x="1815585" y="1099160"/>
                  <a:pt x="1902838" y="1128221"/>
                </a:cubicBezTo>
                <a:lnTo>
                  <a:pt x="2061480" y="1181059"/>
                </a:lnTo>
                <a:lnTo>
                  <a:pt x="2118133" y="1167267"/>
                </a:lnTo>
                <a:cubicBezTo>
                  <a:pt x="2149292" y="1159682"/>
                  <a:pt x="2240168" y="1137153"/>
                  <a:pt x="2320080" y="1117203"/>
                </a:cubicBezTo>
                <a:lnTo>
                  <a:pt x="2465374" y="1080931"/>
                </a:lnTo>
                <a:lnTo>
                  <a:pt x="2510218" y="1081001"/>
                </a:lnTo>
                <a:cubicBezTo>
                  <a:pt x="2561605" y="1081070"/>
                  <a:pt x="2594925" y="1088595"/>
                  <a:pt x="2637574" y="1109729"/>
                </a:cubicBezTo>
                <a:cubicBezTo>
                  <a:pt x="2679642" y="1130576"/>
                  <a:pt x="2841114" y="1230856"/>
                  <a:pt x="2848010" y="1240418"/>
                </a:cubicBezTo>
                <a:cubicBezTo>
                  <a:pt x="2851567" y="1245351"/>
                  <a:pt x="2873897" y="1320920"/>
                  <a:pt x="2897631" y="1408350"/>
                </a:cubicBezTo>
                <a:cubicBezTo>
                  <a:pt x="2940144" y="1564954"/>
                  <a:pt x="2947724" y="1587853"/>
                  <a:pt x="2961029" y="1599886"/>
                </a:cubicBezTo>
                <a:cubicBezTo>
                  <a:pt x="2986624" y="1623033"/>
                  <a:pt x="3048344" y="1628101"/>
                  <a:pt x="3048344" y="1607055"/>
                </a:cubicBezTo>
                <a:cubicBezTo>
                  <a:pt x="3048344" y="1596411"/>
                  <a:pt x="2973220" y="1171672"/>
                  <a:pt x="2969071" y="1158861"/>
                </a:cubicBezTo>
                <a:cubicBezTo>
                  <a:pt x="2960798" y="1133310"/>
                  <a:pt x="2939901" y="1118356"/>
                  <a:pt x="2754168" y="1005075"/>
                </a:cubicBezTo>
                <a:cubicBezTo>
                  <a:pt x="2654525" y="944301"/>
                  <a:pt x="2560084" y="886977"/>
                  <a:pt x="2544299" y="877688"/>
                </a:cubicBezTo>
                <a:cubicBezTo>
                  <a:pt x="2506841" y="855644"/>
                  <a:pt x="2462461" y="837569"/>
                  <a:pt x="2422324" y="828009"/>
                </a:cubicBezTo>
                <a:cubicBezTo>
                  <a:pt x="2404566" y="823779"/>
                  <a:pt x="2204037" y="794662"/>
                  <a:pt x="1976703" y="763305"/>
                </a:cubicBezTo>
                <a:lnTo>
                  <a:pt x="1563370" y="706293"/>
                </a:lnTo>
                <a:lnTo>
                  <a:pt x="796414" y="406167"/>
                </a:lnTo>
                <a:cubicBezTo>
                  <a:pt x="87731" y="128844"/>
                  <a:pt x="28467" y="105020"/>
                  <a:pt x="16419" y="92607"/>
                </a:cubicBezTo>
                <a:cubicBezTo>
                  <a:pt x="-1633" y="74008"/>
                  <a:pt x="-4688" y="55062"/>
                  <a:pt x="6704" y="32351"/>
                </a:cubicBezTo>
                <a:cubicBezTo>
                  <a:pt x="17115" y="11595"/>
                  <a:pt x="29383" y="2400"/>
                  <a:pt x="49722" y="107"/>
                </a:cubicBezTo>
                <a:cubicBezTo>
                  <a:pt x="63889" y="-1490"/>
                  <a:pt x="103481" y="13240"/>
                  <a:pt x="454623" y="150745"/>
                </a:cubicBezTo>
                <a:cubicBezTo>
                  <a:pt x="668682" y="234569"/>
                  <a:pt x="1013331" y="369423"/>
                  <a:pt x="1220510" y="450419"/>
                </a:cubicBezTo>
                <a:lnTo>
                  <a:pt x="1597198" y="597686"/>
                </a:lnTo>
                <a:lnTo>
                  <a:pt x="2005719" y="653897"/>
                </a:lnTo>
                <a:cubicBezTo>
                  <a:pt x="2230406" y="684813"/>
                  <a:pt x="2430176" y="713967"/>
                  <a:pt x="2449652" y="718683"/>
                </a:cubicBezTo>
                <a:cubicBezTo>
                  <a:pt x="2488524" y="728096"/>
                  <a:pt x="2535911" y="745438"/>
                  <a:pt x="2570574" y="762937"/>
                </a:cubicBezTo>
                <a:cubicBezTo>
                  <a:pt x="2607105" y="781379"/>
                  <a:pt x="3002102" y="1024382"/>
                  <a:pt x="3019644" y="1039206"/>
                </a:cubicBezTo>
                <a:cubicBezTo>
                  <a:pt x="3039962" y="1056377"/>
                  <a:pt x="3063153" y="1089998"/>
                  <a:pt x="3073452" y="1117217"/>
                </a:cubicBezTo>
                <a:cubicBezTo>
                  <a:pt x="3083780" y="1144511"/>
                  <a:pt x="3163746" y="1575412"/>
                  <a:pt x="3164422" y="1607415"/>
                </a:cubicBezTo>
                <a:cubicBezTo>
                  <a:pt x="3164873" y="1628695"/>
                  <a:pt x="3165847" y="1631971"/>
                  <a:pt x="3172113" y="1633231"/>
                </a:cubicBezTo>
                <a:cubicBezTo>
                  <a:pt x="3176059" y="1634026"/>
                  <a:pt x="3198660" y="1637258"/>
                  <a:pt x="3222338" y="1640414"/>
                </a:cubicBezTo>
                <a:cubicBezTo>
                  <a:pt x="3280813" y="1648209"/>
                  <a:pt x="3300361" y="1654145"/>
                  <a:pt x="3311619" y="1667525"/>
                </a:cubicBezTo>
                <a:cubicBezTo>
                  <a:pt x="3332894" y="1692810"/>
                  <a:pt x="3331577" y="1725484"/>
                  <a:pt x="3308465" y="1745778"/>
                </a:cubicBezTo>
                <a:cubicBezTo>
                  <a:pt x="3291362" y="1760794"/>
                  <a:pt x="3276426" y="1762681"/>
                  <a:pt x="3229812" y="1755711"/>
                </a:cubicBezTo>
                <a:cubicBezTo>
                  <a:pt x="3072391" y="1732176"/>
                  <a:pt x="2856474" y="1729333"/>
                  <a:pt x="2671656" y="1748362"/>
                </a:cubicBezTo>
                <a:cubicBezTo>
                  <a:pt x="2391867" y="1777168"/>
                  <a:pt x="2112056" y="1851338"/>
                  <a:pt x="1850117" y="1966127"/>
                </a:cubicBezTo>
                <a:cubicBezTo>
                  <a:pt x="1825453" y="1976935"/>
                  <a:pt x="1772985" y="2001133"/>
                  <a:pt x="1733523" y="2019898"/>
                </a:cubicBezTo>
                <a:cubicBezTo>
                  <a:pt x="1648410" y="2060373"/>
                  <a:pt x="1609304" y="2075366"/>
                  <a:pt x="1544766" y="2092267"/>
                </a:cubicBezTo>
                <a:cubicBezTo>
                  <a:pt x="1437683" y="2120310"/>
                  <a:pt x="1391210" y="2122598"/>
                  <a:pt x="903016" y="2123866"/>
                </a:cubicBezTo>
                <a:lnTo>
                  <a:pt x="549646" y="2124783"/>
                </a:lnTo>
                <a:lnTo>
                  <a:pt x="503607" y="2116461"/>
                </a:lnTo>
                <a:cubicBezTo>
                  <a:pt x="435847" y="2104213"/>
                  <a:pt x="382007" y="2088382"/>
                  <a:pt x="269821" y="2047718"/>
                </a:cubicBezTo>
                <a:cubicBezTo>
                  <a:pt x="164238" y="2009447"/>
                  <a:pt x="156271" y="2007837"/>
                  <a:pt x="136532" y="2020771"/>
                </a:cubicBezTo>
                <a:cubicBezTo>
                  <a:pt x="114607" y="2035137"/>
                  <a:pt x="106713" y="2070004"/>
                  <a:pt x="121211" y="2088437"/>
                </a:cubicBezTo>
                <a:cubicBezTo>
                  <a:pt x="146477" y="2120558"/>
                  <a:pt x="235624" y="2161473"/>
                  <a:pt x="454596" y="2241448"/>
                </a:cubicBezTo>
                <a:cubicBezTo>
                  <a:pt x="591464" y="2291436"/>
                  <a:pt x="651515" y="2315348"/>
                  <a:pt x="720053" y="2347152"/>
                </a:cubicBezTo>
                <a:cubicBezTo>
                  <a:pt x="886694" y="2424480"/>
                  <a:pt x="986840" y="2509410"/>
                  <a:pt x="1028017" y="2608326"/>
                </a:cubicBezTo>
                <a:cubicBezTo>
                  <a:pt x="1056731" y="2677304"/>
                  <a:pt x="1057123" y="2732580"/>
                  <a:pt x="1029309" y="2790299"/>
                </a:cubicBezTo>
                <a:cubicBezTo>
                  <a:pt x="1018964" y="2811766"/>
                  <a:pt x="1009056" y="2824520"/>
                  <a:pt x="980307" y="2853379"/>
                </a:cubicBezTo>
                <a:cubicBezTo>
                  <a:pt x="950978" y="2882821"/>
                  <a:pt x="931488" y="2897961"/>
                  <a:pt x="875583" y="2934729"/>
                </a:cubicBezTo>
                <a:cubicBezTo>
                  <a:pt x="801220" y="2983637"/>
                  <a:pt x="786765" y="2997608"/>
                  <a:pt x="775132" y="3031815"/>
                </a:cubicBezTo>
                <a:cubicBezTo>
                  <a:pt x="771196" y="3043389"/>
                  <a:pt x="768847" y="3060831"/>
                  <a:pt x="768908" y="3078027"/>
                </a:cubicBezTo>
                <a:cubicBezTo>
                  <a:pt x="768996" y="3102632"/>
                  <a:pt x="770482" y="3108635"/>
                  <a:pt x="782522" y="3132999"/>
                </a:cubicBezTo>
                <a:cubicBezTo>
                  <a:pt x="791349" y="3150859"/>
                  <a:pt x="797680" y="3159719"/>
                  <a:pt x="800769" y="3158534"/>
                </a:cubicBezTo>
                <a:cubicBezTo>
                  <a:pt x="803371" y="3157537"/>
                  <a:pt x="861887" y="3118794"/>
                  <a:pt x="930805" y="3072443"/>
                </a:cubicBezTo>
                <a:cubicBezTo>
                  <a:pt x="1068023" y="2980155"/>
                  <a:pt x="1117790" y="2952820"/>
                  <a:pt x="1196314" y="2926609"/>
                </a:cubicBezTo>
                <a:cubicBezTo>
                  <a:pt x="1245258" y="2910272"/>
                  <a:pt x="1305104" y="2896931"/>
                  <a:pt x="1357527" y="2890671"/>
                </a:cubicBezTo>
                <a:cubicBezTo>
                  <a:pt x="1421229" y="2883065"/>
                  <a:pt x="1470041" y="2862648"/>
                  <a:pt x="1509158" y="2827247"/>
                </a:cubicBezTo>
                <a:cubicBezTo>
                  <a:pt x="1521232" y="2816321"/>
                  <a:pt x="1557923" y="2776495"/>
                  <a:pt x="1590695" y="2738746"/>
                </a:cubicBezTo>
                <a:cubicBezTo>
                  <a:pt x="1688943" y="2625574"/>
                  <a:pt x="1711998" y="2604865"/>
                  <a:pt x="1762645" y="2584284"/>
                </a:cubicBezTo>
                <a:cubicBezTo>
                  <a:pt x="1806208" y="2566582"/>
                  <a:pt x="1827536" y="2564854"/>
                  <a:pt x="2027699" y="2562817"/>
                </a:cubicBezTo>
                <a:cubicBezTo>
                  <a:pt x="2525954" y="2557745"/>
                  <a:pt x="2927933" y="2518671"/>
                  <a:pt x="3194720" y="2449376"/>
                </a:cubicBezTo>
                <a:cubicBezTo>
                  <a:pt x="3256715" y="2433273"/>
                  <a:pt x="3274524" y="2431965"/>
                  <a:pt x="3291430" y="2442273"/>
                </a:cubicBezTo>
                <a:cubicBezTo>
                  <a:pt x="3325723" y="2463183"/>
                  <a:pt x="3326237" y="2519813"/>
                  <a:pt x="3292294" y="2537367"/>
                </a:cubicBezTo>
                <a:cubicBezTo>
                  <a:pt x="3277552" y="2544991"/>
                  <a:pt x="3215054" y="2561965"/>
                  <a:pt x="3148161" y="2576513"/>
                </a:cubicBezTo>
                <a:cubicBezTo>
                  <a:pt x="2861827" y="2638783"/>
                  <a:pt x="2493582" y="2670692"/>
                  <a:pt x="1984905" y="2677309"/>
                </a:cubicBezTo>
                <a:cubicBezTo>
                  <a:pt x="1902174" y="2678385"/>
                  <a:pt x="1830334" y="2680260"/>
                  <a:pt x="1825261" y="2681476"/>
                </a:cubicBezTo>
                <a:cubicBezTo>
                  <a:pt x="1814064" y="2684159"/>
                  <a:pt x="1791564" y="2694986"/>
                  <a:pt x="1775448" y="2705447"/>
                </a:cubicBezTo>
                <a:cubicBezTo>
                  <a:pt x="1768910" y="2709691"/>
                  <a:pt x="1728222" y="2753725"/>
                  <a:pt x="1685030" y="2803301"/>
                </a:cubicBezTo>
                <a:cubicBezTo>
                  <a:pt x="1598803" y="2902274"/>
                  <a:pt x="1585683" y="2915200"/>
                  <a:pt x="1543386" y="2942850"/>
                </a:cubicBezTo>
                <a:cubicBezTo>
                  <a:pt x="1489394" y="2978144"/>
                  <a:pt x="1443934" y="2993553"/>
                  <a:pt x="1363256" y="3003905"/>
                </a:cubicBezTo>
                <a:cubicBezTo>
                  <a:pt x="1277479" y="3014912"/>
                  <a:pt x="1193502" y="3042138"/>
                  <a:pt x="1123842" y="3081524"/>
                </a:cubicBezTo>
                <a:cubicBezTo>
                  <a:pt x="1106191" y="3091505"/>
                  <a:pt x="1030149" y="3141409"/>
                  <a:pt x="954860" y="3192423"/>
                </a:cubicBezTo>
                <a:cubicBezTo>
                  <a:pt x="879571" y="3243437"/>
                  <a:pt x="813593" y="3286841"/>
                  <a:pt x="808241" y="3288875"/>
                </a:cubicBezTo>
                <a:cubicBezTo>
                  <a:pt x="793942" y="3294312"/>
                  <a:pt x="777296" y="3293146"/>
                  <a:pt x="763376" y="3285731"/>
                </a:cubicBezTo>
                <a:close/>
                <a:moveTo>
                  <a:pt x="506596" y="2381327"/>
                </a:moveTo>
                <a:cubicBezTo>
                  <a:pt x="480946" y="2371627"/>
                  <a:pt x="412253" y="2345970"/>
                  <a:pt x="353946" y="2324312"/>
                </a:cubicBezTo>
                <a:cubicBezTo>
                  <a:pt x="295639" y="2302653"/>
                  <a:pt x="228643" y="2276533"/>
                  <a:pt x="205065" y="2266267"/>
                </a:cubicBezTo>
                <a:lnTo>
                  <a:pt x="162197" y="2247602"/>
                </a:lnTo>
                <a:lnTo>
                  <a:pt x="149640" y="2254810"/>
                </a:lnTo>
                <a:cubicBezTo>
                  <a:pt x="131091" y="2265457"/>
                  <a:pt x="116297" y="2291308"/>
                  <a:pt x="114495" y="2316221"/>
                </a:cubicBezTo>
                <a:cubicBezTo>
                  <a:pt x="112111" y="2349187"/>
                  <a:pt x="128040" y="2377000"/>
                  <a:pt x="157717" y="2391691"/>
                </a:cubicBezTo>
                <a:cubicBezTo>
                  <a:pt x="172639" y="2399078"/>
                  <a:pt x="176939" y="2399233"/>
                  <a:pt x="363096" y="2399099"/>
                </a:cubicBezTo>
                <a:lnTo>
                  <a:pt x="553234" y="2398960"/>
                </a:lnTo>
                <a:close/>
                <a:moveTo>
                  <a:pt x="2581092" y="1643841"/>
                </a:moveTo>
                <a:cubicBezTo>
                  <a:pt x="2603143" y="1640775"/>
                  <a:pt x="2649895" y="1635390"/>
                  <a:pt x="2684986" y="1631874"/>
                </a:cubicBezTo>
                <a:cubicBezTo>
                  <a:pt x="2724554" y="1627909"/>
                  <a:pt x="2746062" y="1624441"/>
                  <a:pt x="2741612" y="1622743"/>
                </a:cubicBezTo>
                <a:cubicBezTo>
                  <a:pt x="2691112" y="1603475"/>
                  <a:pt x="2649534" y="1568638"/>
                  <a:pt x="2629999" y="1529227"/>
                </a:cubicBezTo>
                <a:cubicBezTo>
                  <a:pt x="2624131" y="1517388"/>
                  <a:pt x="2599218" y="1437079"/>
                  <a:pt x="2574639" y="1350762"/>
                </a:cubicBezTo>
                <a:lnTo>
                  <a:pt x="2529949" y="1193823"/>
                </a:lnTo>
                <a:lnTo>
                  <a:pt x="2506329" y="1193801"/>
                </a:lnTo>
                <a:cubicBezTo>
                  <a:pt x="2489090" y="1193785"/>
                  <a:pt x="2455649" y="1200488"/>
                  <a:pt x="2382560" y="1218612"/>
                </a:cubicBezTo>
                <a:cubicBezTo>
                  <a:pt x="2327478" y="1232270"/>
                  <a:pt x="2267478" y="1246934"/>
                  <a:pt x="2249227" y="1251200"/>
                </a:cubicBezTo>
                <a:cubicBezTo>
                  <a:pt x="2230975" y="1255465"/>
                  <a:pt x="2216042" y="1260082"/>
                  <a:pt x="2216042" y="1261459"/>
                </a:cubicBezTo>
                <a:cubicBezTo>
                  <a:pt x="2216042" y="1262838"/>
                  <a:pt x="2280504" y="1320169"/>
                  <a:pt x="2359291" y="1388864"/>
                </a:cubicBezTo>
                <a:cubicBezTo>
                  <a:pt x="2438078" y="1457559"/>
                  <a:pt x="2506613" y="1519665"/>
                  <a:pt x="2511592" y="1526877"/>
                </a:cubicBezTo>
                <a:cubicBezTo>
                  <a:pt x="2533822" y="1559077"/>
                  <a:pt x="2544349" y="1606026"/>
                  <a:pt x="2536051" y="1635961"/>
                </a:cubicBezTo>
                <a:cubicBezTo>
                  <a:pt x="2531639" y="1651876"/>
                  <a:pt x="2527945" y="1651230"/>
                  <a:pt x="2581092" y="1643841"/>
                </a:cubicBezTo>
                <a:close/>
                <a:moveTo>
                  <a:pt x="2807981" y="1512641"/>
                </a:moveTo>
                <a:cubicBezTo>
                  <a:pt x="2807981" y="1510425"/>
                  <a:pt x="2795873" y="1464347"/>
                  <a:pt x="2781075" y="1410245"/>
                </a:cubicBezTo>
                <a:cubicBezTo>
                  <a:pt x="2766276" y="1356144"/>
                  <a:pt x="2754168" y="1311345"/>
                  <a:pt x="2754168" y="1310693"/>
                </a:cubicBezTo>
                <a:cubicBezTo>
                  <a:pt x="2754168" y="1309289"/>
                  <a:pt x="2669364" y="1258357"/>
                  <a:pt x="2667028" y="1258357"/>
                </a:cubicBezTo>
                <a:cubicBezTo>
                  <a:pt x="2666149" y="1258357"/>
                  <a:pt x="2679518" y="1307553"/>
                  <a:pt x="2696739" y="1367681"/>
                </a:cubicBezTo>
                <a:cubicBezTo>
                  <a:pt x="2730807" y="1486627"/>
                  <a:pt x="2734961" y="1495613"/>
                  <a:pt x="2762074" y="1509035"/>
                </a:cubicBezTo>
                <a:cubicBezTo>
                  <a:pt x="2778478" y="1517155"/>
                  <a:pt x="2807981" y="1519473"/>
                  <a:pt x="2807981" y="1512641"/>
                </a:cubicBezTo>
                <a:close/>
                <a:moveTo>
                  <a:pt x="2704682" y="3177257"/>
                </a:moveTo>
                <a:cubicBezTo>
                  <a:pt x="2698183" y="3173095"/>
                  <a:pt x="2689707" y="3163500"/>
                  <a:pt x="2685848" y="3155934"/>
                </a:cubicBezTo>
                <a:cubicBezTo>
                  <a:pt x="2679174" y="3142852"/>
                  <a:pt x="2678831" y="3133819"/>
                  <a:pt x="2678831" y="2971478"/>
                </a:cubicBezTo>
                <a:cubicBezTo>
                  <a:pt x="2678831" y="2808755"/>
                  <a:pt x="2679161" y="2800130"/>
                  <a:pt x="2685894" y="2786931"/>
                </a:cubicBezTo>
                <a:cubicBezTo>
                  <a:pt x="2705064" y="2749353"/>
                  <a:pt x="2760742" y="2747664"/>
                  <a:pt x="2782888" y="2783988"/>
                </a:cubicBezTo>
                <a:cubicBezTo>
                  <a:pt x="2789745" y="2795236"/>
                  <a:pt x="2790016" y="2802375"/>
                  <a:pt x="2790016" y="2971478"/>
                </a:cubicBezTo>
                <a:cubicBezTo>
                  <a:pt x="2790016" y="3140580"/>
                  <a:pt x="2789744" y="3147720"/>
                  <a:pt x="2782888" y="3158967"/>
                </a:cubicBezTo>
                <a:cubicBezTo>
                  <a:pt x="2767324" y="3184496"/>
                  <a:pt x="2729720" y="3193290"/>
                  <a:pt x="2704682" y="3177257"/>
                </a:cubicBezTo>
                <a:close/>
                <a:moveTo>
                  <a:pt x="2967092" y="3062789"/>
                </a:moveTo>
                <a:cubicBezTo>
                  <a:pt x="2943112" y="3055509"/>
                  <a:pt x="2936220" y="3041835"/>
                  <a:pt x="2899219" y="2928139"/>
                </a:cubicBezTo>
                <a:cubicBezTo>
                  <a:pt x="2862363" y="2814890"/>
                  <a:pt x="2861750" y="2811138"/>
                  <a:pt x="2876228" y="2787400"/>
                </a:cubicBezTo>
                <a:cubicBezTo>
                  <a:pt x="2883930" y="2774771"/>
                  <a:pt x="2907558" y="2761756"/>
                  <a:pt x="2922781" y="2761756"/>
                </a:cubicBezTo>
                <a:cubicBezTo>
                  <a:pt x="2935800" y="2761756"/>
                  <a:pt x="2960351" y="2773827"/>
                  <a:pt x="2967190" y="2783592"/>
                </a:cubicBezTo>
                <a:cubicBezTo>
                  <a:pt x="2970433" y="2788222"/>
                  <a:pt x="2988583" y="2838733"/>
                  <a:pt x="3007522" y="2895838"/>
                </a:cubicBezTo>
                <a:cubicBezTo>
                  <a:pt x="3036344" y="2982739"/>
                  <a:pt x="3041665" y="3002259"/>
                  <a:pt x="3040164" y="3015580"/>
                </a:cubicBezTo>
                <a:cubicBezTo>
                  <a:pt x="3036183" y="3050898"/>
                  <a:pt x="3001576" y="3073257"/>
                  <a:pt x="2967092" y="3062789"/>
                </a:cubicBezTo>
                <a:close/>
                <a:moveTo>
                  <a:pt x="2465374" y="3045526"/>
                </a:moveTo>
                <a:cubicBezTo>
                  <a:pt x="2450075" y="3036075"/>
                  <a:pt x="2443390" y="3027415"/>
                  <a:pt x="2438423" y="3010612"/>
                </a:cubicBezTo>
                <a:cubicBezTo>
                  <a:pt x="2434342" y="2996803"/>
                  <a:pt x="2435749" y="2989893"/>
                  <a:pt x="2462108" y="2894328"/>
                </a:cubicBezTo>
                <a:cubicBezTo>
                  <a:pt x="2492739" y="2783277"/>
                  <a:pt x="2495653" y="2777147"/>
                  <a:pt x="2522722" y="2766809"/>
                </a:cubicBezTo>
                <a:cubicBezTo>
                  <a:pt x="2544439" y="2758515"/>
                  <a:pt x="2561055" y="2762151"/>
                  <a:pt x="2579327" y="2779195"/>
                </a:cubicBezTo>
                <a:cubicBezTo>
                  <a:pt x="2602842" y="2801131"/>
                  <a:pt x="2602166" y="2811982"/>
                  <a:pt x="2570078" y="2927709"/>
                </a:cubicBezTo>
                <a:cubicBezTo>
                  <a:pt x="2542330" y="3027785"/>
                  <a:pt x="2538818" y="3035638"/>
                  <a:pt x="2516674" y="3047160"/>
                </a:cubicBezTo>
                <a:cubicBezTo>
                  <a:pt x="2503065" y="3054241"/>
                  <a:pt x="2478200" y="3053449"/>
                  <a:pt x="2465374" y="3045526"/>
                </a:cubicBezTo>
                <a:close/>
                <a:moveTo>
                  <a:pt x="2424118" y="2403922"/>
                </a:moveTo>
                <a:cubicBezTo>
                  <a:pt x="2412873" y="2398124"/>
                  <a:pt x="2353290" y="2328020"/>
                  <a:pt x="2324941" y="2287233"/>
                </a:cubicBezTo>
                <a:cubicBezTo>
                  <a:pt x="2313299" y="2270483"/>
                  <a:pt x="2312260" y="2243913"/>
                  <a:pt x="2322557" y="2226281"/>
                </a:cubicBezTo>
                <a:cubicBezTo>
                  <a:pt x="2330953" y="2211904"/>
                  <a:pt x="2353575" y="2198470"/>
                  <a:pt x="2369524" y="2198390"/>
                </a:cubicBezTo>
                <a:cubicBezTo>
                  <a:pt x="2393736" y="2198275"/>
                  <a:pt x="2404143" y="2206479"/>
                  <a:pt x="2444553" y="2257580"/>
                </a:cubicBezTo>
                <a:cubicBezTo>
                  <a:pt x="2499907" y="2327578"/>
                  <a:pt x="2503043" y="2332673"/>
                  <a:pt x="2503043" y="2352611"/>
                </a:cubicBezTo>
                <a:cubicBezTo>
                  <a:pt x="2503043" y="2393195"/>
                  <a:pt x="2458932" y="2421873"/>
                  <a:pt x="2424118" y="2403922"/>
                </a:cubicBezTo>
                <a:close/>
                <a:moveTo>
                  <a:pt x="2683790" y="2360284"/>
                </a:moveTo>
                <a:cubicBezTo>
                  <a:pt x="2666928" y="2352401"/>
                  <a:pt x="2658701" y="2342278"/>
                  <a:pt x="2653491" y="2323003"/>
                </a:cubicBezTo>
                <a:cubicBezTo>
                  <a:pt x="2647129" y="2299469"/>
                  <a:pt x="2653653" y="2287172"/>
                  <a:pt x="2707928" y="2220411"/>
                </a:cubicBezTo>
                <a:cubicBezTo>
                  <a:pt x="2760879" y="2155279"/>
                  <a:pt x="2769568" y="2148104"/>
                  <a:pt x="2795488" y="2148104"/>
                </a:cubicBezTo>
                <a:cubicBezTo>
                  <a:pt x="2832593" y="2148104"/>
                  <a:pt x="2860775" y="2189920"/>
                  <a:pt x="2846441" y="2223709"/>
                </a:cubicBezTo>
                <a:cubicBezTo>
                  <a:pt x="2840070" y="2238730"/>
                  <a:pt x="2749887" y="2350540"/>
                  <a:pt x="2737705" y="2358522"/>
                </a:cubicBezTo>
                <a:cubicBezTo>
                  <a:pt x="2724026" y="2367486"/>
                  <a:pt x="2700817" y="2368244"/>
                  <a:pt x="2683790" y="2360284"/>
                </a:cubicBezTo>
                <a:close/>
                <a:moveTo>
                  <a:pt x="3050137" y="2239603"/>
                </a:moveTo>
                <a:cubicBezTo>
                  <a:pt x="3042245" y="2236695"/>
                  <a:pt x="3035521" y="2234292"/>
                  <a:pt x="3035196" y="2234262"/>
                </a:cubicBezTo>
                <a:cubicBezTo>
                  <a:pt x="3033275" y="2234077"/>
                  <a:pt x="2945723" y="2119611"/>
                  <a:pt x="2941863" y="2112227"/>
                </a:cubicBezTo>
                <a:cubicBezTo>
                  <a:pt x="2924647" y="2079288"/>
                  <a:pt x="2954259" y="2033297"/>
                  <a:pt x="2992684" y="2033297"/>
                </a:cubicBezTo>
                <a:cubicBezTo>
                  <a:pt x="3017585" y="2033297"/>
                  <a:pt x="3027954" y="2041864"/>
                  <a:pt x="3073618" y="2100167"/>
                </a:cubicBezTo>
                <a:cubicBezTo>
                  <a:pt x="3121645" y="2161488"/>
                  <a:pt x="3128871" y="2174641"/>
                  <a:pt x="3125499" y="2194602"/>
                </a:cubicBezTo>
                <a:cubicBezTo>
                  <a:pt x="3119220" y="2231767"/>
                  <a:pt x="3084745" y="2252354"/>
                  <a:pt x="3050137" y="2239603"/>
                </a:cubicBezTo>
                <a:close/>
                <a:moveTo>
                  <a:pt x="2152331" y="2216289"/>
                </a:moveTo>
                <a:cubicBezTo>
                  <a:pt x="2128984" y="2202053"/>
                  <a:pt x="2118966" y="2167730"/>
                  <a:pt x="2131274" y="2144143"/>
                </a:cubicBezTo>
                <a:cubicBezTo>
                  <a:pt x="2136708" y="2133728"/>
                  <a:pt x="2222064" y="2027776"/>
                  <a:pt x="2232684" y="2018263"/>
                </a:cubicBezTo>
                <a:cubicBezTo>
                  <a:pt x="2236407" y="2014928"/>
                  <a:pt x="2246883" y="2010212"/>
                  <a:pt x="2255963" y="2007783"/>
                </a:cubicBezTo>
                <a:cubicBezTo>
                  <a:pt x="2271133" y="2003725"/>
                  <a:pt x="2273879" y="2004072"/>
                  <a:pt x="2289812" y="2012054"/>
                </a:cubicBezTo>
                <a:cubicBezTo>
                  <a:pt x="2299348" y="2016831"/>
                  <a:pt x="2310178" y="2024917"/>
                  <a:pt x="2313878" y="2030020"/>
                </a:cubicBezTo>
                <a:cubicBezTo>
                  <a:pt x="2321538" y="2040586"/>
                  <a:pt x="2325669" y="2064298"/>
                  <a:pt x="2322235" y="2077982"/>
                </a:cubicBezTo>
                <a:cubicBezTo>
                  <a:pt x="2319014" y="2090815"/>
                  <a:pt x="2220911" y="2211835"/>
                  <a:pt x="2208544" y="2218230"/>
                </a:cubicBezTo>
                <a:cubicBezTo>
                  <a:pt x="2193929" y="2225789"/>
                  <a:pt x="2166350" y="2224836"/>
                  <a:pt x="2152331" y="2216289"/>
                </a:cubicBezTo>
                <a:close/>
                <a:moveTo>
                  <a:pt x="2579973" y="2168161"/>
                </a:moveTo>
                <a:cubicBezTo>
                  <a:pt x="2567377" y="2162675"/>
                  <a:pt x="2484606" y="2059503"/>
                  <a:pt x="2475701" y="2038189"/>
                </a:cubicBezTo>
                <a:cubicBezTo>
                  <a:pt x="2466046" y="2015082"/>
                  <a:pt x="2476927" y="1984323"/>
                  <a:pt x="2499444" y="1971067"/>
                </a:cubicBezTo>
                <a:cubicBezTo>
                  <a:pt x="2514119" y="1962428"/>
                  <a:pt x="2543054" y="1962498"/>
                  <a:pt x="2556778" y="1971206"/>
                </a:cubicBezTo>
                <a:cubicBezTo>
                  <a:pt x="2567660" y="1978110"/>
                  <a:pt x="2645547" y="2075017"/>
                  <a:pt x="2655166" y="2093618"/>
                </a:cubicBezTo>
                <a:cubicBezTo>
                  <a:pt x="2667850" y="2118149"/>
                  <a:pt x="2656734" y="2153536"/>
                  <a:pt x="2632249" y="2166565"/>
                </a:cubicBezTo>
                <a:cubicBezTo>
                  <a:pt x="2617717" y="2174298"/>
                  <a:pt x="2595613" y="2174973"/>
                  <a:pt x="2579973" y="2168160"/>
                </a:cubicBezTo>
                <a:close/>
                <a:moveTo>
                  <a:pt x="2777169" y="2051627"/>
                </a:moveTo>
                <a:cubicBezTo>
                  <a:pt x="2753697" y="2037314"/>
                  <a:pt x="2743084" y="2011935"/>
                  <a:pt x="2750297" y="1987366"/>
                </a:cubicBezTo>
                <a:cubicBezTo>
                  <a:pt x="2752211" y="1980850"/>
                  <a:pt x="2776061" y="1947901"/>
                  <a:pt x="2803300" y="1914147"/>
                </a:cubicBezTo>
                <a:cubicBezTo>
                  <a:pt x="2864544" y="1838253"/>
                  <a:pt x="2878063" y="1830001"/>
                  <a:pt x="2914234" y="1846428"/>
                </a:cubicBezTo>
                <a:cubicBezTo>
                  <a:pt x="2938818" y="1857593"/>
                  <a:pt x="2951533" y="1884474"/>
                  <a:pt x="2944531" y="1910479"/>
                </a:cubicBezTo>
                <a:cubicBezTo>
                  <a:pt x="2940115" y="1926882"/>
                  <a:pt x="2848853" y="2041118"/>
                  <a:pt x="2831913" y="2051447"/>
                </a:cubicBezTo>
                <a:cubicBezTo>
                  <a:pt x="2817168" y="2060439"/>
                  <a:pt x="2791755" y="2060522"/>
                  <a:pt x="2777169" y="205163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ECBF0453-CB29-E233-CF89-E2BEF14BA253}"/>
              </a:ext>
            </a:extLst>
          </p:cNvPr>
          <p:cNvGrpSpPr/>
          <p:nvPr/>
        </p:nvGrpSpPr>
        <p:grpSpPr>
          <a:xfrm>
            <a:off x="3210966" y="2666572"/>
            <a:ext cx="2340821" cy="553281"/>
            <a:chOff x="3210966" y="2542747"/>
            <a:chExt cx="2340821" cy="553281"/>
          </a:xfrm>
        </p:grpSpPr>
        <p:sp>
          <p:nvSpPr>
            <p:cNvPr id="2" name="TextBox 2">
              <a:extLst>
                <a:ext uri="{FF2B5EF4-FFF2-40B4-BE49-F238E27FC236}">
                  <a16:creationId xmlns:a16="http://schemas.microsoft.com/office/drawing/2014/main" id="{59C124E6-4686-70A0-3A1C-6B3B757F220A}"/>
                </a:ext>
              </a:extLst>
            </p:cNvPr>
            <p:cNvSpPr txBox="1"/>
            <p:nvPr/>
          </p:nvSpPr>
          <p:spPr>
            <a:xfrm>
              <a:off x="3858452" y="2645462"/>
              <a:ext cx="1693335" cy="2991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Suitable</a:t>
              </a: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from 12 months of age</a:t>
              </a:r>
              <a:r>
                <a:rPr kumimoji="0" lang="en-GB" sz="12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29" name="Gruppo 28">
              <a:extLst>
                <a:ext uri="{FF2B5EF4-FFF2-40B4-BE49-F238E27FC236}">
                  <a16:creationId xmlns:a16="http://schemas.microsoft.com/office/drawing/2014/main" id="{32233DA7-7780-9EF2-FDA4-A9D0321FC6F6}"/>
                </a:ext>
              </a:extLst>
            </p:cNvPr>
            <p:cNvGrpSpPr/>
            <p:nvPr/>
          </p:nvGrpSpPr>
          <p:grpSpPr>
            <a:xfrm>
              <a:off x="3210966" y="2542747"/>
              <a:ext cx="553281" cy="553281"/>
              <a:chOff x="3316476" y="2797725"/>
              <a:chExt cx="475873" cy="475873"/>
            </a:xfrm>
          </p:grpSpPr>
          <p:grpSp>
            <p:nvGrpSpPr>
              <p:cNvPr id="26" name="Gruppo 25">
                <a:extLst>
                  <a:ext uri="{FF2B5EF4-FFF2-40B4-BE49-F238E27FC236}">
                    <a16:creationId xmlns:a16="http://schemas.microsoft.com/office/drawing/2014/main" id="{995F9D0A-0B9B-B64D-4E75-D583B8A5DAB6}"/>
                  </a:ext>
                </a:extLst>
              </p:cNvPr>
              <p:cNvGrpSpPr/>
              <p:nvPr/>
            </p:nvGrpSpPr>
            <p:grpSpPr>
              <a:xfrm>
                <a:off x="3316476" y="2797725"/>
                <a:ext cx="475873" cy="475873"/>
                <a:chOff x="2762627" y="1440547"/>
                <a:chExt cx="1097244" cy="1097245"/>
              </a:xfrm>
            </p:grpSpPr>
            <p:sp>
              <p:nvSpPr>
                <p:cNvPr id="17" name="Ovale 8">
                  <a:extLst>
                    <a:ext uri="{FF2B5EF4-FFF2-40B4-BE49-F238E27FC236}">
                      <a16:creationId xmlns:a16="http://schemas.microsoft.com/office/drawing/2014/main" id="{3A5671C8-8F28-BFED-FAAF-3A53A2AF94DD}"/>
                    </a:ext>
                  </a:extLst>
                </p:cNvPr>
                <p:cNvSpPr/>
                <p:nvPr/>
              </p:nvSpPr>
              <p:spPr>
                <a:xfrm>
                  <a:off x="2762627" y="1440547"/>
                  <a:ext cx="1097244" cy="1097245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95BBD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pic>
              <p:nvPicPr>
                <p:cNvPr id="19" name="Graphic 2" descr="Shield outline">
                  <a:extLst>
                    <a:ext uri="{FF2B5EF4-FFF2-40B4-BE49-F238E27FC236}">
                      <a16:creationId xmlns:a16="http://schemas.microsoft.com/office/drawing/2014/main" id="{4B68E094-FF87-3380-F2CD-D63A3D8553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95143" y="1573063"/>
                  <a:ext cx="832210" cy="832210"/>
                </a:xfrm>
                <a:prstGeom prst="rect">
                  <a:avLst/>
                </a:prstGeom>
              </p:spPr>
            </p:pic>
          </p:grpSp>
          <p:sp>
            <p:nvSpPr>
              <p:cNvPr id="27" name="Forma a L 26">
                <a:extLst>
                  <a:ext uri="{FF2B5EF4-FFF2-40B4-BE49-F238E27FC236}">
                    <a16:creationId xmlns:a16="http://schemas.microsoft.com/office/drawing/2014/main" id="{352F45FF-12D8-09B5-2FEA-34BA911D53B1}"/>
                  </a:ext>
                </a:extLst>
              </p:cNvPr>
              <p:cNvSpPr/>
              <p:nvPr/>
            </p:nvSpPr>
            <p:spPr>
              <a:xfrm rot="2739014" flipH="1">
                <a:off x="3511264" y="2965374"/>
                <a:ext cx="81535" cy="112003"/>
              </a:xfrm>
              <a:prstGeom prst="corner">
                <a:avLst>
                  <a:gd name="adj1" fmla="val 37427"/>
                  <a:gd name="adj2" fmla="val 50000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grpSp>
        <p:nvGrpSpPr>
          <p:cNvPr id="41" name="Gruppo 40">
            <a:extLst>
              <a:ext uri="{FF2B5EF4-FFF2-40B4-BE49-F238E27FC236}">
                <a16:creationId xmlns:a16="http://schemas.microsoft.com/office/drawing/2014/main" id="{EF7D747A-DBA4-0321-4ECC-972654E653C1}"/>
              </a:ext>
            </a:extLst>
          </p:cNvPr>
          <p:cNvGrpSpPr/>
          <p:nvPr/>
        </p:nvGrpSpPr>
        <p:grpSpPr>
          <a:xfrm>
            <a:off x="3217206" y="4488380"/>
            <a:ext cx="2154893" cy="553939"/>
            <a:chOff x="3217206" y="4631255"/>
            <a:chExt cx="2154893" cy="553939"/>
          </a:xfrm>
        </p:grpSpPr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B19786A-3ECC-87FE-AB99-4A3FF8D06CCB}"/>
                </a:ext>
              </a:extLst>
            </p:cNvPr>
            <p:cNvSpPr txBox="1"/>
            <p:nvPr/>
          </p:nvSpPr>
          <p:spPr>
            <a:xfrm>
              <a:off x="3858453" y="4690083"/>
              <a:ext cx="1513646" cy="4362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Similar rates of AEs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compared with </a:t>
              </a:r>
              <a:b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</a:b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placebo</a:t>
              </a:r>
              <a:r>
                <a:rPr kumimoji="0" lang="en-GB" sz="12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6-8</a:t>
              </a:r>
              <a:endPara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grpSp>
          <p:nvGrpSpPr>
            <p:cNvPr id="34" name="Gruppo 33">
              <a:extLst>
                <a:ext uri="{FF2B5EF4-FFF2-40B4-BE49-F238E27FC236}">
                  <a16:creationId xmlns:a16="http://schemas.microsoft.com/office/drawing/2014/main" id="{4BCD9E65-C143-AE5B-DAB8-D81853A1EA25}"/>
                </a:ext>
              </a:extLst>
            </p:cNvPr>
            <p:cNvGrpSpPr/>
            <p:nvPr/>
          </p:nvGrpSpPr>
          <p:grpSpPr>
            <a:xfrm>
              <a:off x="3217206" y="4631255"/>
              <a:ext cx="553939" cy="553939"/>
              <a:chOff x="760317" y="1662154"/>
              <a:chExt cx="927662" cy="927663"/>
            </a:xfrm>
          </p:grpSpPr>
          <p:sp>
            <p:nvSpPr>
              <p:cNvPr id="32" name="Ovale 8">
                <a:extLst>
                  <a:ext uri="{FF2B5EF4-FFF2-40B4-BE49-F238E27FC236}">
                    <a16:creationId xmlns:a16="http://schemas.microsoft.com/office/drawing/2014/main" id="{4CE682EA-255B-1EB1-B4D4-C05D3CC6F3A9}"/>
                  </a:ext>
                </a:extLst>
              </p:cNvPr>
              <p:cNvSpPr/>
              <p:nvPr/>
            </p:nvSpPr>
            <p:spPr>
              <a:xfrm>
                <a:off x="760317" y="1662154"/>
                <a:ext cx="927662" cy="927663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33" name="Graphic 3" descr="Medicine with solid fill">
                <a:extLst>
                  <a:ext uri="{FF2B5EF4-FFF2-40B4-BE49-F238E27FC236}">
                    <a16:creationId xmlns:a16="http://schemas.microsoft.com/office/drawing/2014/main" id="{CDC420A9-7B15-59A6-A0DC-EFD3AA495C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902412" y="1782194"/>
                <a:ext cx="715559" cy="715559"/>
              </a:xfrm>
              <a:prstGeom prst="rect">
                <a:avLst/>
              </a:prstGeom>
            </p:spPr>
          </p:pic>
        </p:grpSp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FBAC86F1-3740-912A-A1AB-3232E7798D5F}"/>
              </a:ext>
            </a:extLst>
          </p:cNvPr>
          <p:cNvGrpSpPr/>
          <p:nvPr/>
        </p:nvGrpSpPr>
        <p:grpSpPr>
          <a:xfrm>
            <a:off x="3217206" y="3493852"/>
            <a:ext cx="2154893" cy="720529"/>
            <a:chOff x="3217206" y="3422846"/>
            <a:chExt cx="2154893" cy="720529"/>
          </a:xfrm>
        </p:grpSpPr>
        <p:sp>
          <p:nvSpPr>
            <p:cNvPr id="3" name="TextBox 3">
              <a:extLst>
                <a:ext uri="{FF2B5EF4-FFF2-40B4-BE49-F238E27FC236}">
                  <a16:creationId xmlns:a16="http://schemas.microsoft.com/office/drawing/2014/main" id="{1858F04E-EC73-5CAA-0E3D-D6012C736977}"/>
                </a:ext>
              </a:extLst>
            </p:cNvPr>
            <p:cNvSpPr txBox="1"/>
            <p:nvPr/>
          </p:nvSpPr>
          <p:spPr>
            <a:xfrm>
              <a:off x="3858455" y="3422846"/>
              <a:ext cx="1513644" cy="7205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No evidence seen </a:t>
              </a:r>
              <a:b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</a:b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of interaction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with influenza 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vaccines in children </a:t>
              </a:r>
              <a:b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and elderly</a:t>
              </a:r>
              <a:r>
                <a:rPr lang="en-GB" sz="1200" baseline="30000" dirty="0">
                  <a:solidFill>
                    <a:srgbClr val="000000"/>
                  </a:solidFill>
                  <a:latin typeface="+mj-lt"/>
                </a:rPr>
                <a:t>4</a:t>
              </a:r>
              <a:r>
                <a:rPr kumimoji="0" lang="en-GB" sz="12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-5</a:t>
              </a:r>
            </a:p>
          </p:txBody>
        </p:sp>
        <p:grpSp>
          <p:nvGrpSpPr>
            <p:cNvPr id="39" name="Gruppo 38">
              <a:extLst>
                <a:ext uri="{FF2B5EF4-FFF2-40B4-BE49-F238E27FC236}">
                  <a16:creationId xmlns:a16="http://schemas.microsoft.com/office/drawing/2014/main" id="{00BD460D-3421-2BEA-3F2E-95521B9D723F}"/>
                </a:ext>
              </a:extLst>
            </p:cNvPr>
            <p:cNvGrpSpPr/>
            <p:nvPr/>
          </p:nvGrpSpPr>
          <p:grpSpPr>
            <a:xfrm>
              <a:off x="3217206" y="3506141"/>
              <a:ext cx="553939" cy="553939"/>
              <a:chOff x="3321843" y="3687663"/>
              <a:chExt cx="476439" cy="476439"/>
            </a:xfrm>
          </p:grpSpPr>
          <p:sp>
            <p:nvSpPr>
              <p:cNvPr id="36" name="Ovale 8">
                <a:extLst>
                  <a:ext uri="{FF2B5EF4-FFF2-40B4-BE49-F238E27FC236}">
                    <a16:creationId xmlns:a16="http://schemas.microsoft.com/office/drawing/2014/main" id="{06C115FA-CFBA-2A6F-DAA1-39C92AFDA5CD}"/>
                  </a:ext>
                </a:extLst>
              </p:cNvPr>
              <p:cNvSpPr/>
              <p:nvPr/>
            </p:nvSpPr>
            <p:spPr>
              <a:xfrm>
                <a:off x="3321843" y="3687663"/>
                <a:ext cx="476439" cy="47643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38" name="Graphic 100" descr="Needle with solid fill">
                <a:extLst>
                  <a:ext uri="{FF2B5EF4-FFF2-40B4-BE49-F238E27FC236}">
                    <a16:creationId xmlns:a16="http://schemas.microsoft.com/office/drawing/2014/main" id="{425EEB36-29CB-4ED6-6C53-8AF310BDB6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3391755" y="3747888"/>
                <a:ext cx="336615" cy="355988"/>
              </a:xfrm>
              <a:prstGeom prst="rect">
                <a:avLst/>
              </a:prstGeom>
            </p:spPr>
          </p:pic>
        </p:grp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FB15B763-DA91-FD3A-3E5E-0E67710CAEFC}"/>
              </a:ext>
            </a:extLst>
          </p:cNvPr>
          <p:cNvSpPr/>
          <p:nvPr/>
        </p:nvSpPr>
        <p:spPr>
          <a:xfrm>
            <a:off x="368536" y="3520768"/>
            <a:ext cx="2597219" cy="1629619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216000" rIns="180000" bIns="1080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~140 million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patients treated</a:t>
            </a:r>
            <a:r>
              <a:rPr kumimoji="0" lang="en-US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0FDE18-CD9F-24C1-0D31-742A527306A6}"/>
              </a:ext>
            </a:extLst>
          </p:cNvPr>
          <p:cNvSpPr/>
          <p:nvPr/>
        </p:nvSpPr>
        <p:spPr>
          <a:xfrm>
            <a:off x="580038" y="4415358"/>
            <a:ext cx="2235070" cy="469453"/>
          </a:xfrm>
          <a:prstGeom prst="rect">
            <a:avLst/>
          </a:prstGeom>
          <a:solidFill>
            <a:srgbClr val="95BB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solidFill>
                  <a:schemeClr val="bg1"/>
                </a:solidFill>
              </a:rPr>
              <a:t>~50% adults </a:t>
            </a:r>
            <a:br>
              <a:rPr lang="en-GB" sz="1600" dirty="0">
                <a:solidFill>
                  <a:schemeClr val="bg1"/>
                </a:solidFill>
              </a:rPr>
            </a:br>
            <a:r>
              <a:rPr lang="en-GB" sz="1600" dirty="0">
                <a:solidFill>
                  <a:schemeClr val="bg1"/>
                </a:solidFill>
              </a:rPr>
              <a:t>and ~50% children</a:t>
            </a:r>
          </a:p>
        </p:txBody>
      </p:sp>
    </p:spTree>
    <p:extLst>
      <p:ext uri="{BB962C8B-B14F-4D97-AF65-F5344CB8AC3E}">
        <p14:creationId xmlns:p14="http://schemas.microsoft.com/office/powerpoint/2010/main" val="10089591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8300B0-4276-4E8D-9B3E-67B1D97270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3633470"/>
            <a:ext cx="5594353" cy="664797"/>
          </a:xfrm>
        </p:spPr>
        <p:txBody>
          <a:bodyPr/>
          <a:lstStyle/>
          <a:p>
            <a:r>
              <a:rPr lang="en-GB" dirty="0"/>
              <a:t>Ongoing studies </a:t>
            </a:r>
            <a:br>
              <a:rPr lang="en-GB" dirty="0"/>
            </a:br>
            <a:r>
              <a:rPr lang="en-GB" dirty="0"/>
              <a:t>with OM-85</a:t>
            </a:r>
          </a:p>
          <a:p>
            <a:r>
              <a:rPr lang="en-GB" sz="4400" dirty="0"/>
              <a:t>in prevention of recurrent RTIs</a:t>
            </a:r>
            <a:endParaRPr lang="en-GB" dirty="0"/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4D2E041D-8BBE-BB0F-27FD-976192B74AB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/>
          <a:srcRect l="24931" r="24931"/>
          <a:stretch/>
        </p:blipFill>
        <p:spPr>
          <a:xfrm>
            <a:off x="0" y="0"/>
            <a:ext cx="5162552" cy="6864350"/>
          </a:xfrm>
        </p:spPr>
      </p:pic>
    </p:spTree>
    <p:extLst>
      <p:ext uri="{BB962C8B-B14F-4D97-AF65-F5344CB8AC3E}">
        <p14:creationId xmlns:p14="http://schemas.microsoft.com/office/powerpoint/2010/main" val="24650997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BCBDE-E64E-4DAA-6D6B-07E54A39C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23">
            <a:extLst>
              <a:ext uri="{FF2B5EF4-FFF2-40B4-BE49-F238E27FC236}">
                <a16:creationId xmlns:a16="http://schemas.microsoft.com/office/drawing/2014/main" id="{B6E7D985-5853-72C0-C7AD-C0D2C685F3BF}"/>
              </a:ext>
            </a:extLst>
          </p:cNvPr>
          <p:cNvSpPr/>
          <p:nvPr/>
        </p:nvSpPr>
        <p:spPr>
          <a:xfrm>
            <a:off x="1787693" y="1708242"/>
            <a:ext cx="4939678" cy="1728000"/>
          </a:xfrm>
          <a:prstGeom prst="roundRect">
            <a:avLst>
              <a:gd name="adj" fmla="val 9158"/>
            </a:avLst>
          </a:prstGeom>
          <a:ln w="25400">
            <a:solidFill>
              <a:schemeClr val="accent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285792" marR="0" lvl="0" indent="-285792" algn="l" defTabSz="914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253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own-light"/>
              <a:ea typeface="+mn-ea"/>
              <a:cs typeface="+mn-cs"/>
            </a:endParaRPr>
          </a:p>
        </p:txBody>
      </p:sp>
      <p:sp>
        <p:nvSpPr>
          <p:cNvPr id="44" name="Rectangle: Rounded Corners 23">
            <a:extLst>
              <a:ext uri="{FF2B5EF4-FFF2-40B4-BE49-F238E27FC236}">
                <a16:creationId xmlns:a16="http://schemas.microsoft.com/office/drawing/2014/main" id="{A6F22ED7-0371-0A75-F8A9-022254355E4D}"/>
              </a:ext>
            </a:extLst>
          </p:cNvPr>
          <p:cNvSpPr/>
          <p:nvPr/>
        </p:nvSpPr>
        <p:spPr>
          <a:xfrm>
            <a:off x="6908990" y="1701000"/>
            <a:ext cx="4764762" cy="1728000"/>
          </a:xfrm>
          <a:prstGeom prst="roundRect">
            <a:avLst>
              <a:gd name="adj" fmla="val 9158"/>
            </a:avLst>
          </a:prstGeom>
          <a:ln w="25400">
            <a:solidFill>
              <a:schemeClr val="accent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285792" marR="0" lvl="0" indent="-285792" algn="l" defTabSz="914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253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own-light"/>
              <a:ea typeface="+mn-ea"/>
              <a:cs typeface="+mn-cs"/>
            </a:endParaRPr>
          </a:p>
        </p:txBody>
      </p:sp>
      <p:sp>
        <p:nvSpPr>
          <p:cNvPr id="39" name="Segnaposto testo 38">
            <a:extLst>
              <a:ext uri="{FF2B5EF4-FFF2-40B4-BE49-F238E27FC236}">
                <a16:creationId xmlns:a16="http://schemas.microsoft.com/office/drawing/2014/main" id="{6210FC1E-A47E-B2DD-1C49-083C927FF12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1521" y="6505002"/>
            <a:ext cx="10183580" cy="347443"/>
          </a:xfrm>
        </p:spPr>
        <p:txBody>
          <a:bodyPr/>
          <a:lstStyle/>
          <a:p>
            <a:r>
              <a:rPr lang="en-US" dirty="0"/>
              <a:t>GINA, Global Initiative for Asthma ; RTI, respiratory tract infection; ClinicalTrials.gov. NCT05677763. Available at: </a:t>
            </a:r>
            <a:r>
              <a:rPr lang="en-US" dirty="0">
                <a:hlinkClick r:id="rId2"/>
              </a:rPr>
              <a:t>https://clinicaltrials.gov/study/NCT05677763</a:t>
            </a:r>
            <a:r>
              <a:rPr lang="en-US" dirty="0"/>
              <a:t>; ChinaDrugTrials.org. CTR20230710. Available at: http://www.chinadrugtrials.org.cn/clinicaltrials.prosearch.dhtml. Accessed December 2024</a:t>
            </a:r>
          </a:p>
          <a:p>
            <a:r>
              <a:rPr lang="en-US" dirty="0"/>
              <a:t>. </a:t>
            </a:r>
          </a:p>
        </p:txBody>
      </p:sp>
      <p:sp>
        <p:nvSpPr>
          <p:cNvPr id="27" name="TextBox 5">
            <a:extLst>
              <a:ext uri="{FF2B5EF4-FFF2-40B4-BE49-F238E27FC236}">
                <a16:creationId xmlns:a16="http://schemas.microsoft.com/office/drawing/2014/main" id="{AE5EAD72-7A37-7E2E-C88E-3EE9BEB01297}"/>
              </a:ext>
            </a:extLst>
          </p:cNvPr>
          <p:cNvSpPr txBox="1"/>
          <p:nvPr/>
        </p:nvSpPr>
        <p:spPr>
          <a:xfrm>
            <a:off x="7259081" y="1851736"/>
            <a:ext cx="4284345" cy="2462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en-US" sz="1600" b="1" dirty="0">
                <a:solidFill>
                  <a:schemeClr val="accent2"/>
                </a:solidFill>
                <a:latin typeface="+mj-lt"/>
              </a:rPr>
              <a:t>Phase IV, Randomized, Placebo-Controlled study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A958D1B-FCFF-2C32-D5C3-25CC1143DC74}"/>
              </a:ext>
            </a:extLst>
          </p:cNvPr>
          <p:cNvSpPr txBox="1"/>
          <p:nvPr/>
        </p:nvSpPr>
        <p:spPr>
          <a:xfrm>
            <a:off x="1969312" y="3112246"/>
            <a:ext cx="2014987" cy="29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uk-UA"/>
            </a:defPPr>
            <a:lvl1pPr>
              <a:defRPr sz="2800" b="1" cap="all">
                <a:solidFill>
                  <a:schemeClr val="accent1"/>
                </a:solidFill>
                <a:latin typeface="+mj-lt"/>
              </a:defRPr>
            </a:lvl1pPr>
          </a:lstStyle>
          <a:p>
            <a:pPr marL="0" marR="0" lvl="0" indent="0" defTabSz="914538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6 months to 5 years (inclusive)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lang="en-US" sz="1200" cap="none" dirty="0">
                <a:solidFill>
                  <a:schemeClr val="accent1">
                    <a:lumMod val="75000"/>
                  </a:schemeClr>
                </a:solidFill>
              </a:rPr>
              <a:t>N=525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8F32E40-BC16-D051-2697-BE1BCD148CC2}"/>
              </a:ext>
            </a:extLst>
          </p:cNvPr>
          <p:cNvSpPr txBox="1"/>
          <p:nvPr/>
        </p:nvSpPr>
        <p:spPr>
          <a:xfrm>
            <a:off x="3352831" y="2270970"/>
            <a:ext cx="3484078" cy="1191686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defTabSz="914538">
              <a:lnSpc>
                <a:spcPct val="80000"/>
              </a:lnSpc>
              <a:buClr>
                <a:srgbClr val="BC2538"/>
              </a:buClr>
              <a:defRPr/>
            </a:pPr>
            <a:endParaRPr lang="en-GB" sz="1600" b="1" dirty="0">
              <a:solidFill>
                <a:schemeClr val="accent2"/>
              </a:solidFill>
              <a:latin typeface="+mj-lt"/>
            </a:endParaRPr>
          </a:p>
          <a:p>
            <a:pPr defTabSz="914538">
              <a:lnSpc>
                <a:spcPct val="80000"/>
              </a:lnSpc>
              <a:buClr>
                <a:srgbClr val="BC2538"/>
              </a:buClr>
              <a:defRPr/>
            </a:pPr>
            <a:r>
              <a:rPr lang="en-GB" sz="1400" dirty="0">
                <a:solidFill>
                  <a:schemeClr val="accent6"/>
                </a:solidFill>
                <a:cs typeface="Calibri" panose="020F0502020204030204" pitchFamily="34" charset="0"/>
              </a:rPr>
              <a:t>Children with recurrent RTIs and </a:t>
            </a:r>
            <a:r>
              <a:rPr lang="en-US" sz="1400" b="1" dirty="0">
                <a:solidFill>
                  <a:schemeClr val="accent6"/>
                </a:solidFill>
                <a:cs typeface="Calibri" panose="020F0502020204030204" pitchFamily="34" charset="0"/>
              </a:rPr>
              <a:t>wheezing lower respiratory infections</a:t>
            </a:r>
            <a:endParaRPr lang="en-GB" sz="1400" b="1" dirty="0">
              <a:solidFill>
                <a:schemeClr val="accent6"/>
              </a:solidFill>
              <a:cs typeface="Calibri" panose="020F0502020204030204" pitchFamily="34" charset="0"/>
            </a:endParaRPr>
          </a:p>
        </p:txBody>
      </p: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7A4F3684-C4F4-257A-C98C-B53EAFE3FCE9}"/>
              </a:ext>
            </a:extLst>
          </p:cNvPr>
          <p:cNvGrpSpPr/>
          <p:nvPr/>
        </p:nvGrpSpPr>
        <p:grpSpPr>
          <a:xfrm>
            <a:off x="1944659" y="2064536"/>
            <a:ext cx="992006" cy="992005"/>
            <a:chOff x="565279" y="4521511"/>
            <a:chExt cx="1050615" cy="1050614"/>
          </a:xfrm>
        </p:grpSpPr>
        <p:sp>
          <p:nvSpPr>
            <p:cNvPr id="42" name="Ovale 8">
              <a:extLst>
                <a:ext uri="{FF2B5EF4-FFF2-40B4-BE49-F238E27FC236}">
                  <a16:creationId xmlns:a16="http://schemas.microsoft.com/office/drawing/2014/main" id="{2E4DBCAD-0640-B39C-A2F2-373E50BF50F9}"/>
                </a:ext>
              </a:extLst>
            </p:cNvPr>
            <p:cNvSpPr/>
            <p:nvPr/>
          </p:nvSpPr>
          <p:spPr>
            <a:xfrm>
              <a:off x="565279" y="4521511"/>
              <a:ext cx="1050615" cy="105061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95BB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/>
            </a:p>
          </p:txBody>
        </p:sp>
        <p:sp>
          <p:nvSpPr>
            <p:cNvPr id="40" name="Graphic 41">
              <a:extLst>
                <a:ext uri="{FF2B5EF4-FFF2-40B4-BE49-F238E27FC236}">
                  <a16:creationId xmlns:a16="http://schemas.microsoft.com/office/drawing/2014/main" id="{FA3221D7-F250-42AC-3818-4E962B1D6EAA}"/>
                </a:ext>
              </a:extLst>
            </p:cNvPr>
            <p:cNvSpPr/>
            <p:nvPr/>
          </p:nvSpPr>
          <p:spPr>
            <a:xfrm>
              <a:off x="1066801" y="4676775"/>
              <a:ext cx="322338" cy="744808"/>
            </a:xfrm>
            <a:custGeom>
              <a:avLst/>
              <a:gdLst>
                <a:gd name="connsiteX0" fmla="*/ 415923 w 1642461"/>
                <a:gd name="connsiteY0" fmla="*/ 3789165 h 3795141"/>
                <a:gd name="connsiteX1" fmla="*/ 334781 w 1642461"/>
                <a:gd name="connsiteY1" fmla="*/ 3710872 h 3795141"/>
                <a:gd name="connsiteX2" fmla="*/ 325455 w 1642461"/>
                <a:gd name="connsiteY2" fmla="*/ 2997224 h 3795141"/>
                <a:gd name="connsiteX3" fmla="*/ 323593 w 1642461"/>
                <a:gd name="connsiteY3" fmla="*/ 2300984 h 3795141"/>
                <a:gd name="connsiteX4" fmla="*/ 311522 w 1642461"/>
                <a:gd name="connsiteY4" fmla="*/ 2321865 h 3795141"/>
                <a:gd name="connsiteX5" fmla="*/ 195083 w 1642461"/>
                <a:gd name="connsiteY5" fmla="*/ 2805479 h 3795141"/>
                <a:gd name="connsiteX6" fmla="*/ 186844 w 1642461"/>
                <a:gd name="connsiteY6" fmla="*/ 2873647 h 3795141"/>
                <a:gd name="connsiteX7" fmla="*/ 137920 w 1642461"/>
                <a:gd name="connsiteY7" fmla="*/ 2929344 h 3795141"/>
                <a:gd name="connsiteX8" fmla="*/ 51460 w 1642461"/>
                <a:gd name="connsiteY8" fmla="*/ 2929414 h 3795141"/>
                <a:gd name="connsiteX9" fmla="*/ 6275 w 1642461"/>
                <a:gd name="connsiteY9" fmla="*/ 2882690 h 3795141"/>
                <a:gd name="connsiteX10" fmla="*/ 16885 w 1642461"/>
                <a:gd name="connsiteY10" fmla="*/ 2641663 h 3795141"/>
                <a:gd name="connsiteX11" fmla="*/ 204493 w 1642461"/>
                <a:gd name="connsiteY11" fmla="*/ 2137567 h 3795141"/>
                <a:gd name="connsiteX12" fmla="*/ 367080 w 1642461"/>
                <a:gd name="connsiteY12" fmla="*/ 2031488 h 3795141"/>
                <a:gd name="connsiteX13" fmla="*/ 832700 w 1642461"/>
                <a:gd name="connsiteY13" fmla="*/ 2031208 h 3795141"/>
                <a:gd name="connsiteX14" fmla="*/ 1236824 w 1642461"/>
                <a:gd name="connsiteY14" fmla="*/ 2308523 h 3795141"/>
                <a:gd name="connsiteX15" fmla="*/ 1252492 w 1642461"/>
                <a:gd name="connsiteY15" fmla="*/ 2319603 h 3795141"/>
                <a:gd name="connsiteX16" fmla="*/ 1317509 w 1642461"/>
                <a:gd name="connsiteY16" fmla="*/ 2217394 h 3795141"/>
                <a:gd name="connsiteX17" fmla="*/ 1373720 w 1642461"/>
                <a:gd name="connsiteY17" fmla="*/ 2031058 h 3795141"/>
                <a:gd name="connsiteX18" fmla="*/ 1377965 w 1642461"/>
                <a:gd name="connsiteY18" fmla="*/ 1908192 h 3795141"/>
                <a:gd name="connsiteX19" fmla="*/ 1308618 w 1642461"/>
                <a:gd name="connsiteY19" fmla="*/ 1519117 h 3795141"/>
                <a:gd name="connsiteX20" fmla="*/ 1245321 w 1642461"/>
                <a:gd name="connsiteY20" fmla="*/ 1206368 h 3795141"/>
                <a:gd name="connsiteX21" fmla="*/ 1258281 w 1642461"/>
                <a:gd name="connsiteY21" fmla="*/ 1038329 h 3795141"/>
                <a:gd name="connsiteX22" fmla="*/ 1308130 w 1642461"/>
                <a:gd name="connsiteY22" fmla="*/ 921825 h 3795141"/>
                <a:gd name="connsiteX23" fmla="*/ 1301816 w 1642461"/>
                <a:gd name="connsiteY23" fmla="*/ 901560 h 3795141"/>
                <a:gd name="connsiteX24" fmla="*/ 1057564 w 1642461"/>
                <a:gd name="connsiteY24" fmla="*/ 577146 h 3795141"/>
                <a:gd name="connsiteX25" fmla="*/ 1259932 w 1642461"/>
                <a:gd name="connsiteY25" fmla="*/ 7095 h 3795141"/>
                <a:gd name="connsiteX26" fmla="*/ 1408853 w 1642461"/>
                <a:gd name="connsiteY26" fmla="*/ 6605 h 3795141"/>
                <a:gd name="connsiteX27" fmla="*/ 1619690 w 1642461"/>
                <a:gd name="connsiteY27" fmla="*/ 215584 h 3795141"/>
                <a:gd name="connsiteX28" fmla="*/ 1452102 w 1642461"/>
                <a:gd name="connsiteY28" fmla="*/ 857494 h 3795141"/>
                <a:gd name="connsiteX29" fmla="*/ 1366802 w 1642461"/>
                <a:gd name="connsiteY29" fmla="*/ 901647 h 3795141"/>
                <a:gd name="connsiteX30" fmla="*/ 1318015 w 1642461"/>
                <a:gd name="connsiteY30" fmla="*/ 961249 h 3795141"/>
                <a:gd name="connsiteX31" fmla="*/ 1275606 w 1642461"/>
                <a:gd name="connsiteY31" fmla="*/ 1206677 h 3795141"/>
                <a:gd name="connsiteX32" fmla="*/ 1345580 w 1642461"/>
                <a:gd name="connsiteY32" fmla="*/ 1528425 h 3795141"/>
                <a:gd name="connsiteX33" fmla="*/ 1413200 w 1642461"/>
                <a:gd name="connsiteY33" fmla="*/ 1856970 h 3795141"/>
                <a:gd name="connsiteX34" fmla="*/ 1354053 w 1642461"/>
                <a:gd name="connsiteY34" fmla="*/ 2206049 h 3795141"/>
                <a:gd name="connsiteX35" fmla="*/ 1279112 w 1642461"/>
                <a:gd name="connsiteY35" fmla="*/ 2327623 h 3795141"/>
                <a:gd name="connsiteX36" fmla="*/ 1262518 w 1642461"/>
                <a:gd name="connsiteY36" fmla="*/ 2365254 h 3795141"/>
                <a:gd name="connsiteX37" fmla="*/ 1196845 w 1642461"/>
                <a:gd name="connsiteY37" fmla="*/ 2464744 h 3795141"/>
                <a:gd name="connsiteX38" fmla="*/ 1125392 w 1642461"/>
                <a:gd name="connsiteY38" fmla="*/ 2460904 h 3795141"/>
                <a:gd name="connsiteX39" fmla="*/ 1006001 w 1642461"/>
                <a:gd name="connsiteY39" fmla="*/ 2380543 h 3795141"/>
                <a:gd name="connsiteX40" fmla="*/ 897151 w 1642461"/>
                <a:gd name="connsiteY40" fmla="*/ 2306575 h 3795141"/>
                <a:gd name="connsiteX41" fmla="*/ 894194 w 1642461"/>
                <a:gd name="connsiteY41" fmla="*/ 3001885 h 3795141"/>
                <a:gd name="connsiteX42" fmla="*/ 893215 w 1642461"/>
                <a:gd name="connsiteY42" fmla="*/ 3697194 h 3795141"/>
                <a:gd name="connsiteX43" fmla="*/ 883404 w 1642461"/>
                <a:gd name="connsiteY43" fmla="*/ 3718118 h 3795141"/>
                <a:gd name="connsiteX44" fmla="*/ 821224 w 1642461"/>
                <a:gd name="connsiteY44" fmla="*/ 3781860 h 3795141"/>
                <a:gd name="connsiteX45" fmla="*/ 764771 w 1642461"/>
                <a:gd name="connsiteY45" fmla="*/ 3793997 h 3795141"/>
                <a:gd name="connsiteX46" fmla="*/ 708317 w 1642461"/>
                <a:gd name="connsiteY46" fmla="*/ 3781860 h 3795141"/>
                <a:gd name="connsiteX47" fmla="*/ 646137 w 1642461"/>
                <a:gd name="connsiteY47" fmla="*/ 3718118 h 3795141"/>
                <a:gd name="connsiteX48" fmla="*/ 636326 w 1642461"/>
                <a:gd name="connsiteY48" fmla="*/ 3697194 h 3795141"/>
                <a:gd name="connsiteX49" fmla="*/ 635286 w 1642461"/>
                <a:gd name="connsiteY49" fmla="*/ 3350004 h 3795141"/>
                <a:gd name="connsiteX50" fmla="*/ 634245 w 1642461"/>
                <a:gd name="connsiteY50" fmla="*/ 3002815 h 3795141"/>
                <a:gd name="connsiteX51" fmla="*/ 610247 w 1642461"/>
                <a:gd name="connsiteY51" fmla="*/ 3002815 h 3795141"/>
                <a:gd name="connsiteX52" fmla="*/ 586250 w 1642461"/>
                <a:gd name="connsiteY52" fmla="*/ 3002815 h 3795141"/>
                <a:gd name="connsiteX53" fmla="*/ 585227 w 1642461"/>
                <a:gd name="connsiteY53" fmla="*/ 3351866 h 3795141"/>
                <a:gd name="connsiteX54" fmla="*/ 584204 w 1642461"/>
                <a:gd name="connsiteY54" fmla="*/ 3700917 h 3795141"/>
                <a:gd name="connsiteX55" fmla="*/ 573534 w 1642461"/>
                <a:gd name="connsiteY55" fmla="*/ 3721974 h 3795141"/>
                <a:gd name="connsiteX56" fmla="*/ 512176 w 1642461"/>
                <a:gd name="connsiteY56" fmla="*/ 3782959 h 3795141"/>
                <a:gd name="connsiteX57" fmla="*/ 415923 w 1642461"/>
                <a:gd name="connsiteY57" fmla="*/ 3789171 h 3795141"/>
                <a:gd name="connsiteX58" fmla="*/ 577913 w 1642461"/>
                <a:gd name="connsiteY58" fmla="*/ 1952799 h 3795141"/>
                <a:gd name="connsiteX59" fmla="*/ 357762 w 1642461"/>
                <a:gd name="connsiteY59" fmla="*/ 1798465 h 3795141"/>
                <a:gd name="connsiteX60" fmla="*/ 564218 w 1642461"/>
                <a:gd name="connsiteY60" fmla="*/ 1392188 h 3795141"/>
                <a:gd name="connsiteX61" fmla="*/ 861317 w 1642461"/>
                <a:gd name="connsiteY61" fmla="*/ 1539690 h 3795141"/>
                <a:gd name="connsiteX62" fmla="*/ 761093 w 1642461"/>
                <a:gd name="connsiteY62" fmla="*/ 1911588 h 3795141"/>
                <a:gd name="connsiteX63" fmla="*/ 577913 w 1642461"/>
                <a:gd name="connsiteY63" fmla="*/ 1952799 h 3795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1642461" h="3795141">
                  <a:moveTo>
                    <a:pt x="415923" y="3789165"/>
                  </a:moveTo>
                  <a:cubicBezTo>
                    <a:pt x="377467" y="3775388"/>
                    <a:pt x="351846" y="3750667"/>
                    <a:pt x="334781" y="3710872"/>
                  </a:cubicBezTo>
                  <a:cubicBezTo>
                    <a:pt x="327421" y="3693709"/>
                    <a:pt x="327290" y="3683662"/>
                    <a:pt x="325455" y="2997224"/>
                  </a:cubicBezTo>
                  <a:lnTo>
                    <a:pt x="323593" y="2300984"/>
                  </a:lnTo>
                  <a:lnTo>
                    <a:pt x="311522" y="2321865"/>
                  </a:lnTo>
                  <a:cubicBezTo>
                    <a:pt x="250703" y="2427070"/>
                    <a:pt x="211231" y="2591012"/>
                    <a:pt x="195083" y="2805479"/>
                  </a:cubicBezTo>
                  <a:cubicBezTo>
                    <a:pt x="192848" y="2835171"/>
                    <a:pt x="189140" y="2865847"/>
                    <a:pt x="186844" y="2873647"/>
                  </a:cubicBezTo>
                  <a:cubicBezTo>
                    <a:pt x="181510" y="2891769"/>
                    <a:pt x="157701" y="2918874"/>
                    <a:pt x="137920" y="2929344"/>
                  </a:cubicBezTo>
                  <a:cubicBezTo>
                    <a:pt x="116283" y="2940798"/>
                    <a:pt x="73031" y="2940829"/>
                    <a:pt x="51460" y="2929414"/>
                  </a:cubicBezTo>
                  <a:cubicBezTo>
                    <a:pt x="34954" y="2920674"/>
                    <a:pt x="16740" y="2901839"/>
                    <a:pt x="6275" y="2882690"/>
                  </a:cubicBezTo>
                  <a:cubicBezTo>
                    <a:pt x="-4954" y="2862140"/>
                    <a:pt x="-931" y="2770728"/>
                    <a:pt x="16885" y="2641663"/>
                  </a:cubicBezTo>
                  <a:cubicBezTo>
                    <a:pt x="48047" y="2415906"/>
                    <a:pt x="110450" y="2248232"/>
                    <a:pt x="204493" y="2137567"/>
                  </a:cubicBezTo>
                  <a:cubicBezTo>
                    <a:pt x="248111" y="2086240"/>
                    <a:pt x="318683" y="2040196"/>
                    <a:pt x="367080" y="2031488"/>
                  </a:cubicBezTo>
                  <a:cubicBezTo>
                    <a:pt x="396831" y="2026134"/>
                    <a:pt x="811564" y="2025884"/>
                    <a:pt x="832700" y="2031208"/>
                  </a:cubicBezTo>
                  <a:cubicBezTo>
                    <a:pt x="851169" y="2035859"/>
                    <a:pt x="1216217" y="2286359"/>
                    <a:pt x="1236824" y="2308523"/>
                  </a:cubicBezTo>
                  <a:cubicBezTo>
                    <a:pt x="1243567" y="2315775"/>
                    <a:pt x="1250618" y="2320761"/>
                    <a:pt x="1252492" y="2319603"/>
                  </a:cubicBezTo>
                  <a:cubicBezTo>
                    <a:pt x="1259376" y="2315348"/>
                    <a:pt x="1302035" y="2248288"/>
                    <a:pt x="1317509" y="2217394"/>
                  </a:cubicBezTo>
                  <a:cubicBezTo>
                    <a:pt x="1346557" y="2159404"/>
                    <a:pt x="1362902" y="2105220"/>
                    <a:pt x="1373720" y="2031058"/>
                  </a:cubicBezTo>
                  <a:cubicBezTo>
                    <a:pt x="1378682" y="1997036"/>
                    <a:pt x="1379555" y="1971799"/>
                    <a:pt x="1377965" y="1908192"/>
                  </a:cubicBezTo>
                  <a:cubicBezTo>
                    <a:pt x="1375042" y="1791265"/>
                    <a:pt x="1360415" y="1709196"/>
                    <a:pt x="1308618" y="1519117"/>
                  </a:cubicBezTo>
                  <a:cubicBezTo>
                    <a:pt x="1263830" y="1354759"/>
                    <a:pt x="1250727" y="1290016"/>
                    <a:pt x="1245321" y="1206368"/>
                  </a:cubicBezTo>
                  <a:cubicBezTo>
                    <a:pt x="1241527" y="1147661"/>
                    <a:pt x="1246441" y="1083964"/>
                    <a:pt x="1258281" y="1038329"/>
                  </a:cubicBezTo>
                  <a:cubicBezTo>
                    <a:pt x="1267617" y="1002351"/>
                    <a:pt x="1292949" y="943146"/>
                    <a:pt x="1308130" y="921825"/>
                  </a:cubicBezTo>
                  <a:cubicBezTo>
                    <a:pt x="1318707" y="906970"/>
                    <a:pt x="1317852" y="904222"/>
                    <a:pt x="1301816" y="901560"/>
                  </a:cubicBezTo>
                  <a:cubicBezTo>
                    <a:pt x="1209948" y="886311"/>
                    <a:pt x="1104868" y="746744"/>
                    <a:pt x="1057564" y="577146"/>
                  </a:cubicBezTo>
                  <a:cubicBezTo>
                    <a:pt x="978547" y="293851"/>
                    <a:pt x="1060944" y="61749"/>
                    <a:pt x="1259932" y="7095"/>
                  </a:cubicBezTo>
                  <a:cubicBezTo>
                    <a:pt x="1293573" y="-2145"/>
                    <a:pt x="1375189" y="-2414"/>
                    <a:pt x="1408853" y="6605"/>
                  </a:cubicBezTo>
                  <a:cubicBezTo>
                    <a:pt x="1507088" y="32921"/>
                    <a:pt x="1583191" y="108353"/>
                    <a:pt x="1619690" y="215584"/>
                  </a:cubicBezTo>
                  <a:cubicBezTo>
                    <a:pt x="1685486" y="408885"/>
                    <a:pt x="1602326" y="727408"/>
                    <a:pt x="1452102" y="857494"/>
                  </a:cubicBezTo>
                  <a:cubicBezTo>
                    <a:pt x="1430535" y="876169"/>
                    <a:pt x="1387906" y="898235"/>
                    <a:pt x="1366802" y="901647"/>
                  </a:cubicBezTo>
                  <a:cubicBezTo>
                    <a:pt x="1350708" y="904249"/>
                    <a:pt x="1341027" y="916077"/>
                    <a:pt x="1318015" y="961249"/>
                  </a:cubicBezTo>
                  <a:cubicBezTo>
                    <a:pt x="1282144" y="1031664"/>
                    <a:pt x="1269194" y="1106610"/>
                    <a:pt x="1275606" y="1206677"/>
                  </a:cubicBezTo>
                  <a:cubicBezTo>
                    <a:pt x="1280588" y="1284417"/>
                    <a:pt x="1295633" y="1353598"/>
                    <a:pt x="1345580" y="1528425"/>
                  </a:cubicBezTo>
                  <a:cubicBezTo>
                    <a:pt x="1393736" y="1696986"/>
                    <a:pt x="1405477" y="1754030"/>
                    <a:pt x="1413200" y="1856970"/>
                  </a:cubicBezTo>
                  <a:cubicBezTo>
                    <a:pt x="1422523" y="1981224"/>
                    <a:pt x="1401944" y="2102672"/>
                    <a:pt x="1354053" y="2206049"/>
                  </a:cubicBezTo>
                  <a:cubicBezTo>
                    <a:pt x="1336076" y="2244852"/>
                    <a:pt x="1303926" y="2297009"/>
                    <a:pt x="1279112" y="2327623"/>
                  </a:cubicBezTo>
                  <a:cubicBezTo>
                    <a:pt x="1262199" y="2348490"/>
                    <a:pt x="1260720" y="2351844"/>
                    <a:pt x="1262518" y="2365254"/>
                  </a:cubicBezTo>
                  <a:cubicBezTo>
                    <a:pt x="1267862" y="2405092"/>
                    <a:pt x="1237371" y="2451283"/>
                    <a:pt x="1196845" y="2464744"/>
                  </a:cubicBezTo>
                  <a:cubicBezTo>
                    <a:pt x="1173764" y="2472411"/>
                    <a:pt x="1144882" y="2470858"/>
                    <a:pt x="1125392" y="2460904"/>
                  </a:cubicBezTo>
                  <a:cubicBezTo>
                    <a:pt x="1118506" y="2457387"/>
                    <a:pt x="1064781" y="2421225"/>
                    <a:pt x="1006001" y="2380543"/>
                  </a:cubicBezTo>
                  <a:cubicBezTo>
                    <a:pt x="947222" y="2339861"/>
                    <a:pt x="898239" y="2306575"/>
                    <a:pt x="897151" y="2306575"/>
                  </a:cubicBezTo>
                  <a:cubicBezTo>
                    <a:pt x="896063" y="2306575"/>
                    <a:pt x="894732" y="2619464"/>
                    <a:pt x="894194" y="3001885"/>
                  </a:cubicBezTo>
                  <a:lnTo>
                    <a:pt x="893215" y="3697194"/>
                  </a:lnTo>
                  <a:lnTo>
                    <a:pt x="883404" y="3718118"/>
                  </a:lnTo>
                  <a:cubicBezTo>
                    <a:pt x="869604" y="3747551"/>
                    <a:pt x="849914" y="3767736"/>
                    <a:pt x="821224" y="3781860"/>
                  </a:cubicBezTo>
                  <a:cubicBezTo>
                    <a:pt x="799229" y="3792689"/>
                    <a:pt x="793146" y="3793997"/>
                    <a:pt x="764771" y="3793997"/>
                  </a:cubicBezTo>
                  <a:cubicBezTo>
                    <a:pt x="736395" y="3793997"/>
                    <a:pt x="730312" y="3792690"/>
                    <a:pt x="708317" y="3781860"/>
                  </a:cubicBezTo>
                  <a:cubicBezTo>
                    <a:pt x="679627" y="3767736"/>
                    <a:pt x="659938" y="3747551"/>
                    <a:pt x="646137" y="3718118"/>
                  </a:cubicBezTo>
                  <a:lnTo>
                    <a:pt x="636326" y="3697194"/>
                  </a:lnTo>
                  <a:lnTo>
                    <a:pt x="635286" y="3350004"/>
                  </a:lnTo>
                  <a:lnTo>
                    <a:pt x="634245" y="3002815"/>
                  </a:lnTo>
                  <a:lnTo>
                    <a:pt x="610247" y="3002815"/>
                  </a:lnTo>
                  <a:lnTo>
                    <a:pt x="586250" y="3002815"/>
                  </a:lnTo>
                  <a:lnTo>
                    <a:pt x="585227" y="3351866"/>
                  </a:lnTo>
                  <a:lnTo>
                    <a:pt x="584204" y="3700917"/>
                  </a:lnTo>
                  <a:lnTo>
                    <a:pt x="573534" y="3721974"/>
                  </a:lnTo>
                  <a:cubicBezTo>
                    <a:pt x="560337" y="3748017"/>
                    <a:pt x="538286" y="3769933"/>
                    <a:pt x="512176" y="3782959"/>
                  </a:cubicBezTo>
                  <a:cubicBezTo>
                    <a:pt x="485227" y="3796402"/>
                    <a:pt x="443606" y="3799089"/>
                    <a:pt x="415923" y="3789171"/>
                  </a:cubicBezTo>
                  <a:close/>
                  <a:moveTo>
                    <a:pt x="577913" y="1952799"/>
                  </a:moveTo>
                  <a:cubicBezTo>
                    <a:pt x="484372" y="1941532"/>
                    <a:pt x="398859" y="1881585"/>
                    <a:pt x="357762" y="1798465"/>
                  </a:cubicBezTo>
                  <a:cubicBezTo>
                    <a:pt x="272969" y="1626972"/>
                    <a:pt x="375599" y="1425010"/>
                    <a:pt x="564218" y="1392188"/>
                  </a:cubicBezTo>
                  <a:cubicBezTo>
                    <a:pt x="683201" y="1371483"/>
                    <a:pt x="804953" y="1431930"/>
                    <a:pt x="861317" y="1539690"/>
                  </a:cubicBezTo>
                  <a:cubicBezTo>
                    <a:pt x="929980" y="1670965"/>
                    <a:pt x="887080" y="1830154"/>
                    <a:pt x="761093" y="1911588"/>
                  </a:cubicBezTo>
                  <a:cubicBezTo>
                    <a:pt x="710624" y="1944209"/>
                    <a:pt x="639479" y="1960215"/>
                    <a:pt x="577913" y="195279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30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41" name="Graphic 26" descr="Baby with solid fill">
              <a:extLst>
                <a:ext uri="{FF2B5EF4-FFF2-40B4-BE49-F238E27FC236}">
                  <a16:creationId xmlns:a16="http://schemas.microsoft.com/office/drawing/2014/main" id="{14345BA2-296C-BF90-7B90-DB51E33E8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33424" y="5039275"/>
              <a:ext cx="360102" cy="360102"/>
            </a:xfrm>
            <a:prstGeom prst="rect">
              <a:avLst/>
            </a:prstGeom>
          </p:spPr>
        </p:pic>
      </p:grpSp>
      <p:pic>
        <p:nvPicPr>
          <p:cNvPr id="48" name="Picture 2">
            <a:extLst>
              <a:ext uri="{FF2B5EF4-FFF2-40B4-BE49-F238E27FC236}">
                <a16:creationId xmlns:a16="http://schemas.microsoft.com/office/drawing/2014/main" id="{EC5B81C7-8B8E-898B-370D-37984F10F9C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10575897" y="2363783"/>
            <a:ext cx="396000" cy="39600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>
            <a:extLst>
              <a:ext uri="{FF2B5EF4-FFF2-40B4-BE49-F238E27FC236}">
                <a16:creationId xmlns:a16="http://schemas.microsoft.com/office/drawing/2014/main" id="{5CFAE86D-6580-5F40-9AFE-A94EAA916B6C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6"/>
          <a:srcRect/>
          <a:stretch/>
        </p:blipFill>
        <p:spPr bwMode="auto">
          <a:xfrm>
            <a:off x="9123334" y="2363783"/>
            <a:ext cx="396000" cy="39600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>
            <a:extLst>
              <a:ext uri="{FF2B5EF4-FFF2-40B4-BE49-F238E27FC236}">
                <a16:creationId xmlns:a16="http://schemas.microsoft.com/office/drawing/2014/main" id="{75A56ACB-A27D-D07B-AE25-BC39D52FA4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7"/>
          <a:srcRect/>
          <a:stretch/>
        </p:blipFill>
        <p:spPr bwMode="auto">
          <a:xfrm>
            <a:off x="7670772" y="2363783"/>
            <a:ext cx="396000" cy="39600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>
            <a:extLst>
              <a:ext uri="{FF2B5EF4-FFF2-40B4-BE49-F238E27FC236}">
                <a16:creationId xmlns:a16="http://schemas.microsoft.com/office/drawing/2014/main" id="{B4B9E166-5D1C-4636-9EB4-9C5573257E3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8"/>
          <a:srcRect/>
          <a:stretch/>
        </p:blipFill>
        <p:spPr bwMode="auto">
          <a:xfrm>
            <a:off x="7670772" y="2874958"/>
            <a:ext cx="396000" cy="39600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>
            <a:extLst>
              <a:ext uri="{FF2B5EF4-FFF2-40B4-BE49-F238E27FC236}">
                <a16:creationId xmlns:a16="http://schemas.microsoft.com/office/drawing/2014/main" id="{230F66FE-4F6E-ED33-5598-B37FD39FB0CC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/>
          <a:srcRect/>
          <a:stretch/>
        </p:blipFill>
        <p:spPr bwMode="auto">
          <a:xfrm>
            <a:off x="9123334" y="2874958"/>
            <a:ext cx="396000" cy="39600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">
            <a:extLst>
              <a:ext uri="{FF2B5EF4-FFF2-40B4-BE49-F238E27FC236}">
                <a16:creationId xmlns:a16="http://schemas.microsoft.com/office/drawing/2014/main" id="{ED446E69-D51E-A6AF-968F-9A0F2AD65F66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10"/>
          <a:srcRect/>
          <a:stretch/>
        </p:blipFill>
        <p:spPr bwMode="auto">
          <a:xfrm>
            <a:off x="10575897" y="2874958"/>
            <a:ext cx="396000" cy="39600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ject 17">
            <a:extLst>
              <a:ext uri="{FF2B5EF4-FFF2-40B4-BE49-F238E27FC236}">
                <a16:creationId xmlns:a16="http://schemas.microsoft.com/office/drawing/2014/main" id="{3FE9176D-D257-2AB4-25C0-DFA7C4B4D043}"/>
              </a:ext>
            </a:extLst>
          </p:cNvPr>
          <p:cNvPicPr/>
          <p:nvPr/>
        </p:nvPicPr>
        <p:blipFill rotWithShape="1">
          <a:blip r:embed="rId11" cstate="print"/>
          <a:srcRect l="6447" t="13016" r="30313" b="7483"/>
          <a:stretch/>
        </p:blipFill>
        <p:spPr>
          <a:xfrm>
            <a:off x="422212" y="2360997"/>
            <a:ext cx="964411" cy="789565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C50FCBF8-E34E-2ABA-9D55-D20CB452AFB7}"/>
              </a:ext>
            </a:extLst>
          </p:cNvPr>
          <p:cNvSpPr/>
          <p:nvPr/>
        </p:nvSpPr>
        <p:spPr>
          <a:xfrm rot="5400000">
            <a:off x="314929" y="2024640"/>
            <a:ext cx="1204411" cy="1618794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70B486-173C-9D47-F30A-CB18C06C5FC9}"/>
              </a:ext>
            </a:extLst>
          </p:cNvPr>
          <p:cNvSpPr txBox="1"/>
          <p:nvPr/>
        </p:nvSpPr>
        <p:spPr>
          <a:xfrm>
            <a:off x="3320344" y="1804717"/>
            <a:ext cx="3531661" cy="2941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538">
              <a:lnSpc>
                <a:spcPct val="80000"/>
              </a:lnSpc>
              <a:buClr>
                <a:srgbClr val="BC2538"/>
              </a:buClr>
              <a:defRPr/>
            </a:pPr>
            <a:r>
              <a:rPr lang="en-GB" sz="1600" b="1" dirty="0">
                <a:solidFill>
                  <a:schemeClr val="accent2"/>
                </a:solidFill>
                <a:latin typeface="+mj-lt"/>
              </a:rPr>
              <a:t>Population</a:t>
            </a: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F1FAB840-6E89-11DD-D9FB-CEE4D93EE58B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r="8898"/>
          <a:stretch/>
        </p:blipFill>
        <p:spPr>
          <a:xfrm>
            <a:off x="212034" y="4941808"/>
            <a:ext cx="1220177" cy="8892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AA66BAD-A895-4614-E906-1FF04F449E32}"/>
              </a:ext>
            </a:extLst>
          </p:cNvPr>
          <p:cNvSpPr/>
          <p:nvPr/>
        </p:nvSpPr>
        <p:spPr>
          <a:xfrm>
            <a:off x="1726532" y="4318402"/>
            <a:ext cx="5000839" cy="1728000"/>
          </a:xfrm>
          <a:prstGeom prst="roundRect">
            <a:avLst>
              <a:gd name="adj" fmla="val 9158"/>
            </a:avLst>
          </a:prstGeom>
          <a:ln w="25400">
            <a:solidFill>
              <a:schemeClr val="accent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285792" marR="0" lvl="0" indent="-285792" algn="l" defTabSz="914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253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own-light"/>
              <a:ea typeface="+mn-ea"/>
              <a:cs typeface="+mn-cs"/>
            </a:endParaRPr>
          </a:p>
        </p:txBody>
      </p:sp>
      <p:sp>
        <p:nvSpPr>
          <p:cNvPr id="18" name="TextBox 35">
            <a:extLst>
              <a:ext uri="{FF2B5EF4-FFF2-40B4-BE49-F238E27FC236}">
                <a16:creationId xmlns:a16="http://schemas.microsoft.com/office/drawing/2014/main" id="{A0C3D6CC-7B40-28F1-9ABB-7DB89199AA34}"/>
              </a:ext>
            </a:extLst>
          </p:cNvPr>
          <p:cNvSpPr txBox="1"/>
          <p:nvPr/>
        </p:nvSpPr>
        <p:spPr>
          <a:xfrm>
            <a:off x="1823708" y="5522503"/>
            <a:ext cx="1245904" cy="29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uk-UA"/>
            </a:defPPr>
            <a:lvl1pPr>
              <a:defRPr sz="2800" b="1" cap="all">
                <a:solidFill>
                  <a:schemeClr val="accent1"/>
                </a:solidFill>
                <a:latin typeface="+mj-lt"/>
              </a:defRPr>
            </a:lvl1pPr>
          </a:lstStyle>
          <a:p>
            <a:pPr marL="0" marR="0" lvl="0" indent="0" algn="ctr" defTabSz="914538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Aged 6-12 years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lang="en-US" sz="1200" cap="none">
                <a:solidFill>
                  <a:schemeClr val="accent1">
                    <a:lumMod val="75000"/>
                  </a:schemeClr>
                </a:solidFill>
              </a:rPr>
              <a:t>N=537</a:t>
            </a:r>
            <a:endParaRPr kumimoji="0" lang="en-US" sz="1200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TextBox 36">
            <a:extLst>
              <a:ext uri="{FF2B5EF4-FFF2-40B4-BE49-F238E27FC236}">
                <a16:creationId xmlns:a16="http://schemas.microsoft.com/office/drawing/2014/main" id="{299FC403-0CA3-7313-DD03-D61EF48906DA}"/>
              </a:ext>
            </a:extLst>
          </p:cNvPr>
          <p:cNvSpPr txBox="1"/>
          <p:nvPr/>
        </p:nvSpPr>
        <p:spPr>
          <a:xfrm>
            <a:off x="3234657" y="4511441"/>
            <a:ext cx="3583310" cy="122216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defTabSz="914538">
              <a:lnSpc>
                <a:spcPct val="80000"/>
              </a:lnSpc>
              <a:buClr>
                <a:srgbClr val="BC2538"/>
              </a:buClr>
              <a:defRPr/>
            </a:pPr>
            <a:r>
              <a:rPr lang="en-GB" sz="1600" b="1" dirty="0">
                <a:solidFill>
                  <a:schemeClr val="accent2"/>
                </a:solidFill>
                <a:latin typeface="+mj-lt"/>
              </a:rPr>
              <a:t>Population</a:t>
            </a:r>
          </a:p>
          <a:p>
            <a:pPr defTabSz="914538">
              <a:lnSpc>
                <a:spcPct val="80000"/>
              </a:lnSpc>
              <a:buClr>
                <a:srgbClr val="BC2538"/>
              </a:buClr>
              <a:defRPr/>
            </a:pPr>
            <a:endParaRPr lang="en-GB" sz="1600" b="1" dirty="0">
              <a:solidFill>
                <a:schemeClr val="accent2"/>
              </a:solidFill>
              <a:latin typeface="+mj-lt"/>
            </a:endParaRPr>
          </a:p>
          <a:p>
            <a:pPr marL="0" lvl="1" defTabSz="465990">
              <a:spcBef>
                <a:spcPct val="0"/>
              </a:spcBef>
              <a:spcAft>
                <a:spcPts val="600"/>
              </a:spcAft>
            </a:pPr>
            <a:r>
              <a:rPr lang="en-GB" sz="1400" b="1" dirty="0">
                <a:solidFill>
                  <a:schemeClr val="tx1"/>
                </a:solidFill>
              </a:rPr>
              <a:t>Asthmatic </a:t>
            </a:r>
            <a:r>
              <a:rPr lang="en-GB" sz="1400" dirty="0">
                <a:solidFill>
                  <a:schemeClr val="tx1"/>
                </a:solidFill>
              </a:rPr>
              <a:t>children (GINA 1-2) with recurrent respiratory tract infections</a:t>
            </a:r>
          </a:p>
        </p:txBody>
      </p:sp>
      <p:sp>
        <p:nvSpPr>
          <p:cNvPr id="20" name="Ovale 8">
            <a:extLst>
              <a:ext uri="{FF2B5EF4-FFF2-40B4-BE49-F238E27FC236}">
                <a16:creationId xmlns:a16="http://schemas.microsoft.com/office/drawing/2014/main" id="{4900FF80-F57F-97B6-87F3-65717420AFBC}"/>
              </a:ext>
            </a:extLst>
          </p:cNvPr>
          <p:cNvSpPr/>
          <p:nvPr/>
        </p:nvSpPr>
        <p:spPr>
          <a:xfrm>
            <a:off x="1950370" y="4474793"/>
            <a:ext cx="992006" cy="992005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1" name="Graphic 49">
            <a:extLst>
              <a:ext uri="{FF2B5EF4-FFF2-40B4-BE49-F238E27FC236}">
                <a16:creationId xmlns:a16="http://schemas.microsoft.com/office/drawing/2014/main" id="{567B1FDF-5600-21A3-E770-3835E96588A4}"/>
              </a:ext>
            </a:extLst>
          </p:cNvPr>
          <p:cNvSpPr/>
          <p:nvPr/>
        </p:nvSpPr>
        <p:spPr>
          <a:xfrm>
            <a:off x="2202776" y="4664223"/>
            <a:ext cx="525295" cy="594094"/>
          </a:xfrm>
          <a:custGeom>
            <a:avLst/>
            <a:gdLst>
              <a:gd name="connsiteX0" fmla="*/ 27628 w 2301729"/>
              <a:gd name="connsiteY0" fmla="*/ 2596226 h 2603199"/>
              <a:gd name="connsiteX1" fmla="*/ 732 w 2301729"/>
              <a:gd name="connsiteY1" fmla="*/ 2474775 h 2603199"/>
              <a:gd name="connsiteX2" fmla="*/ 172370 w 2301729"/>
              <a:gd name="connsiteY2" fmla="*/ 1959728 h 2603199"/>
              <a:gd name="connsiteX3" fmla="*/ 254346 w 2301729"/>
              <a:gd name="connsiteY3" fmla="*/ 1933892 h 2603199"/>
              <a:gd name="connsiteX4" fmla="*/ 790428 w 2301729"/>
              <a:gd name="connsiteY4" fmla="*/ 1799941 h 2603199"/>
              <a:gd name="connsiteX5" fmla="*/ 847008 w 2301729"/>
              <a:gd name="connsiteY5" fmla="*/ 1809007 h 2603199"/>
              <a:gd name="connsiteX6" fmla="*/ 1013238 w 2301729"/>
              <a:gd name="connsiteY6" fmla="*/ 1978678 h 2603199"/>
              <a:gd name="connsiteX7" fmla="*/ 1169414 w 2301729"/>
              <a:gd name="connsiteY7" fmla="*/ 2140166 h 2603199"/>
              <a:gd name="connsiteX8" fmla="*/ 1337046 w 2301729"/>
              <a:gd name="connsiteY8" fmla="*/ 1972965 h 2603199"/>
              <a:gd name="connsiteX9" fmla="*/ 1512897 w 2301729"/>
              <a:gd name="connsiteY9" fmla="*/ 1801563 h 2603199"/>
              <a:gd name="connsiteX10" fmla="*/ 1535571 w 2301729"/>
              <a:gd name="connsiteY10" fmla="*/ 1797238 h 2603199"/>
              <a:gd name="connsiteX11" fmla="*/ 2094206 w 2301729"/>
              <a:gd name="connsiteY11" fmla="*/ 1936309 h 2603199"/>
              <a:gd name="connsiteX12" fmla="*/ 2194217 w 2301729"/>
              <a:gd name="connsiteY12" fmla="*/ 1989523 h 2603199"/>
              <a:gd name="connsiteX13" fmla="*/ 2298174 w 2301729"/>
              <a:gd name="connsiteY13" fmla="*/ 2384074 h 2603199"/>
              <a:gd name="connsiteX14" fmla="*/ 2301729 w 2301729"/>
              <a:gd name="connsiteY14" fmla="*/ 2502816 h 2603199"/>
              <a:gd name="connsiteX15" fmla="*/ 2293913 w 2301729"/>
              <a:gd name="connsiteY15" fmla="*/ 2568840 h 2603199"/>
              <a:gd name="connsiteX16" fmla="*/ 2199045 w 2301729"/>
              <a:gd name="connsiteY16" fmla="*/ 2568955 h 2603199"/>
              <a:gd name="connsiteX17" fmla="*/ 2189518 w 2301729"/>
              <a:gd name="connsiteY17" fmla="*/ 2452102 h 2603199"/>
              <a:gd name="connsiteX18" fmla="*/ 2110256 w 2301729"/>
              <a:gd name="connsiteY18" fmla="*/ 2062122 h 2603199"/>
              <a:gd name="connsiteX19" fmla="*/ 1749356 w 2301729"/>
              <a:gd name="connsiteY19" fmla="*/ 1961866 h 2603199"/>
              <a:gd name="connsiteX20" fmla="*/ 1554504 w 2301729"/>
              <a:gd name="connsiteY20" fmla="*/ 1912229 h 2603199"/>
              <a:gd name="connsiteX21" fmla="*/ 1376105 w 2301729"/>
              <a:gd name="connsiteY21" fmla="*/ 2090325 h 2603199"/>
              <a:gd name="connsiteX22" fmla="*/ 1183559 w 2301729"/>
              <a:gd name="connsiteY22" fmla="*/ 2272127 h 2603199"/>
              <a:gd name="connsiteX23" fmla="*/ 1141279 w 2301729"/>
              <a:gd name="connsiteY23" fmla="*/ 2266073 h 2603199"/>
              <a:gd name="connsiteX24" fmla="*/ 808620 w 2301729"/>
              <a:gd name="connsiteY24" fmla="*/ 1925829 h 2603199"/>
              <a:gd name="connsiteX25" fmla="*/ 795684 w 2301729"/>
              <a:gd name="connsiteY25" fmla="*/ 1912367 h 2603199"/>
              <a:gd name="connsiteX26" fmla="*/ 769953 w 2301729"/>
              <a:gd name="connsiteY26" fmla="*/ 1918205 h 2603199"/>
              <a:gd name="connsiteX27" fmla="*/ 311669 w 2301729"/>
              <a:gd name="connsiteY27" fmla="*/ 2032734 h 2603199"/>
              <a:gd name="connsiteX28" fmla="*/ 217484 w 2301729"/>
              <a:gd name="connsiteY28" fmla="*/ 2057655 h 2603199"/>
              <a:gd name="connsiteX29" fmla="*/ 201769 w 2301729"/>
              <a:gd name="connsiteY29" fmla="*/ 2073476 h 2603199"/>
              <a:gd name="connsiteX30" fmla="*/ 111190 w 2301729"/>
              <a:gd name="connsiteY30" fmla="*/ 2439892 h 2603199"/>
              <a:gd name="connsiteX31" fmla="*/ 107603 w 2301729"/>
              <a:gd name="connsiteY31" fmla="*/ 2534438 h 2603199"/>
              <a:gd name="connsiteX32" fmla="*/ 99752 w 2301729"/>
              <a:gd name="connsiteY32" fmla="*/ 2575980 h 2603199"/>
              <a:gd name="connsiteX33" fmla="*/ 27628 w 2301729"/>
              <a:gd name="connsiteY33" fmla="*/ 2596228 h 2603199"/>
              <a:gd name="connsiteX34" fmla="*/ 1124450 w 2301729"/>
              <a:gd name="connsiteY34" fmla="*/ 1652651 h 2603199"/>
              <a:gd name="connsiteX35" fmla="*/ 966266 w 2301729"/>
              <a:gd name="connsiteY35" fmla="*/ 1603831 h 2603199"/>
              <a:gd name="connsiteX36" fmla="*/ 767454 w 2301729"/>
              <a:gd name="connsiteY36" fmla="*/ 1429789 h 2603199"/>
              <a:gd name="connsiteX37" fmla="*/ 623747 w 2301729"/>
              <a:gd name="connsiteY37" fmla="*/ 1166665 h 2603199"/>
              <a:gd name="connsiteX38" fmla="*/ 607029 w 2301729"/>
              <a:gd name="connsiteY38" fmla="*/ 1123140 h 2603199"/>
              <a:gd name="connsiteX39" fmla="*/ 591905 w 2301729"/>
              <a:gd name="connsiteY39" fmla="*/ 1119244 h 2603199"/>
              <a:gd name="connsiteX40" fmla="*/ 439081 w 2301729"/>
              <a:gd name="connsiteY40" fmla="*/ 954416 h 2603199"/>
              <a:gd name="connsiteX41" fmla="*/ 400502 w 2301729"/>
              <a:gd name="connsiteY41" fmla="*/ 834216 h 2603199"/>
              <a:gd name="connsiteX42" fmla="*/ 411292 w 2301729"/>
              <a:gd name="connsiteY42" fmla="*/ 762528 h 2603199"/>
              <a:gd name="connsiteX43" fmla="*/ 418197 w 2301729"/>
              <a:gd name="connsiteY43" fmla="*/ 750825 h 2603199"/>
              <a:gd name="connsiteX44" fmla="*/ 406432 w 2301729"/>
              <a:gd name="connsiteY44" fmla="*/ 734568 h 2603199"/>
              <a:gd name="connsiteX45" fmla="*/ 367912 w 2301729"/>
              <a:gd name="connsiteY45" fmla="*/ 472007 h 2603199"/>
              <a:gd name="connsiteX46" fmla="*/ 609283 w 2301729"/>
              <a:gd name="connsiteY46" fmla="*/ 214151 h 2603199"/>
              <a:gd name="connsiteX47" fmla="*/ 682538 w 2301729"/>
              <a:gd name="connsiteY47" fmla="*/ 158652 h 2603199"/>
              <a:gd name="connsiteX48" fmla="*/ 1030265 w 2301729"/>
              <a:gd name="connsiteY48" fmla="*/ 4567 h 2603199"/>
              <a:gd name="connsiteX49" fmla="*/ 1243196 w 2301729"/>
              <a:gd name="connsiteY49" fmla="*/ 5870 h 2603199"/>
              <a:gd name="connsiteX50" fmla="*/ 1480747 w 2301729"/>
              <a:gd name="connsiteY50" fmla="*/ 76349 h 2603199"/>
              <a:gd name="connsiteX51" fmla="*/ 1766100 w 2301729"/>
              <a:gd name="connsiteY51" fmla="*/ 482835 h 2603199"/>
              <a:gd name="connsiteX52" fmla="*/ 1777336 w 2301729"/>
              <a:gd name="connsiteY52" fmla="*/ 666854 h 2603199"/>
              <a:gd name="connsiteX53" fmla="*/ 1775280 w 2301729"/>
              <a:gd name="connsiteY53" fmla="*/ 706100 h 2603199"/>
              <a:gd name="connsiteX54" fmla="*/ 1797705 w 2301729"/>
              <a:gd name="connsiteY54" fmla="*/ 706100 h 2603199"/>
              <a:gd name="connsiteX55" fmla="*/ 1904602 w 2301729"/>
              <a:gd name="connsiteY55" fmla="*/ 829462 h 2603199"/>
              <a:gd name="connsiteX56" fmla="*/ 1854048 w 2301729"/>
              <a:gd name="connsiteY56" fmla="*/ 973646 h 2603199"/>
              <a:gd name="connsiteX57" fmla="*/ 1709185 w 2301729"/>
              <a:gd name="connsiteY57" fmla="*/ 1114487 h 2603199"/>
              <a:gd name="connsiteX58" fmla="*/ 1689622 w 2301729"/>
              <a:gd name="connsiteY58" fmla="*/ 1127557 h 2603199"/>
              <a:gd name="connsiteX59" fmla="*/ 1617470 w 2301729"/>
              <a:gd name="connsiteY59" fmla="*/ 1299963 h 2603199"/>
              <a:gd name="connsiteX60" fmla="*/ 1344204 w 2301729"/>
              <a:gd name="connsiteY60" fmla="*/ 1613716 h 2603199"/>
              <a:gd name="connsiteX61" fmla="*/ 1124451 w 2301729"/>
              <a:gd name="connsiteY61" fmla="*/ 1652650 h 2603199"/>
              <a:gd name="connsiteX62" fmla="*/ 1232488 w 2301729"/>
              <a:gd name="connsiteY62" fmla="*/ 1538070 h 2603199"/>
              <a:gd name="connsiteX63" fmla="*/ 1383095 w 2301729"/>
              <a:gd name="connsiteY63" fmla="*/ 1444382 h 2603199"/>
              <a:gd name="connsiteX64" fmla="*/ 1512567 w 2301729"/>
              <a:gd name="connsiteY64" fmla="*/ 1264262 h 2603199"/>
              <a:gd name="connsiteX65" fmla="*/ 1587585 w 2301729"/>
              <a:gd name="connsiteY65" fmla="*/ 1084942 h 2603199"/>
              <a:gd name="connsiteX66" fmla="*/ 1672217 w 2301729"/>
              <a:gd name="connsiteY66" fmla="*/ 1004532 h 2603199"/>
              <a:gd name="connsiteX67" fmla="*/ 1701955 w 2301729"/>
              <a:gd name="connsiteY67" fmla="*/ 999003 h 2603199"/>
              <a:gd name="connsiteX68" fmla="*/ 1784026 w 2301729"/>
              <a:gd name="connsiteY68" fmla="*/ 854833 h 2603199"/>
              <a:gd name="connsiteX69" fmla="*/ 1767161 w 2301729"/>
              <a:gd name="connsiteY69" fmla="*/ 833260 h 2603199"/>
              <a:gd name="connsiteX70" fmla="*/ 1677242 w 2301729"/>
              <a:gd name="connsiteY70" fmla="*/ 850247 h 2603199"/>
              <a:gd name="connsiteX71" fmla="*/ 1658063 w 2301729"/>
              <a:gd name="connsiteY71" fmla="*/ 784901 h 2603199"/>
              <a:gd name="connsiteX72" fmla="*/ 1652337 w 2301729"/>
              <a:gd name="connsiteY72" fmla="*/ 742223 h 2603199"/>
              <a:gd name="connsiteX73" fmla="*/ 1276192 w 2301729"/>
              <a:gd name="connsiteY73" fmla="*/ 632842 h 2603199"/>
              <a:gd name="connsiteX74" fmla="*/ 1012511 w 2301729"/>
              <a:gd name="connsiteY74" fmla="*/ 634638 h 2603199"/>
              <a:gd name="connsiteX75" fmla="*/ 664917 w 2301729"/>
              <a:gd name="connsiteY75" fmla="*/ 733003 h 2603199"/>
              <a:gd name="connsiteX76" fmla="*/ 636097 w 2301729"/>
              <a:gd name="connsiteY76" fmla="*/ 790583 h 2603199"/>
              <a:gd name="connsiteX77" fmla="*/ 630149 w 2301729"/>
              <a:gd name="connsiteY77" fmla="*/ 829580 h 2603199"/>
              <a:gd name="connsiteX78" fmla="*/ 584338 w 2301729"/>
              <a:gd name="connsiteY78" fmla="*/ 856107 h 2603199"/>
              <a:gd name="connsiteX79" fmla="*/ 542704 w 2301729"/>
              <a:gd name="connsiteY79" fmla="*/ 843907 h 2603199"/>
              <a:gd name="connsiteX80" fmla="*/ 513338 w 2301729"/>
              <a:gd name="connsiteY80" fmla="*/ 832923 h 2603199"/>
              <a:gd name="connsiteX81" fmla="*/ 524686 w 2301729"/>
              <a:gd name="connsiteY81" fmla="*/ 870415 h 2603199"/>
              <a:gd name="connsiteX82" fmla="*/ 591037 w 2301729"/>
              <a:gd name="connsiteY82" fmla="*/ 991442 h 2603199"/>
              <a:gd name="connsiteX83" fmla="*/ 612269 w 2301729"/>
              <a:gd name="connsiteY83" fmla="*/ 1013401 h 2603199"/>
              <a:gd name="connsiteX84" fmla="*/ 634880 w 2301729"/>
              <a:gd name="connsiteY84" fmla="*/ 1011084 h 2603199"/>
              <a:gd name="connsiteX85" fmla="*/ 707874 w 2301729"/>
              <a:gd name="connsiteY85" fmla="*/ 1077627 h 2603199"/>
              <a:gd name="connsiteX86" fmla="*/ 814223 w 2301729"/>
              <a:gd name="connsiteY86" fmla="*/ 1309613 h 2603199"/>
              <a:gd name="connsiteX87" fmla="*/ 904685 w 2301729"/>
              <a:gd name="connsiteY87" fmla="*/ 1416244 h 2603199"/>
              <a:gd name="connsiteX88" fmla="*/ 1101776 w 2301729"/>
              <a:gd name="connsiteY88" fmla="*/ 1537922 h 2603199"/>
              <a:gd name="connsiteX89" fmla="*/ 1232488 w 2301729"/>
              <a:gd name="connsiteY89" fmla="*/ 1538061 h 2603199"/>
              <a:gd name="connsiteX90" fmla="*/ 843506 w 2301729"/>
              <a:gd name="connsiteY90" fmla="*/ 1022683 h 2603199"/>
              <a:gd name="connsiteX91" fmla="*/ 812244 w 2301729"/>
              <a:gd name="connsiteY91" fmla="*/ 974716 h 2603199"/>
              <a:gd name="connsiteX92" fmla="*/ 843506 w 2301729"/>
              <a:gd name="connsiteY92" fmla="*/ 926749 h 2603199"/>
              <a:gd name="connsiteX93" fmla="*/ 923871 w 2301729"/>
              <a:gd name="connsiteY93" fmla="*/ 918900 h 2603199"/>
              <a:gd name="connsiteX94" fmla="*/ 1004235 w 2301729"/>
              <a:gd name="connsiteY94" fmla="*/ 926749 h 2603199"/>
              <a:gd name="connsiteX95" fmla="*/ 1035497 w 2301729"/>
              <a:gd name="connsiteY95" fmla="*/ 974716 h 2603199"/>
              <a:gd name="connsiteX96" fmla="*/ 1004235 w 2301729"/>
              <a:gd name="connsiteY96" fmla="*/ 1022683 h 2603199"/>
              <a:gd name="connsiteX97" fmla="*/ 923871 w 2301729"/>
              <a:gd name="connsiteY97" fmla="*/ 1030532 h 2603199"/>
              <a:gd name="connsiteX98" fmla="*/ 843506 w 2301729"/>
              <a:gd name="connsiteY98" fmla="*/ 1022683 h 2603199"/>
              <a:gd name="connsiteX99" fmla="*/ 1290013 w 2301729"/>
              <a:gd name="connsiteY99" fmla="*/ 1022683 h 2603199"/>
              <a:gd name="connsiteX100" fmla="*/ 1258751 w 2301729"/>
              <a:gd name="connsiteY100" fmla="*/ 974716 h 2603199"/>
              <a:gd name="connsiteX101" fmla="*/ 1290013 w 2301729"/>
              <a:gd name="connsiteY101" fmla="*/ 926749 h 2603199"/>
              <a:gd name="connsiteX102" fmla="*/ 1370378 w 2301729"/>
              <a:gd name="connsiteY102" fmla="*/ 918900 h 2603199"/>
              <a:gd name="connsiteX103" fmla="*/ 1450742 w 2301729"/>
              <a:gd name="connsiteY103" fmla="*/ 926749 h 2603199"/>
              <a:gd name="connsiteX104" fmla="*/ 1482004 w 2301729"/>
              <a:gd name="connsiteY104" fmla="*/ 974716 h 2603199"/>
              <a:gd name="connsiteX105" fmla="*/ 1450742 w 2301729"/>
              <a:gd name="connsiteY105" fmla="*/ 1022683 h 2603199"/>
              <a:gd name="connsiteX106" fmla="*/ 1370378 w 2301729"/>
              <a:gd name="connsiteY106" fmla="*/ 1030532 h 2603199"/>
              <a:gd name="connsiteX107" fmla="*/ 1290013 w 2301729"/>
              <a:gd name="connsiteY107" fmla="*/ 1022683 h 2603199"/>
              <a:gd name="connsiteX108" fmla="*/ 545078 w 2301729"/>
              <a:gd name="connsiteY108" fmla="*/ 700987 h 2603199"/>
              <a:gd name="connsiteX109" fmla="*/ 609111 w 2301729"/>
              <a:gd name="connsiteY109" fmla="*/ 636892 h 2603199"/>
              <a:gd name="connsiteX110" fmla="*/ 986661 w 2301729"/>
              <a:gd name="connsiteY110" fmla="*/ 525858 h 2603199"/>
              <a:gd name="connsiteX111" fmla="*/ 1150613 w 2301729"/>
              <a:gd name="connsiteY111" fmla="*/ 519812 h 2603199"/>
              <a:gd name="connsiteX112" fmla="*/ 1380197 w 2301729"/>
              <a:gd name="connsiteY112" fmla="*/ 533806 h 2603199"/>
              <a:gd name="connsiteX113" fmla="*/ 1421581 w 2301729"/>
              <a:gd name="connsiteY113" fmla="*/ 537448 h 2603199"/>
              <a:gd name="connsiteX114" fmla="*/ 1393676 w 2301729"/>
              <a:gd name="connsiteY114" fmla="*/ 458530 h 2603199"/>
              <a:gd name="connsiteX115" fmla="*/ 1278773 w 2301729"/>
              <a:gd name="connsiteY115" fmla="*/ 341673 h 2603199"/>
              <a:gd name="connsiteX116" fmla="*/ 941312 w 2301729"/>
              <a:gd name="connsiteY116" fmla="*/ 249242 h 2603199"/>
              <a:gd name="connsiteX117" fmla="*/ 464982 w 2301729"/>
              <a:gd name="connsiteY117" fmla="*/ 533056 h 2603199"/>
              <a:gd name="connsiteX118" fmla="*/ 512380 w 2301729"/>
              <a:gd name="connsiteY118" fmla="*/ 689705 h 2603199"/>
              <a:gd name="connsiteX119" fmla="*/ 536182 w 2301729"/>
              <a:gd name="connsiteY119" fmla="*/ 713078 h 2603199"/>
              <a:gd name="connsiteX120" fmla="*/ 545078 w 2301729"/>
              <a:gd name="connsiteY120" fmla="*/ 700987 h 2603199"/>
              <a:gd name="connsiteX121" fmla="*/ 1663538 w 2301729"/>
              <a:gd name="connsiteY121" fmla="*/ 552606 h 2603199"/>
              <a:gd name="connsiteX122" fmla="*/ 1482456 w 2301729"/>
              <a:gd name="connsiteY122" fmla="*/ 202985 h 2603199"/>
              <a:gd name="connsiteX123" fmla="*/ 1208173 w 2301729"/>
              <a:gd name="connsiteY123" fmla="*/ 112679 h 2603199"/>
              <a:gd name="connsiteX124" fmla="*/ 948300 w 2301729"/>
              <a:gd name="connsiteY124" fmla="*/ 131397 h 2603199"/>
              <a:gd name="connsiteX125" fmla="*/ 991288 w 2301729"/>
              <a:gd name="connsiteY125" fmla="*/ 140294 h 2603199"/>
              <a:gd name="connsiteX126" fmla="*/ 1519053 w 2301729"/>
              <a:gd name="connsiteY126" fmla="*/ 469927 h 2603199"/>
              <a:gd name="connsiteX127" fmla="*/ 1537797 w 2301729"/>
              <a:gd name="connsiteY127" fmla="*/ 563555 h 2603199"/>
              <a:gd name="connsiteX128" fmla="*/ 1570814 w 2301729"/>
              <a:gd name="connsiteY128" fmla="*/ 577157 h 2603199"/>
              <a:gd name="connsiteX129" fmla="*/ 1634476 w 2301729"/>
              <a:gd name="connsiteY129" fmla="*/ 603092 h 2603199"/>
              <a:gd name="connsiteX130" fmla="*/ 1665142 w 2301729"/>
              <a:gd name="connsiteY130" fmla="*/ 617652 h 2603199"/>
              <a:gd name="connsiteX131" fmla="*/ 1666335 w 2301729"/>
              <a:gd name="connsiteY131" fmla="*/ 606932 h 2603199"/>
              <a:gd name="connsiteX132" fmla="*/ 1663537 w 2301729"/>
              <a:gd name="connsiteY132" fmla="*/ 552606 h 2603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2301729" h="2603199">
                <a:moveTo>
                  <a:pt x="27628" y="2596226"/>
                </a:moveTo>
                <a:cubicBezTo>
                  <a:pt x="-505" y="2581514"/>
                  <a:pt x="-1425" y="2577359"/>
                  <a:pt x="732" y="2474775"/>
                </a:cubicBezTo>
                <a:cubicBezTo>
                  <a:pt x="6742" y="2188909"/>
                  <a:pt x="66895" y="2008401"/>
                  <a:pt x="172370" y="1959728"/>
                </a:cubicBezTo>
                <a:cubicBezTo>
                  <a:pt x="182093" y="1955241"/>
                  <a:pt x="218982" y="1943615"/>
                  <a:pt x="254346" y="1933892"/>
                </a:cubicBezTo>
                <a:cubicBezTo>
                  <a:pt x="319516" y="1915975"/>
                  <a:pt x="749843" y="1808449"/>
                  <a:pt x="790428" y="1799941"/>
                </a:cubicBezTo>
                <a:cubicBezTo>
                  <a:pt x="816195" y="1794540"/>
                  <a:pt x="832430" y="1797141"/>
                  <a:pt x="847008" y="1809007"/>
                </a:cubicBezTo>
                <a:cubicBezTo>
                  <a:pt x="852538" y="1813508"/>
                  <a:pt x="927341" y="1889860"/>
                  <a:pt x="1013238" y="1978678"/>
                </a:cubicBezTo>
                <a:lnTo>
                  <a:pt x="1169414" y="2140166"/>
                </a:lnTo>
                <a:lnTo>
                  <a:pt x="1337046" y="1972965"/>
                </a:lnTo>
                <a:cubicBezTo>
                  <a:pt x="1429244" y="1881004"/>
                  <a:pt x="1508377" y="1803874"/>
                  <a:pt x="1512897" y="1801563"/>
                </a:cubicBezTo>
                <a:cubicBezTo>
                  <a:pt x="1517417" y="1799253"/>
                  <a:pt x="1527621" y="1797307"/>
                  <a:pt x="1535571" y="1797238"/>
                </a:cubicBezTo>
                <a:cubicBezTo>
                  <a:pt x="1547281" y="1797146"/>
                  <a:pt x="1894823" y="1883657"/>
                  <a:pt x="2094206" y="1936309"/>
                </a:cubicBezTo>
                <a:cubicBezTo>
                  <a:pt x="2146600" y="1950145"/>
                  <a:pt x="2169029" y="1962079"/>
                  <a:pt x="2194217" y="1989523"/>
                </a:cubicBezTo>
                <a:cubicBezTo>
                  <a:pt x="2255574" y="2056373"/>
                  <a:pt x="2287480" y="2177464"/>
                  <a:pt x="2298174" y="2384074"/>
                </a:cubicBezTo>
                <a:cubicBezTo>
                  <a:pt x="2300111" y="2421488"/>
                  <a:pt x="2301711" y="2474922"/>
                  <a:pt x="2301729" y="2502816"/>
                </a:cubicBezTo>
                <a:cubicBezTo>
                  <a:pt x="2301752" y="2548588"/>
                  <a:pt x="2300997" y="2555025"/>
                  <a:pt x="2293913" y="2568840"/>
                </a:cubicBezTo>
                <a:cubicBezTo>
                  <a:pt x="2274547" y="2606609"/>
                  <a:pt x="2221202" y="2606673"/>
                  <a:pt x="2199045" y="2568955"/>
                </a:cubicBezTo>
                <a:cubicBezTo>
                  <a:pt x="2192412" y="2557663"/>
                  <a:pt x="2191704" y="2548986"/>
                  <a:pt x="2189518" y="2452102"/>
                </a:cubicBezTo>
                <a:cubicBezTo>
                  <a:pt x="2184639" y="2235911"/>
                  <a:pt x="2158103" y="2105352"/>
                  <a:pt x="2110256" y="2062122"/>
                </a:cubicBezTo>
                <a:cubicBezTo>
                  <a:pt x="2096284" y="2049499"/>
                  <a:pt x="2128490" y="2058445"/>
                  <a:pt x="1749356" y="1961866"/>
                </a:cubicBezTo>
                <a:lnTo>
                  <a:pt x="1554504" y="1912229"/>
                </a:lnTo>
                <a:lnTo>
                  <a:pt x="1376105" y="2090325"/>
                </a:lnTo>
                <a:cubicBezTo>
                  <a:pt x="1221839" y="2244327"/>
                  <a:pt x="1195791" y="2268921"/>
                  <a:pt x="1183559" y="2272127"/>
                </a:cubicBezTo>
                <a:cubicBezTo>
                  <a:pt x="1169526" y="2275806"/>
                  <a:pt x="1155789" y="2273838"/>
                  <a:pt x="1141279" y="2266073"/>
                </a:cubicBezTo>
                <a:cubicBezTo>
                  <a:pt x="1136064" y="2263281"/>
                  <a:pt x="950919" y="2073915"/>
                  <a:pt x="808620" y="1925829"/>
                </a:cubicBezTo>
                <a:lnTo>
                  <a:pt x="795684" y="1912367"/>
                </a:lnTo>
                <a:lnTo>
                  <a:pt x="769953" y="1918205"/>
                </a:lnTo>
                <a:cubicBezTo>
                  <a:pt x="713473" y="1931020"/>
                  <a:pt x="400178" y="2009314"/>
                  <a:pt x="311669" y="2032734"/>
                </a:cubicBezTo>
                <a:lnTo>
                  <a:pt x="217484" y="2057655"/>
                </a:lnTo>
                <a:lnTo>
                  <a:pt x="201769" y="2073476"/>
                </a:lnTo>
                <a:cubicBezTo>
                  <a:pt x="152590" y="2122989"/>
                  <a:pt x="121894" y="2247159"/>
                  <a:pt x="111190" y="2439892"/>
                </a:cubicBezTo>
                <a:cubicBezTo>
                  <a:pt x="109218" y="2475388"/>
                  <a:pt x="107604" y="2517933"/>
                  <a:pt x="107603" y="2534438"/>
                </a:cubicBezTo>
                <a:cubicBezTo>
                  <a:pt x="107601" y="2559814"/>
                  <a:pt x="106389" y="2566228"/>
                  <a:pt x="99752" y="2575980"/>
                </a:cubicBezTo>
                <a:cubicBezTo>
                  <a:pt x="81520" y="2602770"/>
                  <a:pt x="54591" y="2610330"/>
                  <a:pt x="27628" y="2596228"/>
                </a:cubicBezTo>
                <a:close/>
                <a:moveTo>
                  <a:pt x="1124450" y="1652651"/>
                </a:moveTo>
                <a:cubicBezTo>
                  <a:pt x="1067951" y="1645745"/>
                  <a:pt x="1010803" y="1628108"/>
                  <a:pt x="966266" y="1603831"/>
                </a:cubicBezTo>
                <a:cubicBezTo>
                  <a:pt x="904429" y="1570125"/>
                  <a:pt x="830793" y="1505663"/>
                  <a:pt x="767454" y="1429789"/>
                </a:cubicBezTo>
                <a:cubicBezTo>
                  <a:pt x="709938" y="1360891"/>
                  <a:pt x="670888" y="1289391"/>
                  <a:pt x="623747" y="1166665"/>
                </a:cubicBezTo>
                <a:lnTo>
                  <a:pt x="607029" y="1123140"/>
                </a:lnTo>
                <a:lnTo>
                  <a:pt x="591905" y="1119244"/>
                </a:lnTo>
                <a:cubicBezTo>
                  <a:pt x="533158" y="1104109"/>
                  <a:pt x="478379" y="1045026"/>
                  <a:pt x="439081" y="954416"/>
                </a:cubicBezTo>
                <a:cubicBezTo>
                  <a:pt x="422291" y="915703"/>
                  <a:pt x="405678" y="863941"/>
                  <a:pt x="400502" y="834216"/>
                </a:cubicBezTo>
                <a:cubicBezTo>
                  <a:pt x="395896" y="807764"/>
                  <a:pt x="399763" y="782069"/>
                  <a:pt x="411292" y="762528"/>
                </a:cubicBezTo>
                <a:lnTo>
                  <a:pt x="418197" y="750825"/>
                </a:lnTo>
                <a:lnTo>
                  <a:pt x="406432" y="734568"/>
                </a:lnTo>
                <a:cubicBezTo>
                  <a:pt x="348662" y="654740"/>
                  <a:pt x="335964" y="568188"/>
                  <a:pt x="367912" y="472007"/>
                </a:cubicBezTo>
                <a:cubicBezTo>
                  <a:pt x="403248" y="365630"/>
                  <a:pt x="487526" y="275596"/>
                  <a:pt x="609283" y="214151"/>
                </a:cubicBezTo>
                <a:cubicBezTo>
                  <a:pt x="641110" y="198089"/>
                  <a:pt x="649583" y="191670"/>
                  <a:pt x="682538" y="158652"/>
                </a:cubicBezTo>
                <a:cubicBezTo>
                  <a:pt x="769343" y="71682"/>
                  <a:pt x="878831" y="23166"/>
                  <a:pt x="1030265" y="4567"/>
                </a:cubicBezTo>
                <a:cubicBezTo>
                  <a:pt x="1084141" y="-2049"/>
                  <a:pt x="1197129" y="-1358"/>
                  <a:pt x="1243196" y="5870"/>
                </a:cubicBezTo>
                <a:cubicBezTo>
                  <a:pt x="1326843" y="18995"/>
                  <a:pt x="1415377" y="45262"/>
                  <a:pt x="1480747" y="76349"/>
                </a:cubicBezTo>
                <a:cubicBezTo>
                  <a:pt x="1637928" y="151095"/>
                  <a:pt x="1735835" y="290563"/>
                  <a:pt x="1766100" y="482835"/>
                </a:cubicBezTo>
                <a:cubicBezTo>
                  <a:pt x="1774152" y="533989"/>
                  <a:pt x="1779611" y="623403"/>
                  <a:pt x="1777336" y="666854"/>
                </a:cubicBezTo>
                <a:lnTo>
                  <a:pt x="1775280" y="706100"/>
                </a:lnTo>
                <a:lnTo>
                  <a:pt x="1797705" y="706100"/>
                </a:lnTo>
                <a:cubicBezTo>
                  <a:pt x="1870732" y="706100"/>
                  <a:pt x="1916655" y="759096"/>
                  <a:pt x="1904602" y="829462"/>
                </a:cubicBezTo>
                <a:cubicBezTo>
                  <a:pt x="1898310" y="866190"/>
                  <a:pt x="1875940" y="929993"/>
                  <a:pt x="1854048" y="973646"/>
                </a:cubicBezTo>
                <a:cubicBezTo>
                  <a:pt x="1812997" y="1055505"/>
                  <a:pt x="1764541" y="1102615"/>
                  <a:pt x="1709185" y="1114487"/>
                </a:cubicBezTo>
                <a:cubicBezTo>
                  <a:pt x="1694758" y="1117581"/>
                  <a:pt x="1691571" y="1119710"/>
                  <a:pt x="1689622" y="1127557"/>
                </a:cubicBezTo>
                <a:cubicBezTo>
                  <a:pt x="1683998" y="1150197"/>
                  <a:pt x="1639636" y="1256198"/>
                  <a:pt x="1617470" y="1299963"/>
                </a:cubicBezTo>
                <a:cubicBezTo>
                  <a:pt x="1547515" y="1438082"/>
                  <a:pt x="1436958" y="1565019"/>
                  <a:pt x="1344204" y="1613716"/>
                </a:cubicBezTo>
                <a:cubicBezTo>
                  <a:pt x="1283198" y="1645745"/>
                  <a:pt x="1195329" y="1661313"/>
                  <a:pt x="1124451" y="1652650"/>
                </a:cubicBezTo>
                <a:close/>
                <a:moveTo>
                  <a:pt x="1232488" y="1538070"/>
                </a:moveTo>
                <a:cubicBezTo>
                  <a:pt x="1282854" y="1527401"/>
                  <a:pt x="1337799" y="1493221"/>
                  <a:pt x="1383095" y="1444382"/>
                </a:cubicBezTo>
                <a:cubicBezTo>
                  <a:pt x="1427333" y="1396685"/>
                  <a:pt x="1481978" y="1320664"/>
                  <a:pt x="1512567" y="1264262"/>
                </a:cubicBezTo>
                <a:cubicBezTo>
                  <a:pt x="1533154" y="1226303"/>
                  <a:pt x="1567248" y="1144806"/>
                  <a:pt x="1587585" y="1084942"/>
                </a:cubicBezTo>
                <a:cubicBezTo>
                  <a:pt x="1612333" y="1012093"/>
                  <a:pt x="1626327" y="998798"/>
                  <a:pt x="1672217" y="1004532"/>
                </a:cubicBezTo>
                <a:cubicBezTo>
                  <a:pt x="1688270" y="1006538"/>
                  <a:pt x="1692472" y="1005755"/>
                  <a:pt x="1701955" y="999003"/>
                </a:cubicBezTo>
                <a:cubicBezTo>
                  <a:pt x="1728425" y="980154"/>
                  <a:pt x="1763026" y="919372"/>
                  <a:pt x="1784026" y="854833"/>
                </a:cubicBezTo>
                <a:cubicBezTo>
                  <a:pt x="1797798" y="812507"/>
                  <a:pt x="1794965" y="808884"/>
                  <a:pt x="1767161" y="833260"/>
                </a:cubicBezTo>
                <a:cubicBezTo>
                  <a:pt x="1730827" y="865114"/>
                  <a:pt x="1701494" y="870655"/>
                  <a:pt x="1677242" y="850247"/>
                </a:cubicBezTo>
                <a:cubicBezTo>
                  <a:pt x="1658256" y="834270"/>
                  <a:pt x="1655368" y="824433"/>
                  <a:pt x="1658063" y="784901"/>
                </a:cubicBezTo>
                <a:cubicBezTo>
                  <a:pt x="1660373" y="751001"/>
                  <a:pt x="1660162" y="749422"/>
                  <a:pt x="1652337" y="742223"/>
                </a:cubicBezTo>
                <a:cubicBezTo>
                  <a:pt x="1596099" y="690478"/>
                  <a:pt x="1448559" y="647575"/>
                  <a:pt x="1276192" y="632842"/>
                </a:cubicBezTo>
                <a:cubicBezTo>
                  <a:pt x="1215547" y="627658"/>
                  <a:pt x="1075818" y="628610"/>
                  <a:pt x="1012511" y="634638"/>
                </a:cubicBezTo>
                <a:cubicBezTo>
                  <a:pt x="853058" y="649821"/>
                  <a:pt x="732540" y="683926"/>
                  <a:pt x="664917" y="733003"/>
                </a:cubicBezTo>
                <a:cubicBezTo>
                  <a:pt x="637681" y="752769"/>
                  <a:pt x="633670" y="760783"/>
                  <a:pt x="636097" y="790583"/>
                </a:cubicBezTo>
                <a:cubicBezTo>
                  <a:pt x="637924" y="813004"/>
                  <a:pt x="637225" y="817585"/>
                  <a:pt x="630149" y="829580"/>
                </a:cubicBezTo>
                <a:cubicBezTo>
                  <a:pt x="620564" y="845825"/>
                  <a:pt x="602808" y="856107"/>
                  <a:pt x="584338" y="856107"/>
                </a:cubicBezTo>
                <a:cubicBezTo>
                  <a:pt x="576623" y="856107"/>
                  <a:pt x="558812" y="850888"/>
                  <a:pt x="542704" y="843907"/>
                </a:cubicBezTo>
                <a:cubicBezTo>
                  <a:pt x="527221" y="837197"/>
                  <a:pt x="514006" y="832254"/>
                  <a:pt x="513338" y="832923"/>
                </a:cubicBezTo>
                <a:cubicBezTo>
                  <a:pt x="512669" y="833593"/>
                  <a:pt x="517776" y="850463"/>
                  <a:pt x="524686" y="870415"/>
                </a:cubicBezTo>
                <a:cubicBezTo>
                  <a:pt x="543241" y="923985"/>
                  <a:pt x="566063" y="965613"/>
                  <a:pt x="591037" y="991442"/>
                </a:cubicBezTo>
                <a:lnTo>
                  <a:pt x="612269" y="1013401"/>
                </a:lnTo>
                <a:lnTo>
                  <a:pt x="634880" y="1011084"/>
                </a:lnTo>
                <a:cubicBezTo>
                  <a:pt x="674690" y="1007005"/>
                  <a:pt x="687078" y="1018298"/>
                  <a:pt x="707874" y="1077627"/>
                </a:cubicBezTo>
                <a:cubicBezTo>
                  <a:pt x="737419" y="1161915"/>
                  <a:pt x="784486" y="1264584"/>
                  <a:pt x="814223" y="1309613"/>
                </a:cubicBezTo>
                <a:cubicBezTo>
                  <a:pt x="834537" y="1340375"/>
                  <a:pt x="863541" y="1374563"/>
                  <a:pt x="904685" y="1416244"/>
                </a:cubicBezTo>
                <a:cubicBezTo>
                  <a:pt x="973576" y="1486037"/>
                  <a:pt x="1034085" y="1523393"/>
                  <a:pt x="1101776" y="1537922"/>
                </a:cubicBezTo>
                <a:cubicBezTo>
                  <a:pt x="1132210" y="1544454"/>
                  <a:pt x="1201979" y="1544533"/>
                  <a:pt x="1232488" y="1538061"/>
                </a:cubicBezTo>
                <a:close/>
                <a:moveTo>
                  <a:pt x="843506" y="1022683"/>
                </a:moveTo>
                <a:cubicBezTo>
                  <a:pt x="826752" y="1014234"/>
                  <a:pt x="812244" y="991974"/>
                  <a:pt x="812244" y="974716"/>
                </a:cubicBezTo>
                <a:cubicBezTo>
                  <a:pt x="812244" y="957458"/>
                  <a:pt x="826752" y="935198"/>
                  <a:pt x="843506" y="926749"/>
                </a:cubicBezTo>
                <a:cubicBezTo>
                  <a:pt x="857981" y="919449"/>
                  <a:pt x="863608" y="918900"/>
                  <a:pt x="923871" y="918900"/>
                </a:cubicBezTo>
                <a:cubicBezTo>
                  <a:pt x="984134" y="918900"/>
                  <a:pt x="989761" y="919449"/>
                  <a:pt x="1004235" y="926749"/>
                </a:cubicBezTo>
                <a:cubicBezTo>
                  <a:pt x="1020990" y="935198"/>
                  <a:pt x="1035497" y="957458"/>
                  <a:pt x="1035497" y="974716"/>
                </a:cubicBezTo>
                <a:cubicBezTo>
                  <a:pt x="1035497" y="991974"/>
                  <a:pt x="1020990" y="1014234"/>
                  <a:pt x="1004235" y="1022683"/>
                </a:cubicBezTo>
                <a:cubicBezTo>
                  <a:pt x="989761" y="1029982"/>
                  <a:pt x="984134" y="1030532"/>
                  <a:pt x="923871" y="1030532"/>
                </a:cubicBezTo>
                <a:cubicBezTo>
                  <a:pt x="863608" y="1030532"/>
                  <a:pt x="857981" y="1029982"/>
                  <a:pt x="843506" y="1022683"/>
                </a:cubicBezTo>
                <a:close/>
                <a:moveTo>
                  <a:pt x="1290013" y="1022683"/>
                </a:moveTo>
                <a:cubicBezTo>
                  <a:pt x="1273258" y="1014234"/>
                  <a:pt x="1258751" y="991974"/>
                  <a:pt x="1258751" y="974716"/>
                </a:cubicBezTo>
                <a:cubicBezTo>
                  <a:pt x="1258751" y="957458"/>
                  <a:pt x="1273258" y="935198"/>
                  <a:pt x="1290013" y="926749"/>
                </a:cubicBezTo>
                <a:cubicBezTo>
                  <a:pt x="1304487" y="919449"/>
                  <a:pt x="1310115" y="918900"/>
                  <a:pt x="1370378" y="918900"/>
                </a:cubicBezTo>
                <a:cubicBezTo>
                  <a:pt x="1430640" y="918900"/>
                  <a:pt x="1436267" y="919449"/>
                  <a:pt x="1450742" y="926749"/>
                </a:cubicBezTo>
                <a:cubicBezTo>
                  <a:pt x="1467497" y="935198"/>
                  <a:pt x="1482004" y="957458"/>
                  <a:pt x="1482004" y="974716"/>
                </a:cubicBezTo>
                <a:cubicBezTo>
                  <a:pt x="1482004" y="991974"/>
                  <a:pt x="1467497" y="1014234"/>
                  <a:pt x="1450742" y="1022683"/>
                </a:cubicBezTo>
                <a:cubicBezTo>
                  <a:pt x="1436267" y="1029982"/>
                  <a:pt x="1430640" y="1030532"/>
                  <a:pt x="1370378" y="1030532"/>
                </a:cubicBezTo>
                <a:cubicBezTo>
                  <a:pt x="1310115" y="1030532"/>
                  <a:pt x="1304487" y="1029982"/>
                  <a:pt x="1290013" y="1022683"/>
                </a:cubicBezTo>
                <a:close/>
                <a:moveTo>
                  <a:pt x="545078" y="700987"/>
                </a:moveTo>
                <a:cubicBezTo>
                  <a:pt x="554092" y="684250"/>
                  <a:pt x="585182" y="653129"/>
                  <a:pt x="609111" y="636892"/>
                </a:cubicBezTo>
                <a:cubicBezTo>
                  <a:pt x="688783" y="582829"/>
                  <a:pt x="820025" y="544233"/>
                  <a:pt x="986661" y="525858"/>
                </a:cubicBezTo>
                <a:cubicBezTo>
                  <a:pt x="1025893" y="521533"/>
                  <a:pt x="1070883" y="519873"/>
                  <a:pt x="1150613" y="519812"/>
                </a:cubicBezTo>
                <a:cubicBezTo>
                  <a:pt x="1258177" y="519719"/>
                  <a:pt x="1297003" y="522095"/>
                  <a:pt x="1380197" y="533806"/>
                </a:cubicBezTo>
                <a:cubicBezTo>
                  <a:pt x="1401905" y="536862"/>
                  <a:pt x="1420528" y="538501"/>
                  <a:pt x="1421581" y="537448"/>
                </a:cubicBezTo>
                <a:cubicBezTo>
                  <a:pt x="1425435" y="533594"/>
                  <a:pt x="1407849" y="483859"/>
                  <a:pt x="1393676" y="458530"/>
                </a:cubicBezTo>
                <a:cubicBezTo>
                  <a:pt x="1374110" y="423564"/>
                  <a:pt x="1319574" y="368101"/>
                  <a:pt x="1278773" y="341673"/>
                </a:cubicBezTo>
                <a:cubicBezTo>
                  <a:pt x="1185688" y="281377"/>
                  <a:pt x="1068362" y="249242"/>
                  <a:pt x="941312" y="249242"/>
                </a:cubicBezTo>
                <a:cubicBezTo>
                  <a:pt x="702387" y="249242"/>
                  <a:pt x="500521" y="369520"/>
                  <a:pt x="464982" y="533056"/>
                </a:cubicBezTo>
                <a:cubicBezTo>
                  <a:pt x="452494" y="590518"/>
                  <a:pt x="467777" y="641026"/>
                  <a:pt x="512380" y="689705"/>
                </a:cubicBezTo>
                <a:cubicBezTo>
                  <a:pt x="524159" y="702560"/>
                  <a:pt x="534869" y="713078"/>
                  <a:pt x="536182" y="713078"/>
                </a:cubicBezTo>
                <a:cubicBezTo>
                  <a:pt x="537494" y="713078"/>
                  <a:pt x="541498" y="707637"/>
                  <a:pt x="545078" y="700987"/>
                </a:cubicBezTo>
                <a:close/>
                <a:moveTo>
                  <a:pt x="1663538" y="552606"/>
                </a:moveTo>
                <a:cubicBezTo>
                  <a:pt x="1648520" y="388639"/>
                  <a:pt x="1590268" y="276171"/>
                  <a:pt x="1482456" y="202985"/>
                </a:cubicBezTo>
                <a:cubicBezTo>
                  <a:pt x="1421884" y="161868"/>
                  <a:pt x="1308106" y="124408"/>
                  <a:pt x="1208173" y="112679"/>
                </a:cubicBezTo>
                <a:cubicBezTo>
                  <a:pt x="1138009" y="104445"/>
                  <a:pt x="1007804" y="113822"/>
                  <a:pt x="948300" y="131397"/>
                </a:cubicBezTo>
                <a:cubicBezTo>
                  <a:pt x="932974" y="135923"/>
                  <a:pt x="933958" y="136127"/>
                  <a:pt x="991288" y="140294"/>
                </a:cubicBezTo>
                <a:cubicBezTo>
                  <a:pt x="1252603" y="159288"/>
                  <a:pt x="1456158" y="286425"/>
                  <a:pt x="1519053" y="469927"/>
                </a:cubicBezTo>
                <a:cubicBezTo>
                  <a:pt x="1525731" y="489409"/>
                  <a:pt x="1537663" y="549011"/>
                  <a:pt x="1537797" y="563555"/>
                </a:cubicBezTo>
                <a:cubicBezTo>
                  <a:pt x="1537808" y="564781"/>
                  <a:pt x="1552666" y="570901"/>
                  <a:pt x="1570814" y="577157"/>
                </a:cubicBezTo>
                <a:cubicBezTo>
                  <a:pt x="1588962" y="583413"/>
                  <a:pt x="1617610" y="595084"/>
                  <a:pt x="1634476" y="603092"/>
                </a:cubicBezTo>
                <a:lnTo>
                  <a:pt x="1665142" y="617652"/>
                </a:lnTo>
                <a:lnTo>
                  <a:pt x="1666335" y="606932"/>
                </a:lnTo>
                <a:cubicBezTo>
                  <a:pt x="1666993" y="601036"/>
                  <a:pt x="1665733" y="576590"/>
                  <a:pt x="1663537" y="55260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Rectangle: Rounded Corners 23">
            <a:extLst>
              <a:ext uri="{FF2B5EF4-FFF2-40B4-BE49-F238E27FC236}">
                <a16:creationId xmlns:a16="http://schemas.microsoft.com/office/drawing/2014/main" id="{34EE2D9B-82D5-39DB-C0EB-DC2F4B25F611}"/>
              </a:ext>
            </a:extLst>
          </p:cNvPr>
          <p:cNvSpPr/>
          <p:nvPr/>
        </p:nvSpPr>
        <p:spPr>
          <a:xfrm>
            <a:off x="6908990" y="4309959"/>
            <a:ext cx="4729502" cy="1728000"/>
          </a:xfrm>
          <a:prstGeom prst="roundRect">
            <a:avLst>
              <a:gd name="adj" fmla="val 9158"/>
            </a:avLst>
          </a:prstGeom>
          <a:ln w="25400">
            <a:solidFill>
              <a:schemeClr val="accent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285792" marR="0" lvl="0" indent="-285792" algn="l" defTabSz="914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253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own-light"/>
              <a:ea typeface="+mn-ea"/>
              <a:cs typeface="+mn-cs"/>
            </a:endParaRPr>
          </a:p>
        </p:txBody>
      </p:sp>
      <p:sp>
        <p:nvSpPr>
          <p:cNvPr id="26" name="TextBox 5">
            <a:extLst>
              <a:ext uri="{FF2B5EF4-FFF2-40B4-BE49-F238E27FC236}">
                <a16:creationId xmlns:a16="http://schemas.microsoft.com/office/drawing/2014/main" id="{F0AEF8A7-ED01-010E-3742-C49200BE90A9}"/>
              </a:ext>
            </a:extLst>
          </p:cNvPr>
          <p:cNvSpPr txBox="1"/>
          <p:nvPr/>
        </p:nvSpPr>
        <p:spPr>
          <a:xfrm>
            <a:off x="7259080" y="4540058"/>
            <a:ext cx="4284345" cy="2462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en-US" sz="1600" b="1" dirty="0">
                <a:solidFill>
                  <a:schemeClr val="accent2"/>
                </a:solidFill>
                <a:latin typeface="+mj-lt"/>
              </a:rPr>
              <a:t>Phase IV, Randomized, Placebo-Controlled study</a:t>
            </a:r>
          </a:p>
        </p:txBody>
      </p:sp>
      <p:sp>
        <p:nvSpPr>
          <p:cNvPr id="232" name="Title 1">
            <a:extLst>
              <a:ext uri="{FF2B5EF4-FFF2-40B4-BE49-F238E27FC236}">
                <a16:creationId xmlns:a16="http://schemas.microsoft.com/office/drawing/2014/main" id="{69FE9EAD-78AD-971C-CC6B-EECB59132FEA}"/>
              </a:ext>
            </a:extLst>
          </p:cNvPr>
          <p:cNvSpPr txBox="1">
            <a:spLocks/>
          </p:cNvSpPr>
          <p:nvPr/>
        </p:nvSpPr>
        <p:spPr>
          <a:xfrm>
            <a:off x="214010" y="585879"/>
            <a:ext cx="11449049" cy="353302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OM Pharma sponsored studies evaluating the efficacy and safety of OM-85 in prevention of recurrent RTIs</a:t>
            </a:r>
          </a:p>
        </p:txBody>
      </p:sp>
      <p:pic>
        <p:nvPicPr>
          <p:cNvPr id="236" name="Picture 235">
            <a:extLst>
              <a:ext uri="{FF2B5EF4-FFF2-40B4-BE49-F238E27FC236}">
                <a16:creationId xmlns:a16="http://schemas.microsoft.com/office/drawing/2014/main" id="{299EF610-C5C1-3448-4155-874336D43DA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54085" y="5231081"/>
            <a:ext cx="497277" cy="497277"/>
          </a:xfrm>
          <a:prstGeom prst="rect">
            <a:avLst/>
          </a:prstGeom>
        </p:spPr>
      </p:pic>
      <p:sp>
        <p:nvSpPr>
          <p:cNvPr id="239" name="Freeform: Shape 238">
            <a:extLst>
              <a:ext uri="{FF2B5EF4-FFF2-40B4-BE49-F238E27FC236}">
                <a16:creationId xmlns:a16="http://schemas.microsoft.com/office/drawing/2014/main" id="{C30404B2-E378-4DE2-CD98-E855B48ABC39}"/>
              </a:ext>
            </a:extLst>
          </p:cNvPr>
          <p:cNvSpPr/>
          <p:nvPr/>
        </p:nvSpPr>
        <p:spPr>
          <a:xfrm rot="5400000">
            <a:off x="303176" y="4634800"/>
            <a:ext cx="1204411" cy="1618794"/>
          </a:xfrm>
          <a:custGeom>
            <a:avLst/>
            <a:gdLst>
              <a:gd name="connsiteX0" fmla="*/ 876886 w 876886"/>
              <a:gd name="connsiteY0" fmla="*/ 438443 h 1327052"/>
              <a:gd name="connsiteX1" fmla="*/ 876886 w 876886"/>
              <a:gd name="connsiteY1" fmla="*/ 1327052 h 1327052"/>
              <a:gd name="connsiteX2" fmla="*/ 784085 w 876886"/>
              <a:gd name="connsiteY2" fmla="*/ 1327052 h 1327052"/>
              <a:gd name="connsiteX3" fmla="*/ 784085 w 876886"/>
              <a:gd name="connsiteY3" fmla="*/ 444908 h 1327052"/>
              <a:gd name="connsiteX4" fmla="*/ 438443 w 876886"/>
              <a:gd name="connsiteY4" fmla="*/ 99266 h 1327052"/>
              <a:gd name="connsiteX5" fmla="*/ 92801 w 876886"/>
              <a:gd name="connsiteY5" fmla="*/ 444908 h 1327052"/>
              <a:gd name="connsiteX6" fmla="*/ 92801 w 876886"/>
              <a:gd name="connsiteY6" fmla="*/ 454855 h 1327052"/>
              <a:gd name="connsiteX7" fmla="*/ 0 w 876886"/>
              <a:gd name="connsiteY7" fmla="*/ 454855 h 1327052"/>
              <a:gd name="connsiteX8" fmla="*/ 0 w 876886"/>
              <a:gd name="connsiteY8" fmla="*/ 438443 h 1327052"/>
              <a:gd name="connsiteX9" fmla="*/ 438443 w 876886"/>
              <a:gd name="connsiteY9" fmla="*/ 0 h 1327052"/>
              <a:gd name="connsiteX10" fmla="*/ 876886 w 876886"/>
              <a:gd name="connsiteY10" fmla="*/ 438443 h 1327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6886" h="1327052">
                <a:moveTo>
                  <a:pt x="876886" y="438443"/>
                </a:moveTo>
                <a:lnTo>
                  <a:pt x="876886" y="1327052"/>
                </a:lnTo>
                <a:lnTo>
                  <a:pt x="784085" y="1327052"/>
                </a:lnTo>
                <a:lnTo>
                  <a:pt x="784085" y="444908"/>
                </a:lnTo>
                <a:cubicBezTo>
                  <a:pt x="784085" y="254015"/>
                  <a:pt x="629336" y="99266"/>
                  <a:pt x="438443" y="99266"/>
                </a:cubicBezTo>
                <a:cubicBezTo>
                  <a:pt x="247550" y="99266"/>
                  <a:pt x="92801" y="254015"/>
                  <a:pt x="92801" y="444908"/>
                </a:cubicBezTo>
                <a:lnTo>
                  <a:pt x="92801" y="454855"/>
                </a:lnTo>
                <a:lnTo>
                  <a:pt x="0" y="454855"/>
                </a:lnTo>
                <a:lnTo>
                  <a:pt x="0" y="438443"/>
                </a:lnTo>
                <a:cubicBezTo>
                  <a:pt x="0" y="196298"/>
                  <a:pt x="196298" y="0"/>
                  <a:pt x="438443" y="0"/>
                </a:cubicBezTo>
                <a:cubicBezTo>
                  <a:pt x="680588" y="0"/>
                  <a:pt x="876886" y="196298"/>
                  <a:pt x="876886" y="43844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849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 animBg="1"/>
      <p:bldP spid="21" grpId="0" animBg="1"/>
      <p:bldP spid="25" grpId="0" animBg="1"/>
      <p:bldP spid="26" grpId="0"/>
      <p:bldP spid="23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B0E13-A483-AB23-500E-F2F80E326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9D490151-AF8E-6A64-3FB2-45453A6B03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5790" y="1114829"/>
            <a:ext cx="11449048" cy="252377"/>
          </a:xfrm>
        </p:spPr>
        <p:txBody>
          <a:bodyPr/>
          <a:lstStyle/>
          <a:p>
            <a:r>
              <a:rPr lang="en-GB" noProof="0" dirty="0"/>
              <a:t>A decentralized, randomized, placebo-controlled, Phase IV study</a:t>
            </a:r>
            <a:endParaRPr lang="it-IT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60CDA7A-3AD0-682A-928B-6690BE834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23" y="607671"/>
            <a:ext cx="10302387" cy="353302"/>
          </a:xfrm>
        </p:spPr>
        <p:txBody>
          <a:bodyPr/>
          <a:lstStyle/>
          <a:p>
            <a:r>
              <a:rPr lang="en-GB" noProof="0" dirty="0"/>
              <a:t>Independent study (investigator –initiated study) assessing the efficacy and safety of OM-85 in prevention of recurrent RTIs in elderly</a:t>
            </a:r>
            <a:endParaRPr lang="en-GB" dirty="0"/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1F21BC5D-D3B1-13CF-C8C4-651A8D63490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/>
              <a:t>RTI, respiratory tract infection.</a:t>
            </a:r>
          </a:p>
          <a:p>
            <a:r>
              <a:rPr lang="en-US"/>
              <a:t>1. ClinicalTrials.gov. NCT06655272. Available at: https://clinicaltrials.gov/study/NCT06655272. Accessed December 2024.</a:t>
            </a:r>
          </a:p>
        </p:txBody>
      </p:sp>
      <p:sp>
        <p:nvSpPr>
          <p:cNvPr id="2" name="Rectangle: Rounded Corners 23">
            <a:extLst>
              <a:ext uri="{FF2B5EF4-FFF2-40B4-BE49-F238E27FC236}">
                <a16:creationId xmlns:a16="http://schemas.microsoft.com/office/drawing/2014/main" id="{0EEC9DF0-17A1-94CE-42BA-94EC0BFDF6FB}"/>
              </a:ext>
            </a:extLst>
          </p:cNvPr>
          <p:cNvSpPr/>
          <p:nvPr/>
        </p:nvSpPr>
        <p:spPr>
          <a:xfrm>
            <a:off x="9541364" y="1665605"/>
            <a:ext cx="2131061" cy="1763395"/>
          </a:xfrm>
          <a:prstGeom prst="roundRect">
            <a:avLst>
              <a:gd name="adj" fmla="val 9158"/>
            </a:avLst>
          </a:prstGeom>
          <a:ln w="25400">
            <a:solidFill>
              <a:schemeClr val="accent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285792" marR="0" lvl="0" indent="-285792" algn="l" defTabSz="914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253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own-light"/>
              <a:ea typeface="+mn-ea"/>
              <a:cs typeface="+mn-cs"/>
            </a:endParaRPr>
          </a:p>
        </p:txBody>
      </p:sp>
      <p:sp>
        <p:nvSpPr>
          <p:cNvPr id="13" name="Rectangle: Rounded Corners 13">
            <a:extLst>
              <a:ext uri="{FF2B5EF4-FFF2-40B4-BE49-F238E27FC236}">
                <a16:creationId xmlns:a16="http://schemas.microsoft.com/office/drawing/2014/main" id="{8B86F1D9-159D-B09F-3616-333DDBB54BE9}"/>
              </a:ext>
            </a:extLst>
          </p:cNvPr>
          <p:cNvSpPr/>
          <p:nvPr/>
        </p:nvSpPr>
        <p:spPr>
          <a:xfrm>
            <a:off x="305790" y="3694454"/>
            <a:ext cx="6592744" cy="2555875"/>
          </a:xfrm>
          <a:prstGeom prst="roundRect">
            <a:avLst>
              <a:gd name="adj" fmla="val 7550"/>
            </a:avLst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285792" indent="-285792" defTabSz="914538">
              <a:buClr>
                <a:srgbClr val="BC2538"/>
              </a:buClr>
              <a:buFont typeface="Wingdings" panose="05000000000000000000" pitchFamily="2" charset="2"/>
              <a:buChar char="§"/>
            </a:pPr>
            <a:endParaRPr lang="fr-CH" sz="1333">
              <a:solidFill>
                <a:srgbClr val="000000"/>
              </a:solidFill>
              <a:latin typeface="Brown-light"/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32A2B8E1-0E64-EBF2-E307-25D1D24D48FE}"/>
              </a:ext>
            </a:extLst>
          </p:cNvPr>
          <p:cNvSpPr txBox="1"/>
          <p:nvPr/>
        </p:nvSpPr>
        <p:spPr>
          <a:xfrm>
            <a:off x="10985102" y="2664032"/>
            <a:ext cx="876300" cy="2018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E2298"/>
              </a:buClr>
              <a:buSzTx/>
              <a:buFontTx/>
              <a:buNone/>
              <a:tabLst/>
              <a:defRPr/>
            </a:pPr>
            <a:r>
              <a:rPr lang="it-IT" sz="1600" dirty="0">
                <a:solidFill>
                  <a:srgbClr val="3C3C3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kumimoji="0" lang="it-I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Italy</a:t>
            </a: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Rectangle: Rounded Corners 23">
            <a:extLst>
              <a:ext uri="{FF2B5EF4-FFF2-40B4-BE49-F238E27FC236}">
                <a16:creationId xmlns:a16="http://schemas.microsoft.com/office/drawing/2014/main" id="{FD71AA43-2102-C557-6F46-309F2D5F1134}"/>
              </a:ext>
            </a:extLst>
          </p:cNvPr>
          <p:cNvSpPr/>
          <p:nvPr/>
        </p:nvSpPr>
        <p:spPr>
          <a:xfrm>
            <a:off x="7340472" y="1650259"/>
            <a:ext cx="1960245" cy="1763395"/>
          </a:xfrm>
          <a:prstGeom prst="roundRect">
            <a:avLst>
              <a:gd name="adj" fmla="val 9158"/>
            </a:avLst>
          </a:prstGeom>
          <a:ln w="25400">
            <a:solidFill>
              <a:schemeClr val="accent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285792" marR="0" lvl="0" indent="-285792" algn="l" defTabSz="914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253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own-light"/>
              <a:ea typeface="+mn-ea"/>
              <a:cs typeface="+mn-cs"/>
            </a:endParaRPr>
          </a:p>
        </p:txBody>
      </p:sp>
      <p:sp>
        <p:nvSpPr>
          <p:cNvPr id="1027" name="ZoneTexte 13">
            <a:extLst>
              <a:ext uri="{FF2B5EF4-FFF2-40B4-BE49-F238E27FC236}">
                <a16:creationId xmlns:a16="http://schemas.microsoft.com/office/drawing/2014/main" id="{AA8FACF5-BBC4-D707-CAB2-DC205DF9CD98}"/>
              </a:ext>
            </a:extLst>
          </p:cNvPr>
          <p:cNvSpPr txBox="1"/>
          <p:nvPr/>
        </p:nvSpPr>
        <p:spPr>
          <a:xfrm>
            <a:off x="7357617" y="1670022"/>
            <a:ext cx="192166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641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Sponsor</a:t>
            </a:r>
            <a:endParaRPr kumimoji="0" lang="fr-CH" sz="1600" b="1" i="0" u="none" strike="noStrike" kern="1200" cap="none" spc="0" normalizeH="0" baseline="0" noProof="0">
              <a:ln>
                <a:noFill/>
              </a:ln>
              <a:solidFill>
                <a:srgbClr val="C6418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1" name="Picture 2" descr="Università Campus Bio-Medico | Enciclopedia dell'Economia Wiki | FANDOM ...">
            <a:extLst>
              <a:ext uri="{FF2B5EF4-FFF2-40B4-BE49-F238E27FC236}">
                <a16:creationId xmlns:a16="http://schemas.microsoft.com/office/drawing/2014/main" id="{F31106D2-B97A-516E-945C-16C2BA47B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187" y="1980134"/>
            <a:ext cx="1222457" cy="1154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7" name="Connettore diritto 1036">
            <a:extLst>
              <a:ext uri="{FF2B5EF4-FFF2-40B4-BE49-F238E27FC236}">
                <a16:creationId xmlns:a16="http://schemas.microsoft.com/office/drawing/2014/main" id="{7FE08C78-F226-25B7-0D60-66EBD34F6479}"/>
              </a:ext>
            </a:extLst>
          </p:cNvPr>
          <p:cNvCxnSpPr>
            <a:cxnSpLocks/>
          </p:cNvCxnSpPr>
          <p:nvPr/>
        </p:nvCxnSpPr>
        <p:spPr>
          <a:xfrm>
            <a:off x="2094001" y="4236577"/>
            <a:ext cx="0" cy="151765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8" name="CasellaDiTesto 1037">
            <a:extLst>
              <a:ext uri="{FF2B5EF4-FFF2-40B4-BE49-F238E27FC236}">
                <a16:creationId xmlns:a16="http://schemas.microsoft.com/office/drawing/2014/main" id="{B4C4EBF0-8BA8-96DE-14E0-279E932DD6BB}"/>
              </a:ext>
            </a:extLst>
          </p:cNvPr>
          <p:cNvSpPr txBox="1"/>
          <p:nvPr/>
        </p:nvSpPr>
        <p:spPr>
          <a:xfrm>
            <a:off x="284669" y="3970065"/>
            <a:ext cx="1810410" cy="42793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E2298"/>
              </a:buClr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C6418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Screening period </a:t>
            </a:r>
            <a:b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C6418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C6418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&amp; Baseline </a:t>
            </a:r>
            <a:b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C6418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(Up to 2 months)</a:t>
            </a:r>
          </a:p>
        </p:txBody>
      </p:sp>
      <p:sp>
        <p:nvSpPr>
          <p:cNvPr id="1039" name="CasellaDiTesto 1038">
            <a:extLst>
              <a:ext uri="{FF2B5EF4-FFF2-40B4-BE49-F238E27FC236}">
                <a16:creationId xmlns:a16="http://schemas.microsoft.com/office/drawing/2014/main" id="{1A3F79FF-AA91-507C-A0A2-2CD7F2B978E6}"/>
              </a:ext>
            </a:extLst>
          </p:cNvPr>
          <p:cNvSpPr txBox="1"/>
          <p:nvPr/>
        </p:nvSpPr>
        <p:spPr>
          <a:xfrm>
            <a:off x="2095078" y="3970065"/>
            <a:ext cx="2263367" cy="286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E2298"/>
              </a:buClr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C6418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Treatment period</a:t>
            </a:r>
          </a:p>
          <a:p>
            <a:pPr marL="0" marR="0" lvl="1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E2298"/>
              </a:buClr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 (months)</a:t>
            </a: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0" name="CasellaDiTesto 1039">
            <a:extLst>
              <a:ext uri="{FF2B5EF4-FFF2-40B4-BE49-F238E27FC236}">
                <a16:creationId xmlns:a16="http://schemas.microsoft.com/office/drawing/2014/main" id="{B21C5A4E-54C6-9263-E2AB-7AA62B6D0B3E}"/>
              </a:ext>
            </a:extLst>
          </p:cNvPr>
          <p:cNvSpPr txBox="1"/>
          <p:nvPr/>
        </p:nvSpPr>
        <p:spPr>
          <a:xfrm>
            <a:off x="4349391" y="3970065"/>
            <a:ext cx="2272421" cy="286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E2298"/>
              </a:buClr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C64183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Observation period</a:t>
            </a:r>
          </a:p>
          <a:p>
            <a:pPr marL="0" marR="0" lvl="1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E2298"/>
              </a:buClr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(6 months)</a:t>
            </a: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2" name="TextBox 38">
            <a:extLst>
              <a:ext uri="{FF2B5EF4-FFF2-40B4-BE49-F238E27FC236}">
                <a16:creationId xmlns:a16="http://schemas.microsoft.com/office/drawing/2014/main" id="{F73361E9-4E09-E0F3-F109-5C0F641B659A}"/>
              </a:ext>
            </a:extLst>
          </p:cNvPr>
          <p:cNvSpPr txBox="1"/>
          <p:nvPr/>
        </p:nvSpPr>
        <p:spPr>
          <a:xfrm>
            <a:off x="644714" y="4792487"/>
            <a:ext cx="1256712" cy="288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Randomization</a:t>
            </a:r>
          </a:p>
        </p:txBody>
      </p:sp>
      <p:cxnSp>
        <p:nvCxnSpPr>
          <p:cNvPr id="1051" name="Connettore 2 1050">
            <a:extLst>
              <a:ext uri="{FF2B5EF4-FFF2-40B4-BE49-F238E27FC236}">
                <a16:creationId xmlns:a16="http://schemas.microsoft.com/office/drawing/2014/main" id="{3406DAC6-A28C-1AC8-3822-B7FC4E32C65A}"/>
              </a:ext>
            </a:extLst>
          </p:cNvPr>
          <p:cNvCxnSpPr>
            <a:cxnSpLocks/>
          </p:cNvCxnSpPr>
          <p:nvPr/>
        </p:nvCxnSpPr>
        <p:spPr>
          <a:xfrm>
            <a:off x="1901423" y="4936487"/>
            <a:ext cx="196171" cy="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2" name="CasellaDiTesto 1051">
            <a:extLst>
              <a:ext uri="{FF2B5EF4-FFF2-40B4-BE49-F238E27FC236}">
                <a16:creationId xmlns:a16="http://schemas.microsoft.com/office/drawing/2014/main" id="{E8C8DFE3-531A-20C4-CF6F-153BCCF6F358}"/>
              </a:ext>
            </a:extLst>
          </p:cNvPr>
          <p:cNvSpPr txBox="1"/>
          <p:nvPr/>
        </p:nvSpPr>
        <p:spPr>
          <a:xfrm>
            <a:off x="665668" y="5158804"/>
            <a:ext cx="1193801" cy="1261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E2298"/>
              </a:buClr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1:1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54" name="CasellaDiTesto 1053">
            <a:extLst>
              <a:ext uri="{FF2B5EF4-FFF2-40B4-BE49-F238E27FC236}">
                <a16:creationId xmlns:a16="http://schemas.microsoft.com/office/drawing/2014/main" id="{53CB0C4B-AD0F-C46A-8E7B-C7064E99C62E}"/>
              </a:ext>
            </a:extLst>
          </p:cNvPr>
          <p:cNvSpPr txBox="1"/>
          <p:nvPr/>
        </p:nvSpPr>
        <p:spPr>
          <a:xfrm>
            <a:off x="1884870" y="5816029"/>
            <a:ext cx="409575" cy="22435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E2298"/>
              </a:buClr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Visit 2 </a:t>
            </a:r>
            <a:b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Day 1</a:t>
            </a:r>
            <a:endParaRPr kumimoji="0" lang="en-GB" sz="700" b="0" i="0" u="none" strike="noStrike" kern="1200" cap="none" spc="0" normalizeH="0" baseline="0" noProof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55" name="CasellaDiTesto 1054">
            <a:extLst>
              <a:ext uri="{FF2B5EF4-FFF2-40B4-BE49-F238E27FC236}">
                <a16:creationId xmlns:a16="http://schemas.microsoft.com/office/drawing/2014/main" id="{8668E451-BA33-6D6A-19D7-165483E1149A}"/>
              </a:ext>
            </a:extLst>
          </p:cNvPr>
          <p:cNvSpPr txBox="1"/>
          <p:nvPr/>
        </p:nvSpPr>
        <p:spPr>
          <a:xfrm>
            <a:off x="404526" y="5816029"/>
            <a:ext cx="409575" cy="11355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E2298"/>
              </a:buClr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Visit 1 </a:t>
            </a:r>
            <a:endParaRPr kumimoji="0" lang="en-GB" sz="700" b="0" i="0" u="none" strike="noStrike" kern="1200" cap="none" spc="0" normalizeH="0" baseline="0" noProof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56" name="CasellaDiTesto 1055">
            <a:extLst>
              <a:ext uri="{FF2B5EF4-FFF2-40B4-BE49-F238E27FC236}">
                <a16:creationId xmlns:a16="http://schemas.microsoft.com/office/drawing/2014/main" id="{2151DA77-17B8-F1BE-9859-D6AFAE4EB38F}"/>
              </a:ext>
            </a:extLst>
          </p:cNvPr>
          <p:cNvSpPr txBox="1"/>
          <p:nvPr/>
        </p:nvSpPr>
        <p:spPr>
          <a:xfrm>
            <a:off x="4084352" y="5816029"/>
            <a:ext cx="460374" cy="22435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E2298"/>
              </a:buClr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Visit 4 </a:t>
            </a:r>
            <a:b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Month 6</a:t>
            </a:r>
            <a:endParaRPr kumimoji="0" lang="en-GB" sz="700" b="0" i="0" u="none" strike="noStrike" kern="1200" cap="none" spc="0" normalizeH="0" baseline="0" noProof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57" name="CasellaDiTesto 1056">
            <a:extLst>
              <a:ext uri="{FF2B5EF4-FFF2-40B4-BE49-F238E27FC236}">
                <a16:creationId xmlns:a16="http://schemas.microsoft.com/office/drawing/2014/main" id="{FF6A3A52-A982-025E-2AA1-3F0A6D9E5F6D}"/>
              </a:ext>
            </a:extLst>
          </p:cNvPr>
          <p:cNvSpPr txBox="1"/>
          <p:nvPr/>
        </p:nvSpPr>
        <p:spPr>
          <a:xfrm>
            <a:off x="5209493" y="5816029"/>
            <a:ext cx="460374" cy="22435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E2298"/>
              </a:buClr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Visit 5 </a:t>
            </a:r>
            <a:b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Month 7</a:t>
            </a:r>
            <a:endParaRPr kumimoji="0" lang="en-GB" sz="700" b="0" i="0" u="none" strike="noStrike" kern="1200" cap="none" spc="0" normalizeH="0" baseline="0" noProof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58" name="CasellaDiTesto 1057">
            <a:extLst>
              <a:ext uri="{FF2B5EF4-FFF2-40B4-BE49-F238E27FC236}">
                <a16:creationId xmlns:a16="http://schemas.microsoft.com/office/drawing/2014/main" id="{8F739E4F-31C9-D351-98F3-5516D3C15A32}"/>
              </a:ext>
            </a:extLst>
          </p:cNvPr>
          <p:cNvSpPr txBox="1"/>
          <p:nvPr/>
        </p:nvSpPr>
        <p:spPr>
          <a:xfrm>
            <a:off x="6334633" y="5816029"/>
            <a:ext cx="460374" cy="22435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E2298"/>
              </a:buClr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Visit 6 </a:t>
            </a:r>
            <a:b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Month 12</a:t>
            </a:r>
            <a:endParaRPr kumimoji="0" lang="en-GB" sz="700" b="0" i="0" u="none" strike="noStrike" kern="1200" cap="none" spc="0" normalizeH="0" baseline="0" noProof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59" name="Connettore diritto 1058">
            <a:extLst>
              <a:ext uri="{FF2B5EF4-FFF2-40B4-BE49-F238E27FC236}">
                <a16:creationId xmlns:a16="http://schemas.microsoft.com/office/drawing/2014/main" id="{7CAFCBA1-05FA-9616-28F2-61C933B68B11}"/>
              </a:ext>
            </a:extLst>
          </p:cNvPr>
          <p:cNvCxnSpPr>
            <a:cxnSpLocks/>
          </p:cNvCxnSpPr>
          <p:nvPr/>
        </p:nvCxnSpPr>
        <p:spPr>
          <a:xfrm>
            <a:off x="619364" y="5754227"/>
            <a:ext cx="6008955" cy="0"/>
          </a:xfrm>
          <a:prstGeom prst="line">
            <a:avLst/>
          </a:prstGeom>
          <a:ln w="12700" cap="rnd">
            <a:solidFill>
              <a:schemeClr val="accent6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1" name="Connettore diritto 1060">
            <a:extLst>
              <a:ext uri="{FF2B5EF4-FFF2-40B4-BE49-F238E27FC236}">
                <a16:creationId xmlns:a16="http://schemas.microsoft.com/office/drawing/2014/main" id="{EFCE154D-622E-E2D9-ADD2-20102B485873}"/>
              </a:ext>
            </a:extLst>
          </p:cNvPr>
          <p:cNvCxnSpPr>
            <a:cxnSpLocks/>
          </p:cNvCxnSpPr>
          <p:nvPr/>
        </p:nvCxnSpPr>
        <p:spPr>
          <a:xfrm>
            <a:off x="4314539" y="4236577"/>
            <a:ext cx="0" cy="151765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2" name="Connettore diritto 1061">
            <a:extLst>
              <a:ext uri="{FF2B5EF4-FFF2-40B4-BE49-F238E27FC236}">
                <a16:creationId xmlns:a16="http://schemas.microsoft.com/office/drawing/2014/main" id="{8C5247AB-F03E-24DB-0A50-789B0DCFF556}"/>
              </a:ext>
            </a:extLst>
          </p:cNvPr>
          <p:cNvCxnSpPr>
            <a:cxnSpLocks/>
          </p:cNvCxnSpPr>
          <p:nvPr/>
        </p:nvCxnSpPr>
        <p:spPr>
          <a:xfrm>
            <a:off x="6624608" y="4236577"/>
            <a:ext cx="0" cy="1517650"/>
          </a:xfrm>
          <a:prstGeom prst="line">
            <a:avLst/>
          </a:prstGeom>
          <a:ln w="1587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4" name="CasellaDiTesto 1063">
            <a:extLst>
              <a:ext uri="{FF2B5EF4-FFF2-40B4-BE49-F238E27FC236}">
                <a16:creationId xmlns:a16="http://schemas.microsoft.com/office/drawing/2014/main" id="{890C44BA-1D81-45FB-49AE-FA2DC6B34F01}"/>
              </a:ext>
            </a:extLst>
          </p:cNvPr>
          <p:cNvSpPr txBox="1"/>
          <p:nvPr/>
        </p:nvSpPr>
        <p:spPr>
          <a:xfrm>
            <a:off x="2959212" y="5816029"/>
            <a:ext cx="460374" cy="22435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E2298"/>
              </a:buClr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Visit 3 </a:t>
            </a:r>
            <a:b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Month 3</a:t>
            </a:r>
            <a:endParaRPr kumimoji="0" lang="en-GB" sz="700" b="0" i="0" u="none" strike="noStrike" kern="1200" cap="none" spc="0" normalizeH="0" baseline="0" noProof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66" name="TextBox 38">
            <a:extLst>
              <a:ext uri="{FF2B5EF4-FFF2-40B4-BE49-F238E27FC236}">
                <a16:creationId xmlns:a16="http://schemas.microsoft.com/office/drawing/2014/main" id="{3EBBF2C6-C898-DE6B-76DD-A1DA2D2E702A}"/>
              </a:ext>
            </a:extLst>
          </p:cNvPr>
          <p:cNvSpPr txBox="1"/>
          <p:nvPr/>
        </p:nvSpPr>
        <p:spPr>
          <a:xfrm>
            <a:off x="2312361" y="4563855"/>
            <a:ext cx="1929945" cy="313642"/>
          </a:xfrm>
          <a:prstGeom prst="roundRect">
            <a:avLst>
              <a:gd name="adj" fmla="val 20390"/>
            </a:avLst>
          </a:prstGeom>
          <a:solidFill>
            <a:srgbClr val="316185"/>
          </a:solidFill>
          <a:ln w="19050">
            <a:noFill/>
          </a:ln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OM-85 for 10 consecutive days/ 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months for 6 months</a:t>
            </a: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7" name="TextBox 38">
            <a:extLst>
              <a:ext uri="{FF2B5EF4-FFF2-40B4-BE49-F238E27FC236}">
                <a16:creationId xmlns:a16="http://schemas.microsoft.com/office/drawing/2014/main" id="{60550B3A-824D-DDAA-6E72-AB14C0A0CEAA}"/>
              </a:ext>
            </a:extLst>
          </p:cNvPr>
          <p:cNvSpPr txBox="1"/>
          <p:nvPr/>
        </p:nvSpPr>
        <p:spPr>
          <a:xfrm>
            <a:off x="2312361" y="4952475"/>
            <a:ext cx="1929945" cy="313642"/>
          </a:xfrm>
          <a:prstGeom prst="roundRect">
            <a:avLst>
              <a:gd name="adj" fmla="val 20390"/>
            </a:avLst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Placebo for 10 consecutive days/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months for 6 months</a:t>
            </a: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8" name="TextBox 38">
            <a:extLst>
              <a:ext uri="{FF2B5EF4-FFF2-40B4-BE49-F238E27FC236}">
                <a16:creationId xmlns:a16="http://schemas.microsoft.com/office/drawing/2014/main" id="{DF93A027-E612-9731-1A62-6CE55703E6E3}"/>
              </a:ext>
            </a:extLst>
          </p:cNvPr>
          <p:cNvSpPr txBox="1"/>
          <p:nvPr/>
        </p:nvSpPr>
        <p:spPr>
          <a:xfrm>
            <a:off x="4389944" y="4563855"/>
            <a:ext cx="2171701" cy="313642"/>
          </a:xfrm>
          <a:prstGeom prst="roundRect">
            <a:avLst>
              <a:gd name="adj" fmla="val 20390"/>
            </a:avLst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Observation-only</a:t>
            </a: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9" name="TextBox 38">
            <a:extLst>
              <a:ext uri="{FF2B5EF4-FFF2-40B4-BE49-F238E27FC236}">
                <a16:creationId xmlns:a16="http://schemas.microsoft.com/office/drawing/2014/main" id="{6C9BECEE-89F5-63ED-0D02-B1477E90DBD7}"/>
              </a:ext>
            </a:extLst>
          </p:cNvPr>
          <p:cNvSpPr txBox="1"/>
          <p:nvPr/>
        </p:nvSpPr>
        <p:spPr>
          <a:xfrm>
            <a:off x="4389944" y="4952475"/>
            <a:ext cx="2171701" cy="313642"/>
          </a:xfrm>
          <a:prstGeom prst="roundRect">
            <a:avLst>
              <a:gd name="adj" fmla="val 20390"/>
            </a:avLst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Observation-only</a:t>
            </a: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0" name="Parentesi quadra aperta 1069">
            <a:extLst>
              <a:ext uri="{FF2B5EF4-FFF2-40B4-BE49-F238E27FC236}">
                <a16:creationId xmlns:a16="http://schemas.microsoft.com/office/drawing/2014/main" id="{A89DAF77-381D-1225-1ED4-B4E374C25BB2}"/>
              </a:ext>
            </a:extLst>
          </p:cNvPr>
          <p:cNvSpPr/>
          <p:nvPr/>
        </p:nvSpPr>
        <p:spPr>
          <a:xfrm>
            <a:off x="2096800" y="4723146"/>
            <a:ext cx="214313" cy="395287"/>
          </a:xfrm>
          <a:prstGeom prst="leftBracket">
            <a:avLst>
              <a:gd name="adj" fmla="val 0"/>
            </a:avLst>
          </a:prstGeom>
          <a:ln>
            <a:solidFill>
              <a:schemeClr val="accent1">
                <a:lumMod val="7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233">
            <a:extLst>
              <a:ext uri="{FF2B5EF4-FFF2-40B4-BE49-F238E27FC236}">
                <a16:creationId xmlns:a16="http://schemas.microsoft.com/office/drawing/2014/main" id="{0B98705A-70B3-F22A-DDBC-CFBB2684F085}"/>
              </a:ext>
            </a:extLst>
          </p:cNvPr>
          <p:cNvSpPr txBox="1"/>
          <p:nvPr/>
        </p:nvSpPr>
        <p:spPr>
          <a:xfrm>
            <a:off x="10985102" y="1859034"/>
            <a:ext cx="671595" cy="73866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9144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14 nursing homes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5351091B-F679-0BFF-12F9-D59D1D0CD0F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10487228" y="2052498"/>
            <a:ext cx="396000" cy="396000"/>
          </a:xfrm>
          <a:prstGeom prst="ellipse">
            <a:avLst/>
          </a:prstGeom>
          <a:noFill/>
          <a:ln w="19050">
            <a:solidFill>
              <a:schemeClr val="bg1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Graphic 18">
            <a:extLst>
              <a:ext uri="{FF2B5EF4-FFF2-40B4-BE49-F238E27FC236}">
                <a16:creationId xmlns:a16="http://schemas.microsoft.com/office/drawing/2014/main" id="{4E747FE1-3B07-19CC-297F-7D3C17359179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9548182" y="1987482"/>
            <a:ext cx="1169469" cy="1169469"/>
          </a:xfrm>
          <a:custGeom>
            <a:avLst/>
            <a:gdLst>
              <a:gd name="connsiteX0" fmla="*/ 0 w 6858000"/>
              <a:gd name="connsiteY0" fmla="*/ 0 h 6858000"/>
              <a:gd name="connsiteX1" fmla="*/ 6858000 w 6858000"/>
              <a:gd name="connsiteY1" fmla="*/ 0 h 6858000"/>
              <a:gd name="connsiteX2" fmla="*/ 6858000 w 6858000"/>
              <a:gd name="connsiteY2" fmla="*/ 6858000 h 6858000"/>
              <a:gd name="connsiteX3" fmla="*/ 0 w 685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858000">
                <a:moveTo>
                  <a:pt x="0" y="0"/>
                </a:moveTo>
                <a:lnTo>
                  <a:pt x="6858000" y="0"/>
                </a:lnTo>
                <a:lnTo>
                  <a:pt x="6858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Rectangle: Rounded Corners 23">
            <a:extLst>
              <a:ext uri="{FF2B5EF4-FFF2-40B4-BE49-F238E27FC236}">
                <a16:creationId xmlns:a16="http://schemas.microsoft.com/office/drawing/2014/main" id="{6D275233-64E0-7B51-8A55-A416EDB7B453}"/>
              </a:ext>
            </a:extLst>
          </p:cNvPr>
          <p:cNvSpPr/>
          <p:nvPr/>
        </p:nvSpPr>
        <p:spPr>
          <a:xfrm>
            <a:off x="305790" y="1650434"/>
            <a:ext cx="6618410" cy="1764000"/>
          </a:xfrm>
          <a:prstGeom prst="roundRect">
            <a:avLst>
              <a:gd name="adj" fmla="val 9158"/>
            </a:avLst>
          </a:prstGeom>
          <a:ln w="25400">
            <a:solidFill>
              <a:schemeClr val="accent4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285792" marR="0" lvl="0" indent="-285792" algn="l" defTabSz="914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2538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GB" sz="133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rown-light"/>
              <a:ea typeface="+mn-ea"/>
              <a:cs typeface="+mn-cs"/>
            </a:endParaRPr>
          </a:p>
        </p:txBody>
      </p:sp>
      <p:grpSp>
        <p:nvGrpSpPr>
          <p:cNvPr id="6" name="Gruppo 1033">
            <a:extLst>
              <a:ext uri="{FF2B5EF4-FFF2-40B4-BE49-F238E27FC236}">
                <a16:creationId xmlns:a16="http://schemas.microsoft.com/office/drawing/2014/main" id="{A3D3347B-2CD9-4480-2383-685A846A749E}"/>
              </a:ext>
            </a:extLst>
          </p:cNvPr>
          <p:cNvGrpSpPr/>
          <p:nvPr/>
        </p:nvGrpSpPr>
        <p:grpSpPr>
          <a:xfrm>
            <a:off x="519575" y="1781561"/>
            <a:ext cx="1012686" cy="1012685"/>
            <a:chOff x="548459" y="4817927"/>
            <a:chExt cx="992006" cy="992005"/>
          </a:xfrm>
        </p:grpSpPr>
        <p:sp>
          <p:nvSpPr>
            <p:cNvPr id="11" name="Ovale 8">
              <a:extLst>
                <a:ext uri="{FF2B5EF4-FFF2-40B4-BE49-F238E27FC236}">
                  <a16:creationId xmlns:a16="http://schemas.microsoft.com/office/drawing/2014/main" id="{601EB414-4086-51A5-E61B-C89391DE6422}"/>
                </a:ext>
              </a:extLst>
            </p:cNvPr>
            <p:cNvSpPr/>
            <p:nvPr/>
          </p:nvSpPr>
          <p:spPr>
            <a:xfrm>
              <a:off x="548459" y="4817927"/>
              <a:ext cx="992006" cy="99200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95BB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6" name="Graphic 155" descr="Man with cane with solid fill">
              <a:extLst>
                <a:ext uri="{FF2B5EF4-FFF2-40B4-BE49-F238E27FC236}">
                  <a16:creationId xmlns:a16="http://schemas.microsoft.com/office/drawing/2014/main" id="{9D87DEFA-F408-32F0-CC5F-EDA18D89C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8876" y="4909518"/>
              <a:ext cx="771173" cy="808823"/>
            </a:xfrm>
            <a:prstGeom prst="rect">
              <a:avLst/>
            </a:prstGeom>
          </p:spPr>
        </p:pic>
      </p:grpSp>
      <p:sp>
        <p:nvSpPr>
          <p:cNvPr id="17" name="TextBox 35">
            <a:extLst>
              <a:ext uri="{FF2B5EF4-FFF2-40B4-BE49-F238E27FC236}">
                <a16:creationId xmlns:a16="http://schemas.microsoft.com/office/drawing/2014/main" id="{823092D0-53D7-9930-E704-6B94BD609E4C}"/>
              </a:ext>
            </a:extLst>
          </p:cNvPr>
          <p:cNvSpPr txBox="1"/>
          <p:nvPr/>
        </p:nvSpPr>
        <p:spPr>
          <a:xfrm>
            <a:off x="402966" y="2879377"/>
            <a:ext cx="1245904" cy="29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uk-UA"/>
            </a:defPPr>
            <a:lvl1pPr>
              <a:defRPr sz="2800" b="1" cap="all">
                <a:solidFill>
                  <a:schemeClr val="accent1"/>
                </a:solidFill>
                <a:latin typeface="+mj-lt"/>
              </a:defRPr>
            </a:lvl1pPr>
          </a:lstStyle>
          <a:p>
            <a:pPr marL="0" marR="0" lvl="0" indent="0" algn="ctr" defTabSz="914538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95BBD8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Aged ≥75 years </a:t>
            </a:r>
          </a:p>
          <a:p>
            <a:pPr marL="0" marR="0" lvl="0" indent="0" algn="ctr" defTabSz="914538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95BBD8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N=360</a:t>
            </a:r>
          </a:p>
        </p:txBody>
      </p:sp>
      <p:sp>
        <p:nvSpPr>
          <p:cNvPr id="18" name="CasellaDiTesto 1035">
            <a:extLst>
              <a:ext uri="{FF2B5EF4-FFF2-40B4-BE49-F238E27FC236}">
                <a16:creationId xmlns:a16="http://schemas.microsoft.com/office/drawing/2014/main" id="{D9290A4C-BA40-6379-C3BF-E19D24373719}"/>
              </a:ext>
            </a:extLst>
          </p:cNvPr>
          <p:cNvSpPr txBox="1"/>
          <p:nvPr/>
        </p:nvSpPr>
        <p:spPr>
          <a:xfrm>
            <a:off x="1738110" y="1903864"/>
            <a:ext cx="4823341" cy="126310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2538"/>
              </a:buClr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C641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Population</a:t>
            </a:r>
          </a:p>
          <a:p>
            <a:pPr marL="139700" marR="0" lvl="1" indent="-13970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E229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At least 2 RTI episodes in previous 12 months </a:t>
            </a:r>
          </a:p>
          <a:p>
            <a:pPr marL="139700" marR="0" lvl="1" indent="-13970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E229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Residing for at least 6 months in one of the selected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nursing homes</a:t>
            </a:r>
          </a:p>
          <a:p>
            <a:pPr marL="139700" marR="0" lvl="1" indent="-13970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0E229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Have a life expectancy of at least one year </a:t>
            </a:r>
          </a:p>
        </p:txBody>
      </p:sp>
    </p:spTree>
    <p:extLst>
      <p:ext uri="{BB962C8B-B14F-4D97-AF65-F5344CB8AC3E}">
        <p14:creationId xmlns:p14="http://schemas.microsoft.com/office/powerpoint/2010/main" val="7620123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FD22E-5EC5-0B9E-7D7C-9AF29D650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 hidden="1">
            <a:extLst>
              <a:ext uri="{FF2B5EF4-FFF2-40B4-BE49-F238E27FC236}">
                <a16:creationId xmlns:a16="http://schemas.microsoft.com/office/drawing/2014/main" id="{BAEBF4B1-2AB8-7D94-BEEC-5DB96B93E41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5" imgW="216" imgH="216" progId="TCLayout.ActiveDocument.1">
                  <p:embed/>
                </p:oleObj>
              </mc:Choice>
              <mc:Fallback>
                <p:oleObj name="Diapositive think-cell" r:id="rId5" imgW="216" imgH="216" progId="TCLayout.ActiveDocument.1">
                  <p:embed/>
                  <p:pic>
                    <p:nvPicPr>
                      <p:cNvPr id="5" name="Objet 4" hidden="1">
                        <a:extLst>
                          <a:ext uri="{FF2B5EF4-FFF2-40B4-BE49-F238E27FC236}">
                            <a16:creationId xmlns:a16="http://schemas.microsoft.com/office/drawing/2014/main" id="{BAEBF4B1-2AB8-7D94-BEEC-5DB96B93E4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D1B3205-7173-9C9A-74D0-24FDDD359A6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  <a:defRPr/>
            </a:pPr>
            <a:endParaRPr kumimoji="0" lang="en-GB" sz="3200" u="none" strike="noStrike" kern="1200" cap="none" spc="0" normalizeH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j-ea"/>
              <a:cs typeface="Arial" panose="020B0604020202020204" pitchFamily="34" charset="0"/>
              <a:sym typeface="Arial Black" panose="020B0A04020102020204" pitchFamily="34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4FE741-E950-6903-2192-90617A541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 vert="horz"/>
          <a:lstStyle/>
          <a:p>
            <a:r>
              <a:rPr lang="en-GB" dirty="0"/>
              <a:t>Conclusions: </a:t>
            </a:r>
            <a:r>
              <a:rPr lang="en-GB" b="0" dirty="0"/>
              <a:t>Training the immune system with preventative treatment </a:t>
            </a:r>
            <a:br>
              <a:rPr lang="en-GB" b="0" dirty="0"/>
            </a:br>
            <a:r>
              <a:rPr lang="en-GB" b="0" dirty="0"/>
              <a:t>such as  OM-85 results in clinical benefit outcomes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4A2A4CC-8C44-6632-CB76-FCD6DBE6F96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*In pre-school and school children, children with wheezing and asthma, children with family history of asthma/atopy, and children with immunodeficiency.</a:t>
            </a:r>
            <a:br>
              <a:rPr lang="en-GB" dirty="0"/>
            </a:br>
            <a:r>
              <a:rPr lang="en-GB" baseline="30000" dirty="0"/>
              <a:t>†</a:t>
            </a:r>
            <a:r>
              <a:rPr lang="en-GB" dirty="0"/>
              <a:t>In adults with CB, COPD and CRS adults, elderly adults, immunocompromised adults, and asthmatic and/or allergic adults.</a:t>
            </a:r>
          </a:p>
          <a:p>
            <a:r>
              <a:rPr lang="en-GB" dirty="0"/>
              <a:t>CB, chronic bronchitis; COPD, chronic obstructive pulmonary disease; CRS, chronic rhinosinusitis; RCT, randomized controlled trial; RTI, respiratory tract infection.</a:t>
            </a:r>
          </a:p>
        </p:txBody>
      </p:sp>
      <p:sp>
        <p:nvSpPr>
          <p:cNvPr id="68" name="Rettangolo 8">
            <a:extLst>
              <a:ext uri="{FF2B5EF4-FFF2-40B4-BE49-F238E27FC236}">
                <a16:creationId xmlns:a16="http://schemas.microsoft.com/office/drawing/2014/main" id="{5E443B2A-9192-1DFC-9C97-39CE89B13A13}"/>
              </a:ext>
            </a:extLst>
          </p:cNvPr>
          <p:cNvSpPr/>
          <p:nvPr/>
        </p:nvSpPr>
        <p:spPr>
          <a:xfrm>
            <a:off x="1789912" y="4633298"/>
            <a:ext cx="1716859" cy="811067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9" name="Connettore diritto 22">
            <a:extLst>
              <a:ext uri="{FF2B5EF4-FFF2-40B4-BE49-F238E27FC236}">
                <a16:creationId xmlns:a16="http://schemas.microsoft.com/office/drawing/2014/main" id="{C671D325-4E1D-389D-6B86-6D572ECCBD3F}"/>
              </a:ext>
            </a:extLst>
          </p:cNvPr>
          <p:cNvCxnSpPr>
            <a:cxnSpLocks/>
          </p:cNvCxnSpPr>
          <p:nvPr/>
        </p:nvCxnSpPr>
        <p:spPr>
          <a:xfrm>
            <a:off x="2041602" y="5042419"/>
            <a:ext cx="673318" cy="0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0" name="Rettangolo 8">
            <a:extLst>
              <a:ext uri="{FF2B5EF4-FFF2-40B4-BE49-F238E27FC236}">
                <a16:creationId xmlns:a16="http://schemas.microsoft.com/office/drawing/2014/main" id="{CEAC487B-EE69-99CC-4AD2-05E178EEFF79}"/>
              </a:ext>
            </a:extLst>
          </p:cNvPr>
          <p:cNvSpPr/>
          <p:nvPr/>
        </p:nvSpPr>
        <p:spPr>
          <a:xfrm>
            <a:off x="1789912" y="3670169"/>
            <a:ext cx="1716859" cy="811067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1" name="Connettore diritto 22">
            <a:extLst>
              <a:ext uri="{FF2B5EF4-FFF2-40B4-BE49-F238E27FC236}">
                <a16:creationId xmlns:a16="http://schemas.microsoft.com/office/drawing/2014/main" id="{499AAEBF-1B30-C19E-B7B8-3EBE3994A118}"/>
              </a:ext>
            </a:extLst>
          </p:cNvPr>
          <p:cNvCxnSpPr>
            <a:cxnSpLocks/>
          </p:cNvCxnSpPr>
          <p:nvPr/>
        </p:nvCxnSpPr>
        <p:spPr>
          <a:xfrm>
            <a:off x="2041602" y="4079290"/>
            <a:ext cx="673318" cy="0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2" name="Rettangolo 8">
            <a:extLst>
              <a:ext uri="{FF2B5EF4-FFF2-40B4-BE49-F238E27FC236}">
                <a16:creationId xmlns:a16="http://schemas.microsoft.com/office/drawing/2014/main" id="{CF3B243D-CE04-B8CD-6B24-2E943E52724F}"/>
              </a:ext>
            </a:extLst>
          </p:cNvPr>
          <p:cNvSpPr/>
          <p:nvPr/>
        </p:nvSpPr>
        <p:spPr>
          <a:xfrm>
            <a:off x="1789912" y="2702482"/>
            <a:ext cx="1716859" cy="811067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3" name="Connettore diritto 22">
            <a:extLst>
              <a:ext uri="{FF2B5EF4-FFF2-40B4-BE49-F238E27FC236}">
                <a16:creationId xmlns:a16="http://schemas.microsoft.com/office/drawing/2014/main" id="{BC5ADC5B-136E-E79E-BF56-2A628E765874}"/>
              </a:ext>
            </a:extLst>
          </p:cNvPr>
          <p:cNvCxnSpPr>
            <a:cxnSpLocks/>
          </p:cNvCxnSpPr>
          <p:nvPr/>
        </p:nvCxnSpPr>
        <p:spPr>
          <a:xfrm>
            <a:off x="2041602" y="3111603"/>
            <a:ext cx="673318" cy="0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4" name="Rettangolo 8">
            <a:extLst>
              <a:ext uri="{FF2B5EF4-FFF2-40B4-BE49-F238E27FC236}">
                <a16:creationId xmlns:a16="http://schemas.microsoft.com/office/drawing/2014/main" id="{97F3C9E9-9086-64C5-466D-FC8E5D0468A3}"/>
              </a:ext>
            </a:extLst>
          </p:cNvPr>
          <p:cNvSpPr/>
          <p:nvPr/>
        </p:nvSpPr>
        <p:spPr>
          <a:xfrm>
            <a:off x="1789912" y="1750008"/>
            <a:ext cx="1716859" cy="811067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5" name="Connettore diritto 22">
            <a:extLst>
              <a:ext uri="{FF2B5EF4-FFF2-40B4-BE49-F238E27FC236}">
                <a16:creationId xmlns:a16="http://schemas.microsoft.com/office/drawing/2014/main" id="{111979B0-467F-F7B5-0446-D5FF68DA8702}"/>
              </a:ext>
            </a:extLst>
          </p:cNvPr>
          <p:cNvCxnSpPr>
            <a:cxnSpLocks/>
          </p:cNvCxnSpPr>
          <p:nvPr/>
        </p:nvCxnSpPr>
        <p:spPr>
          <a:xfrm>
            <a:off x="2041602" y="2159129"/>
            <a:ext cx="673318" cy="0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0" name="Oval 4">
            <a:extLst>
              <a:ext uri="{FF2B5EF4-FFF2-40B4-BE49-F238E27FC236}">
                <a16:creationId xmlns:a16="http://schemas.microsoft.com/office/drawing/2014/main" id="{8F31B66F-EA3A-7411-B87A-2357744F3C25}"/>
              </a:ext>
            </a:extLst>
          </p:cNvPr>
          <p:cNvSpPr/>
          <p:nvPr/>
        </p:nvSpPr>
        <p:spPr>
          <a:xfrm>
            <a:off x="1389570" y="1744028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rgbClr val="95BB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1" name="CasellaDiTesto 47">
            <a:extLst>
              <a:ext uri="{FF2B5EF4-FFF2-40B4-BE49-F238E27FC236}">
                <a16:creationId xmlns:a16="http://schemas.microsoft.com/office/drawing/2014/main" id="{00F0B2D8-FEBF-826C-3C63-C25AC5E5D4A1}"/>
              </a:ext>
            </a:extLst>
          </p:cNvPr>
          <p:cNvSpPr txBox="1"/>
          <p:nvPr/>
        </p:nvSpPr>
        <p:spPr>
          <a:xfrm>
            <a:off x="2889560" y="1936989"/>
            <a:ext cx="8592288" cy="4985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dirty="0">
                <a:solidFill>
                  <a:schemeClr val="tx1"/>
                </a:solidFill>
              </a:rPr>
              <a:t>Efficacy and safety of OM-85 have been assessed </a:t>
            </a:r>
            <a:br>
              <a:rPr lang="en-GB" sz="2000" dirty="0">
                <a:solidFill>
                  <a:schemeClr val="tx1"/>
                </a:solidFill>
              </a:rPr>
            </a:br>
            <a:r>
              <a:rPr lang="en-GB" sz="2000" dirty="0">
                <a:solidFill>
                  <a:schemeClr val="tx1"/>
                </a:solidFill>
              </a:rPr>
              <a:t>in a</a:t>
            </a:r>
            <a:r>
              <a:rPr lang="en-GB" sz="2000" b="1" dirty="0">
                <a:solidFill>
                  <a:schemeClr val="tx1"/>
                </a:solidFill>
              </a:rPr>
              <a:t> large number of clinical studies in vulnerable children and adults</a:t>
            </a:r>
          </a:p>
        </p:txBody>
      </p:sp>
      <p:sp>
        <p:nvSpPr>
          <p:cNvPr id="82" name="CasellaDiTesto 57">
            <a:extLst>
              <a:ext uri="{FF2B5EF4-FFF2-40B4-BE49-F238E27FC236}">
                <a16:creationId xmlns:a16="http://schemas.microsoft.com/office/drawing/2014/main" id="{8775A502-0C84-FAD4-9748-A598114A30FA}"/>
              </a:ext>
            </a:extLst>
          </p:cNvPr>
          <p:cNvSpPr txBox="1"/>
          <p:nvPr/>
        </p:nvSpPr>
        <p:spPr>
          <a:xfrm>
            <a:off x="2889560" y="2858716"/>
            <a:ext cx="8243260" cy="4985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dirty="0">
                <a:solidFill>
                  <a:schemeClr val="tx1"/>
                </a:solidFill>
              </a:rPr>
              <a:t>In </a:t>
            </a:r>
            <a:r>
              <a:rPr lang="en-GB" sz="2000" dirty="0" err="1">
                <a:solidFill>
                  <a:schemeClr val="tx1"/>
                </a:solidFill>
              </a:rPr>
              <a:t>pediatric</a:t>
            </a:r>
            <a:r>
              <a:rPr lang="en-GB" sz="2000" dirty="0">
                <a:solidFill>
                  <a:schemeClr val="tx1"/>
                </a:solidFill>
              </a:rPr>
              <a:t> populations,* </a:t>
            </a:r>
            <a:r>
              <a:rPr lang="en-GB" sz="2000" b="1" dirty="0">
                <a:solidFill>
                  <a:schemeClr val="tx1"/>
                </a:solidFill>
              </a:rPr>
              <a:t>OM-85 significantly decreased </a:t>
            </a:r>
            <a:r>
              <a:rPr lang="en-GB" sz="2000" b="1" dirty="0">
                <a:solidFill>
                  <a:schemeClr val="accent2"/>
                </a:solidFill>
              </a:rPr>
              <a:t>incidence</a:t>
            </a:r>
            <a:br>
              <a:rPr lang="en-GB" sz="2000" b="1" dirty="0">
                <a:solidFill>
                  <a:schemeClr val="accent2"/>
                </a:solidFill>
              </a:rPr>
            </a:br>
            <a:r>
              <a:rPr lang="en-GB" sz="2000" b="1" dirty="0">
                <a:solidFill>
                  <a:schemeClr val="accent2"/>
                </a:solidFill>
              </a:rPr>
              <a:t>of RTIs, absence from school</a:t>
            </a:r>
            <a:r>
              <a:rPr lang="en-GB" sz="2000" dirty="0">
                <a:solidFill>
                  <a:schemeClr val="tx1"/>
                </a:solidFill>
              </a:rPr>
              <a:t>, and </a:t>
            </a:r>
            <a:r>
              <a:rPr lang="en-GB" sz="2000" b="1" dirty="0">
                <a:solidFill>
                  <a:schemeClr val="accent2"/>
                </a:solidFill>
              </a:rPr>
              <a:t>wheezing/asthma exacerbations </a:t>
            </a:r>
          </a:p>
        </p:txBody>
      </p:sp>
      <p:sp>
        <p:nvSpPr>
          <p:cNvPr id="83" name="Oval 4">
            <a:extLst>
              <a:ext uri="{FF2B5EF4-FFF2-40B4-BE49-F238E27FC236}">
                <a16:creationId xmlns:a16="http://schemas.microsoft.com/office/drawing/2014/main" id="{D884117C-07B9-F305-5133-5E7FAFACE246}"/>
              </a:ext>
            </a:extLst>
          </p:cNvPr>
          <p:cNvSpPr/>
          <p:nvPr/>
        </p:nvSpPr>
        <p:spPr>
          <a:xfrm>
            <a:off x="1389570" y="2705809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rgbClr val="95BB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4" name="CasellaDiTesto 62">
            <a:extLst>
              <a:ext uri="{FF2B5EF4-FFF2-40B4-BE49-F238E27FC236}">
                <a16:creationId xmlns:a16="http://schemas.microsoft.com/office/drawing/2014/main" id="{980BA4DB-97DB-B9EF-8F72-25648AF27187}"/>
              </a:ext>
            </a:extLst>
          </p:cNvPr>
          <p:cNvSpPr txBox="1"/>
          <p:nvPr/>
        </p:nvSpPr>
        <p:spPr>
          <a:xfrm>
            <a:off x="2889560" y="3826403"/>
            <a:ext cx="8052760" cy="4985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dirty="0">
                <a:solidFill>
                  <a:schemeClr val="tx1"/>
                </a:solidFill>
              </a:rPr>
              <a:t>In adult populations,</a:t>
            </a:r>
            <a:r>
              <a:rPr lang="en-GB" sz="2000" baseline="30000" dirty="0">
                <a:solidFill>
                  <a:schemeClr val="tx1"/>
                </a:solidFill>
              </a:rPr>
              <a:t>†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en-GB" sz="2000" b="1" dirty="0">
                <a:solidFill>
                  <a:schemeClr val="tx1"/>
                </a:solidFill>
              </a:rPr>
              <a:t>OM-85 significantly decreased </a:t>
            </a:r>
            <a:r>
              <a:rPr lang="en-GB" sz="2000" b="1" dirty="0">
                <a:solidFill>
                  <a:schemeClr val="accent2"/>
                </a:solidFill>
              </a:rPr>
              <a:t>RTI frequency, COPD/CB and asthma exacerbations</a:t>
            </a:r>
            <a:r>
              <a:rPr lang="en-GB" sz="2000" dirty="0">
                <a:solidFill>
                  <a:schemeClr val="tx1"/>
                </a:solidFill>
              </a:rPr>
              <a:t>, and </a:t>
            </a:r>
            <a:r>
              <a:rPr lang="en-GB" sz="2000" b="1" dirty="0">
                <a:solidFill>
                  <a:schemeClr val="tx1"/>
                </a:solidFill>
              </a:rPr>
              <a:t>CRS symptom severity</a:t>
            </a:r>
          </a:p>
        </p:txBody>
      </p:sp>
      <p:sp>
        <p:nvSpPr>
          <p:cNvPr id="85" name="Oval 4">
            <a:extLst>
              <a:ext uri="{FF2B5EF4-FFF2-40B4-BE49-F238E27FC236}">
                <a16:creationId xmlns:a16="http://schemas.microsoft.com/office/drawing/2014/main" id="{7713C80F-5208-CEAC-3262-3CEA9F6AAF2B}"/>
              </a:ext>
            </a:extLst>
          </p:cNvPr>
          <p:cNvSpPr/>
          <p:nvPr/>
        </p:nvSpPr>
        <p:spPr>
          <a:xfrm>
            <a:off x="1389570" y="3667590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rgbClr val="95BB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6" name="CasellaDiTesto 260">
            <a:extLst>
              <a:ext uri="{FF2B5EF4-FFF2-40B4-BE49-F238E27FC236}">
                <a16:creationId xmlns:a16="http://schemas.microsoft.com/office/drawing/2014/main" id="{5F8A3B8F-A0D5-EE84-BF63-028669A67C9C}"/>
              </a:ext>
            </a:extLst>
          </p:cNvPr>
          <p:cNvSpPr txBox="1"/>
          <p:nvPr/>
        </p:nvSpPr>
        <p:spPr>
          <a:xfrm>
            <a:off x="2889560" y="4836443"/>
            <a:ext cx="7512528" cy="4985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b="1" dirty="0">
                <a:solidFill>
                  <a:schemeClr val="tx1"/>
                </a:solidFill>
              </a:rPr>
              <a:t>On-going RCTs </a:t>
            </a:r>
            <a:r>
              <a:rPr lang="en-GB" sz="2000" dirty="0">
                <a:solidFill>
                  <a:schemeClr val="tx1"/>
                </a:solidFill>
              </a:rPr>
              <a:t>will further evaluate the efficacy and safety </a:t>
            </a:r>
            <a:br>
              <a:rPr lang="en-GB" sz="2000" dirty="0">
                <a:solidFill>
                  <a:schemeClr val="tx1"/>
                </a:solidFill>
              </a:rPr>
            </a:br>
            <a:r>
              <a:rPr lang="en-GB" sz="2000" dirty="0">
                <a:solidFill>
                  <a:schemeClr val="tx1"/>
                </a:solidFill>
              </a:rPr>
              <a:t>of OM-85 for the </a:t>
            </a:r>
            <a:r>
              <a:rPr lang="en-GB" sz="2000" b="1" dirty="0">
                <a:solidFill>
                  <a:schemeClr val="accent2"/>
                </a:solidFill>
              </a:rPr>
              <a:t>prevention of recurrent RTIs </a:t>
            </a:r>
            <a:r>
              <a:rPr lang="en-GB" sz="2000" b="1" dirty="0">
                <a:solidFill>
                  <a:schemeClr val="tx1"/>
                </a:solidFill>
              </a:rPr>
              <a:t>in vulnerable people</a:t>
            </a:r>
          </a:p>
        </p:txBody>
      </p:sp>
      <p:sp>
        <p:nvSpPr>
          <p:cNvPr id="88" name="Oval 4">
            <a:extLst>
              <a:ext uri="{FF2B5EF4-FFF2-40B4-BE49-F238E27FC236}">
                <a16:creationId xmlns:a16="http://schemas.microsoft.com/office/drawing/2014/main" id="{CF94E084-4BE8-505F-085E-AEA2A6A59505}"/>
              </a:ext>
            </a:extLst>
          </p:cNvPr>
          <p:cNvSpPr/>
          <p:nvPr/>
        </p:nvSpPr>
        <p:spPr>
          <a:xfrm>
            <a:off x="1389570" y="4629370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rgbClr val="95BB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5" name="Graphic 104" descr="Group of people with solid fill">
            <a:extLst>
              <a:ext uri="{FF2B5EF4-FFF2-40B4-BE49-F238E27FC236}">
                <a16:creationId xmlns:a16="http://schemas.microsoft.com/office/drawing/2014/main" id="{2A131B64-A1DD-0ABF-2952-4F1846667C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28935" y="1871163"/>
            <a:ext cx="528595" cy="528595"/>
          </a:xfrm>
          <a:prstGeom prst="rect">
            <a:avLst/>
          </a:prstGeom>
        </p:spPr>
      </p:pic>
      <p:pic>
        <p:nvPicPr>
          <p:cNvPr id="106" name="Graphic 105" descr="School girl with solid fill">
            <a:extLst>
              <a:ext uri="{FF2B5EF4-FFF2-40B4-BE49-F238E27FC236}">
                <a16:creationId xmlns:a16="http://schemas.microsoft.com/office/drawing/2014/main" id="{C665C882-22C1-876F-595F-2D76E6ED9E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20606" y="2790626"/>
            <a:ext cx="475658" cy="475658"/>
          </a:xfrm>
          <a:prstGeom prst="rect">
            <a:avLst/>
          </a:prstGeom>
        </p:spPr>
      </p:pic>
      <p:pic>
        <p:nvPicPr>
          <p:cNvPr id="107" name="Graphic 106" descr="School boy with solid fill">
            <a:extLst>
              <a:ext uri="{FF2B5EF4-FFF2-40B4-BE49-F238E27FC236}">
                <a16:creationId xmlns:a16="http://schemas.microsoft.com/office/drawing/2014/main" id="{E827A278-6FC2-D34B-2BBC-1108D977612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93110" y="2891903"/>
            <a:ext cx="523684" cy="523684"/>
          </a:xfrm>
          <a:prstGeom prst="rect">
            <a:avLst/>
          </a:prstGeom>
        </p:spPr>
      </p:pic>
      <p:pic>
        <p:nvPicPr>
          <p:cNvPr id="108" name="Graphic 107" descr="Man with cane with solid fill">
            <a:extLst>
              <a:ext uri="{FF2B5EF4-FFF2-40B4-BE49-F238E27FC236}">
                <a16:creationId xmlns:a16="http://schemas.microsoft.com/office/drawing/2014/main" id="{B9135DE3-B515-2D67-6E63-96EB221890A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506207" y="3763491"/>
            <a:ext cx="602365" cy="602365"/>
          </a:xfrm>
          <a:prstGeom prst="rect">
            <a:avLst/>
          </a:prstGeom>
        </p:spPr>
      </p:pic>
      <p:pic>
        <p:nvPicPr>
          <p:cNvPr id="109" name="Graphic 108" descr="Bar chart with solid fill">
            <a:extLst>
              <a:ext uri="{FF2B5EF4-FFF2-40B4-BE49-F238E27FC236}">
                <a16:creationId xmlns:a16="http://schemas.microsoft.com/office/drawing/2014/main" id="{D3E15AF7-B284-2F87-C35A-47A1DBDB0D0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466687" y="4705784"/>
            <a:ext cx="638338" cy="63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557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DP.ske5Sx6EK3RNcQFpC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jQlgMXiRxibre7QiqCGFg"/>
</p:tagLst>
</file>

<file path=ppt/theme/theme1.xml><?xml version="1.0" encoding="utf-8"?>
<a:theme xmlns:a="http://schemas.openxmlformats.org/drawingml/2006/main" name="Custom Design">
  <a:themeElements>
    <a:clrScheme name="Custom 3">
      <a:dk1>
        <a:srgbClr val="000000"/>
      </a:dk1>
      <a:lt1>
        <a:srgbClr val="FFFFFF"/>
      </a:lt1>
      <a:dk2>
        <a:srgbClr val="0E2298"/>
      </a:dk2>
      <a:lt2>
        <a:srgbClr val="0071CE"/>
      </a:lt2>
      <a:accent1>
        <a:srgbClr val="95BBD8"/>
      </a:accent1>
      <a:accent2>
        <a:srgbClr val="C64183"/>
      </a:accent2>
      <a:accent3>
        <a:srgbClr val="95C11F"/>
      </a:accent3>
      <a:accent4>
        <a:srgbClr val="F3D9E6"/>
      </a:accent4>
      <a:accent5>
        <a:srgbClr val="BFDDA0"/>
      </a:accent5>
      <a:accent6>
        <a:srgbClr val="3C3C3B"/>
      </a:accent6>
      <a:hlink>
        <a:srgbClr val="C54183"/>
      </a:hlink>
      <a:folHlink>
        <a:srgbClr val="D9D9D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000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mplate_OM Pharma.pptx" id="{60FCBEA4-5242-4FCE-AA34-450337B3135F}" vid="{4C1DB319-76D0-4060-990A-6E22F6513C26}"/>
    </a:ext>
  </a:extLst>
</a:theme>
</file>

<file path=ppt/theme/theme2.xml><?xml version="1.0" encoding="utf-8"?>
<a:theme xmlns:a="http://schemas.openxmlformats.org/drawingml/2006/main" name="3_PATIENTS AND RISK FACTORS">
  <a:themeElements>
    <a:clrScheme name="Custom 34">
      <a:dk1>
        <a:srgbClr val="000000"/>
      </a:dk1>
      <a:lt1>
        <a:srgbClr val="FFFFFF"/>
      </a:lt1>
      <a:dk2>
        <a:srgbClr val="2D6064"/>
      </a:dk2>
      <a:lt2>
        <a:srgbClr val="9DBC1D"/>
      </a:lt2>
      <a:accent1>
        <a:srgbClr val="1A4C4B"/>
      </a:accent1>
      <a:accent2>
        <a:srgbClr val="438E80"/>
      </a:accent2>
      <a:accent3>
        <a:srgbClr val="58BCAC"/>
      </a:accent3>
      <a:accent4>
        <a:srgbClr val="DB9F1A"/>
      </a:accent4>
      <a:accent5>
        <a:srgbClr val="EB6B11"/>
      </a:accent5>
      <a:accent6>
        <a:srgbClr val="A02C87"/>
      </a:accent6>
      <a:hlink>
        <a:srgbClr val="004C97"/>
      </a:hlink>
      <a:folHlink>
        <a:srgbClr val="004C97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2AF23413C9AE4DAD864A235C31B5F6" ma:contentTypeVersion="10" ma:contentTypeDescription="Crée un document." ma:contentTypeScope="" ma:versionID="b378d5e20b25b9a2c6fba4b27027ffb4">
  <xsd:schema xmlns:xsd="http://www.w3.org/2001/XMLSchema" xmlns:xs="http://www.w3.org/2001/XMLSchema" xmlns:p="http://schemas.microsoft.com/office/2006/metadata/properties" xmlns:ns2="e0778af4-9354-4391-94cb-80bdb2d75880" xmlns:ns3="5f84fbe7-7085-4e35-aac0-c191c258d9bf" targetNamespace="http://schemas.microsoft.com/office/2006/metadata/properties" ma:root="true" ma:fieldsID="a9ef82192fd92cd2242fd4bd95b90636" ns2:_="" ns3:_="">
    <xsd:import namespace="e0778af4-9354-4391-94cb-80bdb2d75880"/>
    <xsd:import namespace="5f84fbe7-7085-4e35-aac0-c191c258d9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778af4-9354-4391-94cb-80bdb2d758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84fbe7-7085-4e35-aac0-c191c258d9b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9832618-080F-4C6B-82EB-76BE616286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ACA0C62-46A1-4D44-89A9-B5A54511AA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778af4-9354-4391-94cb-80bdb2d75880"/>
    <ds:schemaRef ds:uri="5f84fbe7-7085-4e35-aac0-c191c258d9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CA35743-AC6D-4BB0-8929-68304AF59496}">
  <ds:schemaRefs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elements/1.1/"/>
    <ds:schemaRef ds:uri="df94a690-1d45-4f54-8934-6c7f1bd24044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Template_OM Pharma</Template>
  <TotalTime>0</TotalTime>
  <Words>9566</Words>
  <Application>Microsoft Office PowerPoint</Application>
  <PresentationFormat>Widescreen</PresentationFormat>
  <Paragraphs>1047</Paragraphs>
  <Slides>43</Slides>
  <Notes>34</Notes>
  <HiddenSlides>1</HiddenSlides>
  <MMClips>0</MMClips>
  <ScaleCrop>false</ScaleCrop>
  <HeadingPairs>
    <vt:vector size="8" baseType="variant">
      <vt:variant>
        <vt:lpstr>Fonts Used</vt:lpstr>
      </vt:variant>
      <vt:variant>
        <vt:i4>17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64" baseType="lpstr">
      <vt:lpstr>等线</vt:lpstr>
      <vt:lpstr>AdvMETAB-R</vt:lpstr>
      <vt:lpstr>Aptos</vt:lpstr>
      <vt:lpstr>Arial</vt:lpstr>
      <vt:lpstr>Arial Black</vt:lpstr>
      <vt:lpstr>BlinkMacSystemFont</vt:lpstr>
      <vt:lpstr>Brown-light</vt:lpstr>
      <vt:lpstr>Calibri</vt:lpstr>
      <vt:lpstr>Calibri Light</vt:lpstr>
      <vt:lpstr>Courier New</vt:lpstr>
      <vt:lpstr>Helvetica Neue</vt:lpstr>
      <vt:lpstr>Roboto</vt:lpstr>
      <vt:lpstr>Source Sans Pro</vt:lpstr>
      <vt:lpstr>System Font Regular</vt:lpstr>
      <vt:lpstr>Termina Light</vt:lpstr>
      <vt:lpstr>TimesNRMT</vt:lpstr>
      <vt:lpstr>Wingdings</vt:lpstr>
      <vt:lpstr>Custom Design</vt:lpstr>
      <vt:lpstr>3_PATIENTS AND RISK FACTORS</vt:lpstr>
      <vt:lpstr>think-cell Slide</vt:lpstr>
      <vt:lpstr>Diapositive think-cell</vt:lpstr>
      <vt:lpstr>PowerPoint Presentation</vt:lpstr>
      <vt:lpstr>Disclaimer</vt:lpstr>
      <vt:lpstr>All children get sick, some will do worse</vt:lpstr>
      <vt:lpstr>RTIs are common among preschool-aged children who are frequently exposed to pathogens in school and daycare settings</vt:lpstr>
      <vt:lpstr>Preventive treatment with OM-85 reduced incidence of RTIs,  days absent from school and working days lost by parents </vt:lpstr>
      <vt:lpstr>Clinical example: Recurrent RTIs in a 3-year-old girl attending daycare</vt:lpstr>
      <vt:lpstr>Clinical example: Recurrent RTIs in a 3-year-old girl attending daycare</vt:lpstr>
      <vt:lpstr>Clinical example: Recurrent RTIs in a 3-year-old girl attending daycare</vt:lpstr>
      <vt:lpstr>Children with asthma have an increased risk of RTIs  and subsequent complications</vt:lpstr>
      <vt:lpstr>Preventive treatment with bacterial lysate decreased  frequency of RTI-related wheezing and asthma exacerbations</vt:lpstr>
      <vt:lpstr>OM-85 preventative treatment decreased RTI  frequency and RTI-related wheezing duration</vt:lpstr>
      <vt:lpstr>Clinical example: Recurrent RTIs in 18-month-old girl with wheezing attending daycare</vt:lpstr>
      <vt:lpstr>Clinical example: Recurrent RTIs in 18-month-old girl with wheezing attending daycare</vt:lpstr>
      <vt:lpstr>Clinical example: Recurrent RTIs in 18-month-old girl with wheezing attending daycare</vt:lpstr>
      <vt:lpstr>Children with immunodeficiency are at increased  risk of recurrent RTIs</vt:lpstr>
      <vt:lpstr>Preventative treatment with OM-85 demonstrated a reduction  of RTIs in children with immunoglobulin deficiency </vt:lpstr>
      <vt:lpstr>Infants with a parental history of asthma or atopy have  an increased risk of respiratory infection</vt:lpstr>
      <vt:lpstr>OM-85 use may result in a reduction in the prevalence and duration  of rRTIs in children with parental history of asthma and allergy</vt:lpstr>
      <vt:lpstr>Protection against severe infant lower respiratory infections by Immune Training: mechanistic studies</vt:lpstr>
      <vt:lpstr>Lifestyle and medical factors can make  some adults more vulnerable to RTIs</vt:lpstr>
      <vt:lpstr>Respiratory viral infections have been identified as the most important environmental trigger of exacerbations of chronic respiratory conditions</vt:lpstr>
      <vt:lpstr>Preventative treatment with OM-85 was associated  with a reduction of RTI-related exacerbations in adults with COPD</vt:lpstr>
      <vt:lpstr>Preventative treatment with OM-85 demonstrated a reduction  of symptoms in adults with chronic purulent rhinosinusitis</vt:lpstr>
      <vt:lpstr>Clinical example: Recurrent RTIs in a 60-year-old man with asthma</vt:lpstr>
      <vt:lpstr>Clinical example: Recurrent RTIs in a 60-year-old man with asthma</vt:lpstr>
      <vt:lpstr>Clinical example: Recurrent RTIs in a 60-year-old man with asthma</vt:lpstr>
      <vt:lpstr>Immunosenescence results in an imbalance to both innate  and adaptive immune responses</vt:lpstr>
      <vt:lpstr>Preventative treatment with OM-85 reduced incidence of RTIs  and related exacerbations in elderly people with chronic bronchitis</vt:lpstr>
      <vt:lpstr>Allergy and asthma can increase  the risk of RTIs and associated complications</vt:lpstr>
      <vt:lpstr>Preventative treatment with OM-85 demonstrated a reduction of recurrent RTIs and related exacerbations of allergic rhinitis and asthma</vt:lpstr>
      <vt:lpstr>Clinical example: Recurrent RTIs in a 50-year-old woman with allergies and asthma</vt:lpstr>
      <vt:lpstr>Clinical example: Recurrent RTIs in a 50-year-old woman with allergies and asthma</vt:lpstr>
      <vt:lpstr>Clinical example: Recurrent RTIs in a 50-year-old woman with allergies and asthma</vt:lpstr>
      <vt:lpstr>Immunocompromised people have lower  defenses against infections</vt:lpstr>
      <vt:lpstr>Prophylactic treatment with OM-85 was effective in improving RTI  outcomes in patients presenting immunosuppression</vt:lpstr>
      <vt:lpstr>Exposure to pollutants increases the risk of respiratory illnesses</vt:lpstr>
      <vt:lpstr>OM-85 was effective in prevention of rRTI  in occupational medicine</vt:lpstr>
      <vt:lpstr>OM-85 has been extensively studied</vt:lpstr>
      <vt:lpstr>OM-85 has a favorable safety profile, supported by post-marketing and clinical experience</vt:lpstr>
      <vt:lpstr>PowerPoint Presentation</vt:lpstr>
      <vt:lpstr>PowerPoint Presentation</vt:lpstr>
      <vt:lpstr>Independent study (investigator –initiated study) assessing the efficacy and safety of OM-85 in prevention of recurrent RTIs in elderly</vt:lpstr>
      <vt:lpstr>Conclusions: Training the immune system with preventative treatment  such as  OM-85 results in clinical benefit outcomes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Leclere Anne Laure</dc:creator>
  <cp:lastModifiedBy>Calabrese Alessandra</cp:lastModifiedBy>
  <cp:revision>298</cp:revision>
  <dcterms:created xsi:type="dcterms:W3CDTF">2024-11-21T10:21:55Z</dcterms:created>
  <dcterms:modified xsi:type="dcterms:W3CDTF">2025-01-30T10:31:25Z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0x0101007C2AF23413C9AE4DAD864A235C31B5F6</vt:lpwstr>
  </property>
  <property fmtid="{D5CDD505-2E9C-101B-9397-08002B2CF9AE}" pid="3" name="Order">
    <vt:lpwstr>42800.0000000000</vt:lpwstr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lpwstr/>
  </property>
</Properties>
</file>